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77"/>
  </p:notesMasterIdLst>
  <p:handoutMasterIdLst>
    <p:handoutMasterId r:id="rId78"/>
  </p:handoutMasterIdLst>
  <p:sldIdLst>
    <p:sldId id="539" r:id="rId2"/>
    <p:sldId id="538" r:id="rId3"/>
    <p:sldId id="607" r:id="rId4"/>
    <p:sldId id="608" r:id="rId5"/>
    <p:sldId id="609"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740" r:id="rId20"/>
    <p:sldId id="741" r:id="rId21"/>
    <p:sldId id="742" r:id="rId22"/>
    <p:sldId id="743" r:id="rId23"/>
    <p:sldId id="744" r:id="rId24"/>
    <p:sldId id="745" r:id="rId25"/>
    <p:sldId id="746" r:id="rId26"/>
    <p:sldId id="747" r:id="rId27"/>
    <p:sldId id="748" r:id="rId28"/>
    <p:sldId id="749" r:id="rId29"/>
    <p:sldId id="750" r:id="rId30"/>
    <p:sldId id="751" r:id="rId31"/>
    <p:sldId id="752" r:id="rId32"/>
    <p:sldId id="653" r:id="rId33"/>
    <p:sldId id="661" r:id="rId34"/>
    <p:sldId id="667" r:id="rId35"/>
    <p:sldId id="674" r:id="rId36"/>
    <p:sldId id="673" r:id="rId37"/>
    <p:sldId id="672" r:id="rId38"/>
    <p:sldId id="753" r:id="rId39"/>
    <p:sldId id="626" r:id="rId40"/>
    <p:sldId id="678" r:id="rId41"/>
    <p:sldId id="627" r:id="rId42"/>
    <p:sldId id="628" r:id="rId43"/>
    <p:sldId id="583" r:id="rId44"/>
    <p:sldId id="690" r:id="rId45"/>
    <p:sldId id="691" r:id="rId46"/>
    <p:sldId id="629" r:id="rId47"/>
    <p:sldId id="692" r:id="rId48"/>
    <p:sldId id="755" r:id="rId49"/>
    <p:sldId id="765" r:id="rId50"/>
    <p:sldId id="630" r:id="rId51"/>
    <p:sldId id="631" r:id="rId52"/>
    <p:sldId id="632" r:id="rId53"/>
    <p:sldId id="633" r:id="rId54"/>
    <p:sldId id="756" r:id="rId55"/>
    <p:sldId id="695" r:id="rId56"/>
    <p:sldId id="635" r:id="rId57"/>
    <p:sldId id="697" r:id="rId58"/>
    <p:sldId id="636" r:id="rId59"/>
    <p:sldId id="698" r:id="rId60"/>
    <p:sldId id="637" r:id="rId61"/>
    <p:sldId id="638" r:id="rId62"/>
    <p:sldId id="639" r:id="rId63"/>
    <p:sldId id="640" r:id="rId64"/>
    <p:sldId id="641" r:id="rId65"/>
    <p:sldId id="642" r:id="rId66"/>
    <p:sldId id="708" r:id="rId67"/>
    <p:sldId id="643" r:id="rId68"/>
    <p:sldId id="644" r:id="rId69"/>
    <p:sldId id="758" r:id="rId70"/>
    <p:sldId id="720" r:id="rId71"/>
    <p:sldId id="647" r:id="rId72"/>
    <p:sldId id="648" r:id="rId73"/>
    <p:sldId id="649" r:id="rId74"/>
    <p:sldId id="650" r:id="rId75"/>
    <p:sldId id="651" r:id="rId76"/>
  </p:sldIdLst>
  <p:sldSz cx="9144000" cy="6858000" type="screen4x3"/>
  <p:notesSz cx="7315200" cy="9601200"/>
  <p:custDataLst>
    <p:tags r:id="rId79"/>
  </p:custDataLst>
  <p:defaultTextStyle>
    <a:defPPr>
      <a:defRPr lang="en-US"/>
    </a:defPPr>
    <a:lvl1pPr algn="l" rtl="0" fontAlgn="base">
      <a:spcBef>
        <a:spcPct val="0"/>
      </a:spcBef>
      <a:spcAft>
        <a:spcPct val="0"/>
      </a:spcAft>
      <a:defRPr sz="1200"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sz="1200"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sz="1200"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sz="1200"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sz="1200"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50">
          <p15:clr>
            <a:srgbClr val="A4A3A4"/>
          </p15:clr>
        </p15:guide>
        <p15:guide id="2" pos="2257">
          <p15:clr>
            <a:srgbClr val="A4A3A4"/>
          </p15:clr>
        </p15:guide>
        <p15:guide id="3" pos="4174">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F9FF"/>
    <a:srgbClr val="E5F5FF"/>
    <a:srgbClr val="CDECFF"/>
    <a:srgbClr val="A0DAFE"/>
    <a:srgbClr val="0056AC"/>
    <a:srgbClr val="E0F3F4"/>
    <a:srgbClr val="C1E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64915" autoAdjust="0"/>
  </p:normalViewPr>
  <p:slideViewPr>
    <p:cSldViewPr snapToGrid="0">
      <p:cViewPr>
        <p:scale>
          <a:sx n="60" d="100"/>
          <a:sy n="60" d="100"/>
        </p:scale>
        <p:origin x="-1236" y="156"/>
      </p:cViewPr>
      <p:guideLst>
        <p:guide orient="horz" pos="3950"/>
        <p:guide pos="2257"/>
        <p:guide pos="4174"/>
      </p:guideLst>
    </p:cSldViewPr>
  </p:slideViewPr>
  <p:outlineViewPr>
    <p:cViewPr>
      <p:scale>
        <a:sx n="33" d="100"/>
        <a:sy n="33" d="100"/>
      </p:scale>
      <p:origin x="0" y="51322"/>
    </p:cViewPr>
  </p:outlineViewPr>
  <p:notesTextViewPr>
    <p:cViewPr>
      <p:scale>
        <a:sx n="100" d="100"/>
        <a:sy n="100" d="100"/>
      </p:scale>
      <p:origin x="0" y="870"/>
    </p:cViewPr>
  </p:notesTextViewPr>
  <p:sorterViewPr>
    <p:cViewPr>
      <p:scale>
        <a:sx n="70" d="100"/>
        <a:sy n="70" d="100"/>
      </p:scale>
      <p:origin x="0" y="15590"/>
    </p:cViewPr>
  </p:sorterViewPr>
  <p:notesViewPr>
    <p:cSldViewPr snapToGrid="0">
      <p:cViewPr>
        <p:scale>
          <a:sx n="98" d="100"/>
          <a:sy n="98" d="100"/>
        </p:scale>
        <p:origin x="-780" y="252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912" tIns="47956" rIns="95912" bIns="47956" numCol="1" anchor="t" anchorCtr="0" compatLnSpc="1">
            <a:prstTxWarp prst="textNoShape">
              <a:avLst/>
            </a:prstTxWarp>
          </a:bodyPr>
          <a:lstStyle>
            <a:lvl1pPr defTabSz="959724">
              <a:defRPr>
                <a:latin typeface="Arial" charset="0"/>
                <a:cs typeface="+mn-cs"/>
              </a:defRPr>
            </a:lvl1pPr>
          </a:lstStyle>
          <a:p>
            <a:pPr>
              <a:defRPr/>
            </a:pPr>
            <a:endParaRPr lang="en-US"/>
          </a:p>
        </p:txBody>
      </p:sp>
      <p:sp>
        <p:nvSpPr>
          <p:cNvPr id="22528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912" tIns="47956" rIns="95912" bIns="47956" numCol="1" anchor="t" anchorCtr="0" compatLnSpc="1">
            <a:prstTxWarp prst="textNoShape">
              <a:avLst/>
            </a:prstTxWarp>
          </a:bodyPr>
          <a:lstStyle>
            <a:lvl1pPr algn="r" defTabSz="959724">
              <a:defRPr>
                <a:latin typeface="Arial" charset="0"/>
                <a:cs typeface="+mn-cs"/>
              </a:defRPr>
            </a:lvl1pPr>
          </a:lstStyle>
          <a:p>
            <a:pPr>
              <a:defRPr/>
            </a:pPr>
            <a:endParaRPr lang="en-US"/>
          </a:p>
        </p:txBody>
      </p:sp>
      <p:sp>
        <p:nvSpPr>
          <p:cNvPr id="22528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912" tIns="47956" rIns="95912" bIns="47956" numCol="1" anchor="b" anchorCtr="0" compatLnSpc="1">
            <a:prstTxWarp prst="textNoShape">
              <a:avLst/>
            </a:prstTxWarp>
          </a:bodyPr>
          <a:lstStyle>
            <a:lvl1pPr defTabSz="959724">
              <a:defRPr>
                <a:latin typeface="Arial" charset="0"/>
                <a:cs typeface="+mn-cs"/>
              </a:defRPr>
            </a:lvl1pPr>
          </a:lstStyle>
          <a:p>
            <a:pPr>
              <a:defRPr/>
            </a:pPr>
            <a:endParaRPr lang="en-US"/>
          </a:p>
        </p:txBody>
      </p:sp>
      <p:sp>
        <p:nvSpPr>
          <p:cNvPr id="22528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912" tIns="47956" rIns="95912" bIns="47956" numCol="1" anchor="b" anchorCtr="0" compatLnSpc="1">
            <a:prstTxWarp prst="textNoShape">
              <a:avLst/>
            </a:prstTxWarp>
          </a:bodyPr>
          <a:lstStyle>
            <a:lvl1pPr algn="r" defTabSz="958850">
              <a:defRPr>
                <a:latin typeface="Arial" panose="020B0604020202020204" pitchFamily="34" charset="0"/>
              </a:defRPr>
            </a:lvl1pPr>
          </a:lstStyle>
          <a:p>
            <a:fld id="{CBF72E80-638E-4FDB-B343-480D4471AEE2}" type="slidenum">
              <a:rPr lang="en-US" altLang="en-US"/>
              <a:pPr/>
              <a:t>0</a:t>
            </a:fld>
            <a:endParaRPr lang="en-US" altLang="en-US"/>
          </a:p>
        </p:txBody>
      </p:sp>
    </p:spTree>
    <p:extLst>
      <p:ext uri="{BB962C8B-B14F-4D97-AF65-F5344CB8AC3E}">
        <p14:creationId xmlns:p14="http://schemas.microsoft.com/office/powerpoint/2010/main" val="20841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defTabSz="966411">
              <a:defRPr>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lvl1pPr algn="r" defTabSz="966411">
              <a:defRPr>
                <a:latin typeface="Arial" charset="0"/>
                <a:cs typeface="+mn-cs"/>
              </a:defRPr>
            </a:lvl1pPr>
          </a:lstStyle>
          <a:p>
            <a:pPr>
              <a:defRPr/>
            </a:pPr>
            <a:endParaRPr lang="en-US"/>
          </a:p>
        </p:txBody>
      </p:sp>
      <p:sp>
        <p:nvSpPr>
          <p:cNvPr id="12186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428625" y="4560888"/>
            <a:ext cx="6457950" cy="4319587"/>
          </a:xfrm>
          <a:prstGeom prst="rect">
            <a:avLst/>
          </a:prstGeom>
          <a:noFill/>
          <a:ln w="9525">
            <a:noFill/>
            <a:miter lim="800000"/>
            <a:headEnd/>
            <a:tailEnd/>
          </a:ln>
          <a:effectLst/>
        </p:spPr>
        <p:txBody>
          <a:bodyPr vert="horz" wrap="square" lIns="96631" tIns="48316" rIns="96631" bIns="4831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defTabSz="966411">
              <a:defRPr>
                <a:latin typeface="Arial" charset="0"/>
                <a:cs typeface="+mn-cs"/>
              </a:defRPr>
            </a:lvl1pPr>
          </a:lstStyle>
          <a:p>
            <a:pPr>
              <a:defRPr/>
            </a:pPr>
            <a:r>
              <a:rPr lang="en-US"/>
              <a:t>HS172R01/11</a:t>
            </a:r>
          </a:p>
        </p:txBody>
      </p:sp>
      <p:sp>
        <p:nvSpPr>
          <p:cNvPr id="615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1" tIns="48316" rIns="96631" bIns="48316" numCol="1" anchor="b" anchorCtr="0" compatLnSpc="1">
            <a:prstTxWarp prst="textNoShape">
              <a:avLst/>
            </a:prstTxWarp>
          </a:bodyPr>
          <a:lstStyle>
            <a:lvl1pPr algn="r" defTabSz="965200">
              <a:defRPr>
                <a:latin typeface="Arial" panose="020B0604020202020204" pitchFamily="34" charset="0"/>
              </a:defRPr>
            </a:lvl1pPr>
          </a:lstStyle>
          <a:p>
            <a:r>
              <a:rPr lang="en-US" altLang="en-US"/>
              <a:t>8-</a:t>
            </a:r>
            <a:fld id="{98169E23-39C4-4CB9-B455-2337356BB668}" type="slidenum">
              <a:rPr lang="en-US" altLang="en-US"/>
              <a:pPr/>
              <a:t>‹#›</a:t>
            </a:fld>
            <a:endParaRPr lang="en-US" altLang="en-US"/>
          </a:p>
        </p:txBody>
      </p:sp>
    </p:spTree>
    <p:extLst>
      <p:ext uri="{BB962C8B-B14F-4D97-AF65-F5344CB8AC3E}">
        <p14:creationId xmlns:p14="http://schemas.microsoft.com/office/powerpoint/2010/main" val="1097558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257300" y="800100"/>
            <a:ext cx="4802188" cy="3600450"/>
          </a:xfrm>
          <a:ln/>
        </p:spPr>
      </p:sp>
      <p:sp>
        <p:nvSpPr>
          <p:cNvPr id="122883" name="Notes Placeholder 2"/>
          <p:cNvSpPr>
            <a:spLocks noGrp="1"/>
          </p:cNvSpPr>
          <p:nvPr>
            <p:ph type="body" idx="1"/>
          </p:nvPr>
        </p:nvSpPr>
        <p:spPr>
          <a:xfrm>
            <a:off x="582613" y="4560888"/>
            <a:ext cx="618648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83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large scale field validation study was the first significant assessment of the workability of the standardized tests under actual enforcement conditions.  It was also the first time completely objective clues and scoring criteria had been defined for these tests.  The results of this study validated the SFSTs.</a:t>
            </a:r>
          </a:p>
          <a:p>
            <a:r>
              <a:rPr lang="en-US" altLang="en-US" smtClean="0">
                <a:latin typeface="Arial" panose="020B0604020202020204" pitchFamily="34" charset="0"/>
              </a:rPr>
              <a: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76E4E9A4-D5EB-4858-860E-B9A5B814E40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Tree>
    <p:extLst>
      <p:ext uri="{BB962C8B-B14F-4D97-AF65-F5344CB8AC3E}">
        <p14:creationId xmlns:p14="http://schemas.microsoft.com/office/powerpoint/2010/main" val="52606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a:extLst/>
        </p:spPr>
        <p:txBody>
          <a:bodyPr/>
          <a:lstStyle/>
          <a:p>
            <a:pPr>
              <a:defRPr/>
            </a:pPr>
            <a:r>
              <a:rPr lang="en-US" dirty="0" smtClean="0"/>
              <a:t>Three SFST validation studies were undertaken between 1995 and 1998:</a:t>
            </a:r>
          </a:p>
          <a:p>
            <a:pPr marL="180574" indent="-180574">
              <a:buFont typeface="Arial" pitchFamily="34" charset="0"/>
              <a:buChar char="•"/>
              <a:defRPr/>
            </a:pPr>
            <a:r>
              <a:rPr lang="en-US" dirty="0" smtClean="0"/>
              <a:t>Colorado - 1995</a:t>
            </a:r>
          </a:p>
          <a:p>
            <a:pPr marL="180574" indent="-180574">
              <a:buFont typeface="Arial" pitchFamily="34" charset="0"/>
              <a:buChar char="•"/>
              <a:defRPr/>
            </a:pPr>
            <a:r>
              <a:rPr lang="en-US" dirty="0" smtClean="0"/>
              <a:t>Florida - 1997</a:t>
            </a:r>
          </a:p>
          <a:p>
            <a:pPr marL="180574" indent="-180574">
              <a:buFont typeface="Arial" pitchFamily="34" charset="0"/>
              <a:buChar char="•"/>
              <a:defRPr/>
            </a:pPr>
            <a:r>
              <a:rPr lang="en-US" dirty="0" smtClean="0"/>
              <a:t>San Diego - 1998</a:t>
            </a:r>
          </a:p>
          <a:p>
            <a:pPr>
              <a:defRPr/>
            </a:pPr>
            <a:r>
              <a:rPr lang="en-US" dirty="0" smtClean="0"/>
              <a:t> </a:t>
            </a:r>
          </a:p>
          <a:p>
            <a:pPr>
              <a:defRPr/>
            </a:pPr>
            <a:endParaRPr lang="en-US" dirty="0" smtClean="0"/>
          </a:p>
          <a:p>
            <a:pPr>
              <a:defRPr/>
            </a:pPr>
            <a:r>
              <a:rPr lang="en-US" dirty="0" smtClean="0"/>
              <a:t>In order to understand the results of the research studies discussed in this course, it is important to define what is meant by a correct arrest decision. A correct arrest decision is made when an officer, after completing the third phase of the detection process, decides to arrest a subject and that subject tested above the illegal per se limit for BAC or the officer decides to release a subject who is below the illegal per se limit for BAC.</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27399474-1B07-4341-BD33-4632AEDDDAF2}"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Tree>
    <p:extLst>
      <p:ext uri="{BB962C8B-B14F-4D97-AF65-F5344CB8AC3E}">
        <p14:creationId xmlns:p14="http://schemas.microsoft.com/office/powerpoint/2010/main" val="384137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xfrm>
            <a:off x="234950" y="4378325"/>
            <a:ext cx="6835775" cy="503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13"/>
              </a:spcBef>
              <a:spcAft>
                <a:spcPts val="413"/>
              </a:spcAft>
            </a:pPr>
            <a:r>
              <a:rPr lang="en-US" altLang="en-US" smtClean="0">
                <a:latin typeface="Arial" panose="020B0604020202020204" pitchFamily="34" charset="0"/>
              </a:rPr>
              <a:t>Figure 1: Matrix of possible arrest decisions illustrates the four different decisions which are present in all the validation studies. There are four quadrants, each representing a different decision. The quadrants (I &amp; IV), shaded in gray, represent a correct arrest decision.</a:t>
            </a:r>
          </a:p>
          <a:p>
            <a:pPr>
              <a:spcBef>
                <a:spcPts val="413"/>
              </a:spcBef>
              <a:spcAft>
                <a:spcPts val="413"/>
              </a:spcAft>
            </a:pPr>
            <a:r>
              <a:rPr lang="en-US" altLang="en-US" smtClean="0">
                <a:latin typeface="Arial" panose="020B0604020202020204" pitchFamily="34" charset="0"/>
              </a:rPr>
              <a:t>The remaining subjects, incorrect arrest decisions, fall into two other categories. Members of the first group were not arrested, but tested above the illegal per se limit for BAC (quadrant II).  The Colorado Study noted that a number (approximately 33%) of these individuals were considered alcohol tolerant and performed well on the SFSTs even though their BACs were above the illegal per se limit. Although these release decisions were recorded as errors based on the procedures outlined in the study, this non arrest decision ultimately benefited the driver.</a:t>
            </a:r>
          </a:p>
          <a:p>
            <a:pPr>
              <a:spcBef>
                <a:spcPts val="413"/>
              </a:spcBef>
              <a:spcAft>
                <a:spcPts val="413"/>
              </a:spcAft>
            </a:pPr>
            <a:r>
              <a:rPr lang="en-US" altLang="en-US" smtClean="0">
                <a:latin typeface="Arial" panose="020B0604020202020204" pitchFamily="34" charset="0"/>
              </a:rPr>
              <a:t>The subjects in quadrant III were arrested, but their BAC was below the illegal per se limit.  Many states stipulate in their statute that a driver is considered DWI if they are either above the illegal per se limit for BAC or have lost the normal use of their mental or physical faculties.  Even though the arrests in quadrant III are legally justifiable according to an individual state’s statute, these decisions are recorded as errors in the research based on the procedures outlined in the study.</a:t>
            </a:r>
            <a:endParaRPr lang="en-US" altLang="en-US" b="1" smtClean="0">
              <a:latin typeface="Arial" panose="020B0604020202020204" pitchFamily="34" charset="0"/>
            </a:endParaRPr>
          </a:p>
          <a:p>
            <a:pPr>
              <a:spcBef>
                <a:spcPts val="413"/>
              </a:spcBef>
              <a:spcAft>
                <a:spcPts val="413"/>
              </a:spcAft>
            </a:pPr>
            <a:r>
              <a:rPr lang="en-US" altLang="en-US" b="1" i="1" smtClean="0">
                <a:latin typeface="Arial" panose="020B0604020202020204" pitchFamily="34" charset="0"/>
              </a:rPr>
              <a:t>Note: It is important for the officer who is trained in SFST to prepare themselves to understand and explain these statistics in layman terms in order to effectively articulate them to a jury in a courtroom</a:t>
            </a:r>
            <a:r>
              <a:rPr lang="en-US" altLang="en-US" i="1" smtClean="0">
                <a:latin typeface="Arial" panose="020B0604020202020204" pitchFamily="34" charset="0"/>
              </a:rPr>
              <a:t>.</a:t>
            </a:r>
          </a:p>
          <a:p>
            <a:pPr>
              <a:spcBef>
                <a:spcPts val="413"/>
              </a:spcBef>
              <a:spcAft>
                <a:spcPts val="413"/>
              </a:spcAft>
            </a:pPr>
            <a:r>
              <a:rPr lang="en-US" altLang="en-US" smtClean="0">
                <a:latin typeface="Arial" panose="020B0604020202020204" pitchFamily="34" charset="0"/>
              </a:rPr>
              <a:t>Each of these studies have shown that the SFST three test battery is a scientifically validated and reliable method for distinguishing between impaired and unimpaired drivers.</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92337354-E53E-40A5-800D-D6B2436455F0}"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Tree>
    <p:extLst>
      <p:ext uri="{BB962C8B-B14F-4D97-AF65-F5344CB8AC3E}">
        <p14:creationId xmlns:p14="http://schemas.microsoft.com/office/powerpoint/2010/main" val="371692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ln/>
        </p:spPr>
        <p:txBody>
          <a:bodyPr/>
          <a:lstStyle/>
          <a:p>
            <a:pPr>
              <a:defRPr/>
            </a:pPr>
            <a:r>
              <a:rPr lang="en-US" i="1" dirty="0" smtClean="0"/>
              <a:t>“A Colorado Validation Study of Standardized Field Sobriety Test Battery”</a:t>
            </a:r>
          </a:p>
          <a:p>
            <a:pPr>
              <a:defRPr/>
            </a:pPr>
            <a:r>
              <a:rPr lang="en-US" dirty="0" smtClean="0"/>
              <a:t> </a:t>
            </a:r>
          </a:p>
          <a:p>
            <a:pPr marL="183920" indent="-183920">
              <a:buFontTx/>
              <a:buChar char="•"/>
              <a:defRPr/>
            </a:pPr>
            <a:r>
              <a:rPr lang="en-US" dirty="0" smtClean="0"/>
              <a:t>The Colorado SFST validation study was the first full field study that utilized law enforcement personnel experienced in the use of SFSTs.</a:t>
            </a:r>
          </a:p>
          <a:p>
            <a:pPr marL="183920" indent="-183920">
              <a:buFontTx/>
              <a:buChar char="•"/>
              <a:defRPr/>
            </a:pPr>
            <a:endParaRPr lang="en-US" dirty="0" smtClean="0"/>
          </a:p>
          <a:p>
            <a:pPr marL="183920" indent="-183920">
              <a:buFontTx/>
              <a:buChar char="•"/>
              <a:defRPr/>
            </a:pPr>
            <a:r>
              <a:rPr lang="en-US" dirty="0" smtClean="0"/>
              <a:t>The initial 1977 study utilized only a few experienced officers in DWI enforcement in both a laboratory setting and field setting.  These officers received approximately four hours of training in field sobriety testing prior to the laboratory study.</a:t>
            </a:r>
          </a:p>
          <a:p>
            <a:pPr marL="183920" indent="-183920">
              <a:defRPr/>
            </a:pPr>
            <a:endParaRPr lang="en-US" dirty="0" smtClean="0"/>
          </a:p>
          <a:p>
            <a:pPr marL="183920" indent="-183920">
              <a:buFontTx/>
              <a:buChar char="•"/>
              <a:defRPr/>
            </a:pPr>
            <a:r>
              <a:rPr lang="en-US" dirty="0" smtClean="0"/>
              <a:t>In the Colorado study, correct arrest/release decisions at a 0.05 BAC were 86% accurate based on the three test battery (HGN, WAT, OLS). 93% of arrested drivers had a BAC of 0.05 or higher.  These results, by officers who were trained in the Standardized Field Sobriety Testing curriculum, were substantially higher than the initial 1977 study results.</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CDB4B230-C94B-4911-B46D-DC496630AFB2}"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Tree>
    <p:extLst>
      <p:ext uri="{BB962C8B-B14F-4D97-AF65-F5344CB8AC3E}">
        <p14:creationId xmlns:p14="http://schemas.microsoft.com/office/powerpoint/2010/main" val="363712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ln/>
        </p:spPr>
        <p:txBody>
          <a:bodyPr/>
          <a:lstStyle/>
          <a:p>
            <a:pPr>
              <a:spcBef>
                <a:spcPts val="632"/>
              </a:spcBef>
              <a:spcAft>
                <a:spcPts val="632"/>
              </a:spcAft>
              <a:defRPr/>
            </a:pPr>
            <a:r>
              <a:rPr lang="en-US" i="1" dirty="0" smtClean="0"/>
              <a:t>“Florida Validation Study of the Standardized field Sobriety Test Battery”</a:t>
            </a:r>
          </a:p>
          <a:p>
            <a:pPr marL="125399" indent="-125399">
              <a:spcBef>
                <a:spcPts val="632"/>
              </a:spcBef>
              <a:spcAft>
                <a:spcPts val="632"/>
              </a:spcAft>
              <a:buFontTx/>
              <a:buChar char="•"/>
              <a:defRPr/>
            </a:pPr>
            <a:r>
              <a:rPr lang="en-US" dirty="0" smtClean="0"/>
              <a:t>The Florida SFST field validation study was undertaken in order to answer the question of whether SFSTs are valid and reliable indices of the presence of alcohol when used under present day traffic and law enforcement conditions.</a:t>
            </a:r>
          </a:p>
          <a:p>
            <a:pPr marL="125399" indent="-125399">
              <a:spcBef>
                <a:spcPts val="632"/>
              </a:spcBef>
              <a:spcAft>
                <a:spcPts val="632"/>
              </a:spcAft>
              <a:buFontTx/>
              <a:buChar char="•"/>
              <a:defRPr/>
            </a:pPr>
            <a:r>
              <a:rPr lang="en-US" dirty="0" smtClean="0"/>
              <a:t>Correct decisions to arrest were made 95% of the time based on the three test battery (HGN, WAT, OLS).</a:t>
            </a:r>
          </a:p>
          <a:p>
            <a:pPr>
              <a:spcBef>
                <a:spcPts val="632"/>
              </a:spcBef>
              <a:spcAft>
                <a:spcPts val="632"/>
              </a:spcAft>
              <a:defRPr/>
            </a:pPr>
            <a:r>
              <a:rPr lang="en-US" dirty="0" smtClean="0"/>
              <a:t>This was the second SFST field validation study that was undertaken. </a:t>
            </a:r>
          </a:p>
          <a:p>
            <a:pPr>
              <a:spcBef>
                <a:spcPts val="632"/>
              </a:spcBef>
              <a:spcAft>
                <a:spcPts val="632"/>
              </a:spcAft>
              <a:defRPr/>
            </a:pPr>
            <a:r>
              <a:rPr lang="en-US" dirty="0" smtClean="0"/>
              <a:t>This study was the first study conducted at the lower BAC limit of 0.08.</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D1425CF9-376B-4780-807B-6D89BCEF4634}"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Tree>
    <p:extLst>
      <p:ext uri="{BB962C8B-B14F-4D97-AF65-F5344CB8AC3E}">
        <p14:creationId xmlns:p14="http://schemas.microsoft.com/office/powerpoint/2010/main" val="303288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ln/>
        </p:spPr>
        <p:txBody>
          <a:bodyPr/>
          <a:lstStyle/>
          <a:p>
            <a:pPr>
              <a:spcBef>
                <a:spcPts val="632"/>
              </a:spcBef>
              <a:spcAft>
                <a:spcPts val="632"/>
              </a:spcAft>
              <a:defRPr/>
            </a:pPr>
            <a:r>
              <a:rPr lang="en-US" i="1" dirty="0" smtClean="0"/>
              <a:t>“Validation of the Standardized Field Sobriety Test Battery at BACs Below 0.10 %”</a:t>
            </a:r>
          </a:p>
          <a:p>
            <a:pPr marL="125399" indent="-125399">
              <a:spcBef>
                <a:spcPts val="632"/>
              </a:spcBef>
              <a:spcAft>
                <a:spcPts val="632"/>
              </a:spcAft>
              <a:buFontTx/>
              <a:buChar char="•"/>
              <a:defRPr/>
            </a:pPr>
            <a:r>
              <a:rPr lang="en-US" dirty="0" smtClean="0"/>
              <a:t>The San Diego SFST validation field study was undertaken because of the nationwide trend towards lowering the BAC limits to 0.08. The question to be answered was “Do SFSTs discriminate at BACs below 0.10%?”</a:t>
            </a:r>
          </a:p>
          <a:p>
            <a:pPr marL="125399" indent="-125399">
              <a:spcBef>
                <a:spcPts val="632"/>
              </a:spcBef>
              <a:spcAft>
                <a:spcPts val="632"/>
              </a:spcAft>
              <a:buFontTx/>
              <a:buChar char="•"/>
              <a:defRPr/>
            </a:pPr>
            <a:r>
              <a:rPr lang="en-US" dirty="0" smtClean="0"/>
              <a:t>The study examined the validity of SFST’s for both .08% and .04%.</a:t>
            </a:r>
          </a:p>
          <a:p>
            <a:pPr marL="125399" indent="-125399">
              <a:spcBef>
                <a:spcPts val="632"/>
              </a:spcBef>
              <a:spcAft>
                <a:spcPts val="632"/>
              </a:spcAft>
              <a:buFontTx/>
              <a:buChar char="•"/>
              <a:defRPr/>
            </a:pPr>
            <a:r>
              <a:rPr lang="en-US" dirty="0" smtClean="0"/>
              <a:t>Correct arrest decisions were made 91% of the time based on the three-test battery (HGN, WAT, OLS) at the 0.08 level and above.</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FC5AED6-4B23-4027-A0AA-EA6C58887021}"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extLst>
      <p:ext uri="{BB962C8B-B14F-4D97-AF65-F5344CB8AC3E}">
        <p14:creationId xmlns:p14="http://schemas.microsoft.com/office/powerpoint/2010/main" val="2281841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ln/>
        </p:spPr>
        <p:txBody>
          <a:bodyPr/>
          <a:lstStyle/>
          <a:p>
            <a:pPr marL="183920" indent="-183920">
              <a:buFontTx/>
              <a:buChar char="•"/>
              <a:defRPr/>
            </a:pPr>
            <a:r>
              <a:rPr lang="en-US" dirty="0" smtClean="0"/>
              <a:t>HGN was 88% accurate</a:t>
            </a:r>
          </a:p>
          <a:p>
            <a:pPr marL="183920" indent="-183920">
              <a:buFontTx/>
              <a:buChar char="•"/>
              <a:defRPr/>
            </a:pPr>
            <a:r>
              <a:rPr lang="en-US" dirty="0" smtClean="0"/>
              <a:t>WAT was 79% accurate</a:t>
            </a:r>
          </a:p>
          <a:p>
            <a:pPr marL="183920" indent="-183920">
              <a:buFontTx/>
              <a:buChar char="•"/>
              <a:defRPr/>
            </a:pPr>
            <a:r>
              <a:rPr lang="en-US" dirty="0" smtClean="0"/>
              <a:t>OLS was 83% accurate</a:t>
            </a:r>
          </a:p>
          <a:p>
            <a:pPr>
              <a:defRPr/>
            </a:pPr>
            <a:r>
              <a:rPr lang="en-US" dirty="0" smtClean="0"/>
              <a:t>The results of this study provide clear evidence of the validity of the three test battery to support arrest decisions at above or below 0.08.  It strongly suggests that the SFSTs also identify BACs at 0.04 and above.</a:t>
            </a:r>
          </a:p>
          <a:p>
            <a:pPr>
              <a:defRPr/>
            </a:pPr>
            <a:r>
              <a:rPr lang="en-US" dirty="0" smtClean="0"/>
              <a:t>  </a:t>
            </a:r>
          </a:p>
          <a:p>
            <a:pPr algn="ctr">
              <a:defRPr/>
            </a:pPr>
            <a:r>
              <a:rPr lang="en-US" b="1" dirty="0" smtClean="0"/>
              <a:t>Results: Three SFST 1990’s Field Studies </a:t>
            </a:r>
          </a:p>
          <a:p>
            <a:pPr>
              <a:defRPr/>
            </a:pPr>
            <a:r>
              <a:rPr lang="en-US" b="1" dirty="0" smtClean="0"/>
              <a:t>			        % Correct</a:t>
            </a:r>
          </a:p>
          <a:p>
            <a:pPr>
              <a:defRPr/>
            </a:pPr>
            <a:r>
              <a:rPr lang="en-US" b="1" dirty="0" smtClean="0"/>
              <a:t>	Colorado  		86%  Arrest / Release Decisions</a:t>
            </a:r>
          </a:p>
          <a:p>
            <a:pPr>
              <a:defRPr/>
            </a:pPr>
            <a:r>
              <a:rPr lang="en-US" b="1" dirty="0" smtClean="0"/>
              <a:t>	Florida  		95% Arrest Decisions</a:t>
            </a:r>
          </a:p>
          <a:p>
            <a:pPr>
              <a:defRPr/>
            </a:pPr>
            <a:r>
              <a:rPr lang="en-US" b="1" dirty="0" smtClean="0"/>
              <a:t>	California  		91% Arrest Decisions </a:t>
            </a:r>
          </a:p>
          <a:p>
            <a:pPr>
              <a:defRPr/>
            </a:pPr>
            <a:endParaRPr lang="en-US" b="1" i="1" dirty="0" smtClean="0"/>
          </a:p>
          <a:p>
            <a:pPr>
              <a:defRPr/>
            </a:pPr>
            <a:r>
              <a:rPr lang="en-US" b="1" i="1" dirty="0" smtClean="0"/>
              <a:t>By properly administering and interpreting the Standardized Field Sobriety Tests in a systematic and standardized manner, can allow officers to obtain results similar to the studies mentioned above.</a:t>
            </a:r>
            <a:endParaRPr lang="en-US" i="1" dirty="0" smtClean="0"/>
          </a:p>
        </p:txBody>
      </p:sp>
      <p:sp>
        <p:nvSpPr>
          <p:cNvPr id="5" name="Rectangle 4"/>
          <p:cNvSpPr/>
          <p:nvPr/>
        </p:nvSpPr>
        <p:spPr>
          <a:xfrm>
            <a:off x="650875" y="6135688"/>
            <a:ext cx="5989638" cy="148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307" tIns="48154" rIns="96307" bIns="48154" anchor="ctr"/>
          <a:lstStyle/>
          <a:p>
            <a:pPr algn="ctr">
              <a:defRPr/>
            </a:pPr>
            <a:endParaRPr lang="en-US" dirty="0"/>
          </a:p>
        </p:txBody>
      </p:sp>
      <p:sp>
        <p:nvSpPr>
          <p:cNvPr id="13926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21DD5571-247A-471B-AB36-B4E909357501}"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extLst>
      <p:ext uri="{BB962C8B-B14F-4D97-AF65-F5344CB8AC3E}">
        <p14:creationId xmlns:p14="http://schemas.microsoft.com/office/powerpoint/2010/main" val="30899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28625" y="4560888"/>
            <a:ext cx="6678613" cy="4319587"/>
          </a:xfrm>
        </p:spPr>
        <p:txBody>
          <a:bodyPr>
            <a:noAutofit/>
          </a:bodyPr>
          <a:lstStyle/>
          <a:p>
            <a:pPr>
              <a:spcBef>
                <a:spcPts val="632"/>
              </a:spcBef>
              <a:spcAft>
                <a:spcPts val="632"/>
              </a:spcAft>
              <a:defRPr/>
            </a:pPr>
            <a:r>
              <a:rPr lang="en-US" b="1" dirty="0" smtClean="0"/>
              <a:t>C.  </a:t>
            </a:r>
            <a:r>
              <a:rPr lang="en-US" b="1" u="sng" dirty="0" smtClean="0"/>
              <a:t>Horizontal Gaze Nystagmus</a:t>
            </a:r>
          </a:p>
          <a:p>
            <a:pPr>
              <a:spcBef>
                <a:spcPts val="632"/>
              </a:spcBef>
              <a:spcAft>
                <a:spcPts val="632"/>
              </a:spcAft>
              <a:defRPr/>
            </a:pPr>
            <a:r>
              <a:rPr lang="en-US" u="sng" dirty="0" smtClean="0"/>
              <a:t>Definition Review:</a:t>
            </a:r>
            <a:r>
              <a:rPr lang="en-US" dirty="0" smtClean="0"/>
              <a:t> Involuntary jerking of the eyes, occurring as the eyes gaze to the side.</a:t>
            </a:r>
          </a:p>
          <a:p>
            <a:pPr>
              <a:spcBef>
                <a:spcPts val="632"/>
              </a:spcBef>
              <a:spcAft>
                <a:spcPts val="632"/>
              </a:spcAft>
              <a:defRPr/>
            </a:pPr>
            <a:r>
              <a:rPr lang="en-US" dirty="0" smtClean="0"/>
              <a:t>In addition to being involuntary:</a:t>
            </a:r>
          </a:p>
          <a:p>
            <a:pPr marL="183920" indent="-183920">
              <a:spcBef>
                <a:spcPts val="632"/>
              </a:spcBef>
              <a:spcAft>
                <a:spcPts val="632"/>
              </a:spcAft>
              <a:buFontTx/>
              <a:buChar char="•"/>
              <a:defRPr/>
            </a:pPr>
            <a:r>
              <a:rPr lang="en-US" dirty="0" smtClean="0"/>
              <a:t>Person is usually unaware that it is happening.</a:t>
            </a:r>
          </a:p>
          <a:p>
            <a:pPr marL="183920" indent="-183920">
              <a:spcBef>
                <a:spcPts val="632"/>
              </a:spcBef>
              <a:spcAft>
                <a:spcPts val="632"/>
              </a:spcAft>
              <a:buFontTx/>
              <a:buChar char="•"/>
              <a:defRPr/>
            </a:pPr>
            <a:r>
              <a:rPr lang="en-US" dirty="0" smtClean="0"/>
              <a:t>Person is powerless to stop it or control it.</a:t>
            </a:r>
          </a:p>
          <a:p>
            <a:pPr>
              <a:spcBef>
                <a:spcPts val="632"/>
              </a:spcBef>
              <a:spcAft>
                <a:spcPts val="632"/>
              </a:spcAft>
              <a:defRPr/>
            </a:pPr>
            <a:r>
              <a:rPr lang="en-US" u="sng" dirty="0" smtClean="0"/>
              <a:t>Key Summary Point:</a:t>
            </a:r>
            <a:r>
              <a:rPr lang="en-US" dirty="0" smtClean="0"/>
              <a:t>  Alcohol and certain other drugs cause Horizontal Gaze Nystagmus.</a:t>
            </a:r>
          </a:p>
          <a:p>
            <a:pPr>
              <a:spcBef>
                <a:spcPts val="632"/>
              </a:spcBef>
              <a:spcAft>
                <a:spcPts val="632"/>
              </a:spcAft>
              <a:defRPr/>
            </a:pPr>
            <a:r>
              <a:rPr lang="en-US" b="1" i="1" dirty="0" smtClean="0"/>
              <a:t>Other drugs that can cause </a:t>
            </a:r>
            <a:r>
              <a:rPr lang="en-US" b="1" i="1" dirty="0" err="1" smtClean="0"/>
              <a:t>nystagmus</a:t>
            </a:r>
            <a:r>
              <a:rPr lang="en-US" b="1" i="1" dirty="0" smtClean="0"/>
              <a:t> are CNS Depressants, Inhalants, and Dissociative Anesthetics.</a:t>
            </a:r>
          </a:p>
          <a:p>
            <a:pPr>
              <a:spcBef>
                <a:spcPct val="0"/>
              </a:spcBef>
              <a:defRPr/>
            </a:pPr>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D44B776C-1FB9-4E80-887F-5AC3D3BC5474}"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Tree>
    <p:extLst>
      <p:ext uri="{BB962C8B-B14F-4D97-AF65-F5344CB8AC3E}">
        <p14:creationId xmlns:p14="http://schemas.microsoft.com/office/powerpoint/2010/main" val="3058763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p:spPr>
        <p:txBody>
          <a:bodyPr/>
          <a:lstStyle/>
          <a:p>
            <a:pPr>
              <a:spcBef>
                <a:spcPct val="0"/>
              </a:spcBef>
              <a:defRPr/>
            </a:pPr>
            <a:r>
              <a:rPr lang="en-US" i="1" dirty="0" smtClean="0"/>
              <a:t>Categories of Nystagmus</a:t>
            </a:r>
          </a:p>
          <a:p>
            <a:pPr>
              <a:spcBef>
                <a:spcPct val="0"/>
              </a:spcBef>
              <a:defRPr/>
            </a:pPr>
            <a:endParaRPr lang="en-US" dirty="0" smtClean="0"/>
          </a:p>
          <a:p>
            <a:pPr>
              <a:spcBef>
                <a:spcPct val="0"/>
              </a:spcBef>
              <a:defRPr/>
            </a:pPr>
            <a:r>
              <a:rPr lang="en-US" dirty="0" smtClean="0"/>
              <a:t>Horizontal Gaze Nystagmus is not the only kind of </a:t>
            </a:r>
            <a:r>
              <a:rPr lang="en-US" dirty="0" err="1" smtClean="0"/>
              <a:t>nystagmus</a:t>
            </a:r>
            <a:r>
              <a:rPr lang="en-US" dirty="0" smtClean="0"/>
              <a:t>. There are other circumstances under which the eyes will jerk involuntarily.</a:t>
            </a:r>
          </a:p>
          <a:p>
            <a:pPr>
              <a:spcBef>
                <a:spcPct val="0"/>
              </a:spcBef>
              <a:defRPr/>
            </a:pPr>
            <a:r>
              <a:rPr lang="en-US" dirty="0" smtClean="0"/>
              <a:t>It is important to know some of the other common types of </a:t>
            </a:r>
            <a:r>
              <a:rPr lang="en-US" dirty="0" err="1" smtClean="0"/>
              <a:t>nystagmus</a:t>
            </a:r>
            <a:r>
              <a:rPr lang="en-US" dirty="0" smtClean="0"/>
              <a:t>, to be aware of their potential impact on our field sobriety tests.</a:t>
            </a:r>
          </a:p>
          <a:p>
            <a:pPr>
              <a:spcBef>
                <a:spcPct val="0"/>
              </a:spcBef>
              <a:defRPr/>
            </a:pPr>
            <a:r>
              <a:rPr lang="en-US" dirty="0" smtClean="0"/>
              <a:t> </a:t>
            </a:r>
          </a:p>
          <a:p>
            <a:pPr>
              <a:spcBef>
                <a:spcPct val="0"/>
              </a:spcBef>
              <a:defRPr/>
            </a:pPr>
            <a:r>
              <a:rPr lang="en-US" dirty="0" smtClean="0"/>
              <a:t>Nystagmus of several different origins may be seen.  The three general categories of </a:t>
            </a:r>
            <a:r>
              <a:rPr lang="en-US" dirty="0" err="1" smtClean="0"/>
              <a:t>nystagmus</a:t>
            </a:r>
            <a:r>
              <a:rPr lang="en-US" dirty="0" smtClean="0"/>
              <a:t> are:</a:t>
            </a:r>
          </a:p>
          <a:p>
            <a:pPr>
              <a:spcBef>
                <a:spcPct val="0"/>
              </a:spcBef>
              <a:defRPr/>
            </a:pPr>
            <a:endParaRPr lang="en-US" dirty="0" smtClean="0"/>
          </a:p>
          <a:p>
            <a:pPr marL="183920" indent="-183920">
              <a:lnSpc>
                <a:spcPct val="90000"/>
              </a:lnSpc>
              <a:buFontTx/>
              <a:buChar char="•"/>
              <a:defRPr/>
            </a:pPr>
            <a:r>
              <a:rPr lang="en-US" dirty="0" smtClean="0"/>
              <a:t>Vestibular</a:t>
            </a:r>
          </a:p>
          <a:p>
            <a:pPr marL="183920" indent="-183920">
              <a:lnSpc>
                <a:spcPct val="90000"/>
              </a:lnSpc>
              <a:buFontTx/>
              <a:buChar char="•"/>
              <a:defRPr/>
            </a:pPr>
            <a:r>
              <a:rPr lang="en-US" dirty="0" smtClean="0"/>
              <a:t>Neural</a:t>
            </a:r>
          </a:p>
          <a:p>
            <a:pPr marL="183920" indent="-183920">
              <a:lnSpc>
                <a:spcPct val="90000"/>
              </a:lnSpc>
              <a:buFontTx/>
              <a:buChar char="•"/>
              <a:defRPr/>
            </a:pPr>
            <a:r>
              <a:rPr lang="en-US" dirty="0" smtClean="0"/>
              <a:t>Pathological Disorders and Diseases</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C0DEC8C-5754-4DEE-850B-BBDA8440E8FB}"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Tree>
    <p:extLst>
      <p:ext uri="{BB962C8B-B14F-4D97-AF65-F5344CB8AC3E}">
        <p14:creationId xmlns:p14="http://schemas.microsoft.com/office/powerpoint/2010/main" val="73956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xfrm>
            <a:off x="428625" y="4560888"/>
            <a:ext cx="6457950" cy="4752975"/>
          </a:xfrm>
          <a:ln/>
        </p:spPr>
        <p:txBody>
          <a:bodyPr/>
          <a:lstStyle/>
          <a:p>
            <a:pPr>
              <a:lnSpc>
                <a:spcPts val="1475"/>
              </a:lnSpc>
              <a:spcBef>
                <a:spcPts val="632"/>
              </a:spcBef>
              <a:spcAft>
                <a:spcPts val="632"/>
              </a:spcAft>
              <a:defRPr/>
            </a:pPr>
            <a:r>
              <a:rPr lang="en-US" u="sng" dirty="0" smtClean="0"/>
              <a:t>Vestibular</a:t>
            </a:r>
            <a:r>
              <a:rPr lang="en-US" dirty="0" smtClean="0"/>
              <a:t> Nystagmus is caused by movement or action to the vestibular system. </a:t>
            </a:r>
          </a:p>
          <a:p>
            <a:pPr>
              <a:lnSpc>
                <a:spcPts val="1475"/>
              </a:lnSpc>
              <a:spcBef>
                <a:spcPts val="632"/>
              </a:spcBef>
              <a:spcAft>
                <a:spcPts val="632"/>
              </a:spcAft>
              <a:defRPr/>
            </a:pPr>
            <a:r>
              <a:rPr lang="en-US" b="1" i="1" dirty="0" smtClean="0"/>
              <a:t>Point out that the vestibular system is a sense organ located in the inner ear.  It provides information to the brain, and consequently to the eyes about position and movement of the head to maintain orientation and balance of the body. </a:t>
            </a:r>
            <a:endParaRPr lang="en-US" i="1" dirty="0" smtClean="0"/>
          </a:p>
          <a:p>
            <a:pPr>
              <a:lnSpc>
                <a:spcPts val="1475"/>
              </a:lnSpc>
              <a:spcBef>
                <a:spcPts val="632"/>
              </a:spcBef>
              <a:spcAft>
                <a:spcPts val="632"/>
              </a:spcAft>
              <a:defRPr/>
            </a:pPr>
            <a:r>
              <a:rPr lang="en-US" dirty="0" smtClean="0"/>
              <a:t>Types of vestibular </a:t>
            </a:r>
            <a:r>
              <a:rPr lang="en-US" dirty="0" err="1" smtClean="0"/>
              <a:t>nystagmus</a:t>
            </a:r>
            <a:r>
              <a:rPr lang="en-US" dirty="0" smtClean="0"/>
              <a:t>:</a:t>
            </a:r>
          </a:p>
          <a:p>
            <a:pPr marL="183920" indent="-183920">
              <a:lnSpc>
                <a:spcPts val="1475"/>
              </a:lnSpc>
              <a:spcBef>
                <a:spcPts val="632"/>
              </a:spcBef>
              <a:spcAft>
                <a:spcPts val="632"/>
              </a:spcAft>
              <a:buFontTx/>
              <a:buChar char="•"/>
              <a:defRPr/>
            </a:pPr>
            <a:r>
              <a:rPr lang="en-US" u="sng" dirty="0" smtClean="0"/>
              <a:t>Rotational</a:t>
            </a:r>
            <a:r>
              <a:rPr lang="en-US" dirty="0" smtClean="0"/>
              <a:t> Nystagmus occurs when the person is spun around or rotated rapidly, causing the fluid in the inner ear to be disturbed. If it were possible to observe the eyes of a rotating person, they would be seen to jerk noticeably.</a:t>
            </a:r>
          </a:p>
          <a:p>
            <a:pPr marL="183920" indent="-183920">
              <a:lnSpc>
                <a:spcPts val="1475"/>
              </a:lnSpc>
              <a:spcBef>
                <a:spcPts val="632"/>
              </a:spcBef>
              <a:spcAft>
                <a:spcPts val="632"/>
              </a:spcAft>
              <a:buFontTx/>
              <a:buChar char="•"/>
              <a:defRPr/>
            </a:pPr>
            <a:r>
              <a:rPr lang="en-US" u="sng" dirty="0" smtClean="0"/>
              <a:t>Post Rotational</a:t>
            </a:r>
            <a:r>
              <a:rPr lang="en-US" dirty="0" smtClean="0"/>
              <a:t> Nystagmus is closely related to rotational </a:t>
            </a:r>
            <a:r>
              <a:rPr lang="en-US" dirty="0" err="1" smtClean="0"/>
              <a:t>nystagmus</a:t>
            </a:r>
            <a:r>
              <a:rPr lang="en-US" dirty="0" smtClean="0"/>
              <a:t>: when the person stops spinning, the fluid in the inner ear remains disturbed for a period of time, and the eyes continue to jerk.  </a:t>
            </a:r>
          </a:p>
          <a:p>
            <a:pPr>
              <a:lnSpc>
                <a:spcPts val="1475"/>
              </a:lnSpc>
              <a:spcBef>
                <a:spcPts val="632"/>
              </a:spcBef>
              <a:spcAft>
                <a:spcPts val="632"/>
              </a:spcAft>
              <a:defRPr/>
            </a:pPr>
            <a:r>
              <a:rPr lang="en-US" dirty="0" smtClean="0"/>
              <a:t>Neither Rotational nor Post Rotational Nystagmus will interfere with the Horizontal Gaze Nystagmus test because of the conditions under which they occur.</a:t>
            </a:r>
          </a:p>
          <a:p>
            <a:pPr>
              <a:lnSpc>
                <a:spcPts val="1475"/>
              </a:lnSpc>
              <a:spcBef>
                <a:spcPts val="632"/>
              </a:spcBef>
              <a:spcAft>
                <a:spcPts val="632"/>
              </a:spcAft>
              <a:defRPr/>
            </a:pPr>
            <a:r>
              <a:rPr lang="en-US" b="1" i="1" dirty="0" smtClean="0"/>
              <a:t>To illustrate rotational and post rotational, swirl a half glass of water several times.  Stop swirling glass, water will continue to spin for a short period of time</a:t>
            </a:r>
            <a:r>
              <a:rPr lang="en-US" b="1" dirty="0" smtClean="0"/>
              <a:t>.</a:t>
            </a:r>
            <a:endParaRPr lang="en-US" dirty="0" smtClean="0"/>
          </a:p>
          <a:p>
            <a:pPr marL="183920" indent="-183920">
              <a:lnSpc>
                <a:spcPts val="1475"/>
              </a:lnSpc>
              <a:spcBef>
                <a:spcPts val="632"/>
              </a:spcBef>
              <a:spcAft>
                <a:spcPts val="632"/>
              </a:spcAft>
              <a:buFontTx/>
              <a:buChar char="•"/>
              <a:defRPr/>
            </a:pPr>
            <a:r>
              <a:rPr lang="en-US" u="sng" dirty="0" smtClean="0"/>
              <a:t>Caloric</a:t>
            </a:r>
            <a:r>
              <a:rPr lang="en-US" dirty="0" smtClean="0"/>
              <a:t> Nystagmus occurs when fluid motion in the canals of the vestibular system is stimulated by temperature as by putting warm water in one ear and cold in the other.</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91A83B17-E084-46A8-9104-1FF12A3BCE52}"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Tree>
    <p:extLst>
      <p:ext uri="{BB962C8B-B14F-4D97-AF65-F5344CB8AC3E}">
        <p14:creationId xmlns:p14="http://schemas.microsoft.com/office/powerpoint/2010/main" val="20318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ln/>
        </p:spPr>
        <p:txBody>
          <a:bodyPr/>
          <a:lstStyle/>
          <a:p>
            <a:pPr>
              <a:defRPr/>
            </a:pPr>
            <a:r>
              <a:rPr lang="en-US" b="1" i="1" dirty="0" smtClean="0"/>
              <a:t>Briefly review the objectives, content and activities of this session.</a:t>
            </a:r>
          </a:p>
          <a:p>
            <a:pPr>
              <a:defRPr/>
            </a:pPr>
            <a:r>
              <a:rPr lang="en-US" dirty="0" smtClean="0"/>
              <a:t>Upon successfully completing this session the participant will be able to:</a:t>
            </a:r>
          </a:p>
          <a:p>
            <a:pPr marL="180574" indent="-180574">
              <a:buFont typeface="Arial" pitchFamily="34" charset="0"/>
              <a:buChar char="•"/>
              <a:defRPr/>
            </a:pPr>
            <a:r>
              <a:rPr lang="en-US" dirty="0" smtClean="0"/>
              <a:t>Discuss the development and validity of the research and the standardized elements, clues and interpretation of the three Standardized Field Sobriety Tests.</a:t>
            </a:r>
          </a:p>
          <a:p>
            <a:pPr marL="180574" indent="-180574">
              <a:buFont typeface="Arial" pitchFamily="34" charset="0"/>
              <a:buChar char="•"/>
              <a:defRPr/>
            </a:pPr>
            <a:r>
              <a:rPr lang="en-US" dirty="0" smtClean="0"/>
              <a:t>Discuss the different types of </a:t>
            </a:r>
            <a:r>
              <a:rPr lang="en-US" dirty="0" err="1" smtClean="0"/>
              <a:t>nystagmus</a:t>
            </a:r>
            <a:r>
              <a:rPr lang="en-US" dirty="0" smtClean="0"/>
              <a:t> and their effects on the Horizontal Gaze Nystagmus test.</a:t>
            </a:r>
            <a:endParaRPr lang="en-US" i="1" u="sng"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0E891B94-B0FA-4294-9C9D-6907C90571BC}"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Tree>
    <p:extLst>
      <p:ext uri="{BB962C8B-B14F-4D97-AF65-F5344CB8AC3E}">
        <p14:creationId xmlns:p14="http://schemas.microsoft.com/office/powerpoint/2010/main" val="120661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xfrm>
            <a:off x="428625" y="4560888"/>
            <a:ext cx="6457950" cy="4740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u="sng" smtClean="0">
                <a:latin typeface="Arial" panose="020B0604020202020204" pitchFamily="34" charset="0"/>
              </a:rPr>
              <a:t>Positional Alcohol</a:t>
            </a:r>
            <a:r>
              <a:rPr lang="en-US" altLang="en-US" smtClean="0">
                <a:latin typeface="Arial" panose="020B0604020202020204" pitchFamily="34" charset="0"/>
              </a:rPr>
              <a:t> Nystagmus (PAN) occurs when a foreign fluid, such as alcohol, that alters the specific gravity of the blood is in unequal concentrations in the blood and the vestibular system.  This causes the vestibular system to respond to gravity in certain head positions, resulting in nystagmus.</a:t>
            </a:r>
          </a:p>
          <a:p>
            <a:pPr>
              <a:spcBef>
                <a:spcPts val="638"/>
              </a:spcBef>
              <a:spcAft>
                <a:spcPts val="638"/>
              </a:spcAft>
            </a:pPr>
            <a:r>
              <a:rPr lang="en-US" altLang="en-US" smtClean="0">
                <a:latin typeface="Arial" panose="020B0604020202020204" pitchFamily="34" charset="0"/>
              </a:rPr>
              <a:t>In the original HGN study, research was not conducted for performing HGN on people lying down.  Current research demonstrates that HGN can be performed on someone in this position.  </a:t>
            </a:r>
          </a:p>
          <a:p>
            <a:pPr>
              <a:spcBef>
                <a:spcPts val="638"/>
              </a:spcBef>
              <a:spcAft>
                <a:spcPts val="638"/>
              </a:spcAft>
            </a:pPr>
            <a:r>
              <a:rPr lang="en-US" altLang="en-US" b="1" i="1" smtClean="0">
                <a:latin typeface="Arial" panose="020B0604020202020204" pitchFamily="34" charset="0"/>
              </a:rPr>
              <a:t>There are two types of PAN:</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PAN I - occurs when the alcohol concentration in the blood is greater than the inner ear fluid. PAN I occurs while BAC is increasing.</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PAN II - occurs when the alcohol concentration in the inner ear fluid is greater than in the blood. An example of PAN is the spinning of a room when a person lies down after consuming alcohol.  This occurs while BAC is decreasing.</a:t>
            </a:r>
            <a:endParaRPr lang="en-US" altLang="en-US"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Reference in 2010 Manual to details of this study is included in section H, 5 #33.</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19C7EDA-CE88-4F30-AA04-6B5D831F5158}"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extLst>
      <p:ext uri="{BB962C8B-B14F-4D97-AF65-F5344CB8AC3E}">
        <p14:creationId xmlns:p14="http://schemas.microsoft.com/office/powerpoint/2010/main" val="160779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xfrm>
            <a:off x="428625" y="4560888"/>
            <a:ext cx="6457950" cy="465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smtClean="0">
                <a:latin typeface="Arial" panose="020B0604020202020204" pitchFamily="34" charset="0"/>
              </a:rPr>
              <a:t>Nystagmus can also result directly from </a:t>
            </a:r>
            <a:r>
              <a:rPr lang="en-US" altLang="en-US" u="sng" smtClean="0">
                <a:latin typeface="Arial" panose="020B0604020202020204" pitchFamily="34" charset="0"/>
              </a:rPr>
              <a:t>neural</a:t>
            </a:r>
            <a:r>
              <a:rPr lang="en-US" altLang="en-US" smtClean="0">
                <a:latin typeface="Arial" panose="020B0604020202020204" pitchFamily="34" charset="0"/>
              </a:rPr>
              <a:t> activity:</a:t>
            </a:r>
            <a:endParaRPr lang="en-US" altLang="en-US" u="sng" smtClean="0">
              <a:latin typeface="Arial" panose="020B0604020202020204" pitchFamily="34" charset="0"/>
            </a:endParaRPr>
          </a:p>
          <a:p>
            <a:pPr>
              <a:spcBef>
                <a:spcPts val="638"/>
              </a:spcBef>
              <a:spcAft>
                <a:spcPts val="638"/>
              </a:spcAft>
            </a:pPr>
            <a:r>
              <a:rPr lang="en-US" altLang="en-US" u="sng" smtClean="0">
                <a:latin typeface="Arial" panose="020B0604020202020204" pitchFamily="34" charset="0"/>
              </a:rPr>
              <a:t>Optokinetic</a:t>
            </a:r>
            <a:r>
              <a:rPr lang="en-US" altLang="en-US" smtClean="0">
                <a:latin typeface="Arial" panose="020B0604020202020204" pitchFamily="34" charset="0"/>
              </a:rPr>
              <a:t> Nystagmus occurs when the eyes fixate on an object that suddenly moves out of sight, or when the eyes watch sharply contrasting moving images.</a:t>
            </a:r>
          </a:p>
          <a:p>
            <a:pPr>
              <a:spcBef>
                <a:spcPts val="638"/>
              </a:spcBef>
              <a:spcAft>
                <a:spcPts val="638"/>
              </a:spcAft>
            </a:pPr>
            <a:r>
              <a:rPr lang="en-US" altLang="en-US" smtClean="0">
                <a:latin typeface="Arial" panose="020B0604020202020204" pitchFamily="34" charset="0"/>
              </a:rPr>
              <a:t>Examples of optokinetic nystagmus include watching strobe lights, rotating lights, or rapidly moving traffic in close proximity. The Horizontal Gaze Nystagmus test will not be influenced by optokinetic nystagmus when administered properly.  During the Horizontal Gaze Nystagmus test, the suspect is required to fixate the eyes on a penlight, pencil or similar object that moves in accordance with the HGN testing procedures, thus optokinetic nystagmus will not occur.  The movement of the stimulus and the fixation on the stimulus by the subject precludes this form of nystagmus from being observed by the officer.</a:t>
            </a:r>
          </a:p>
          <a:p>
            <a:pPr>
              <a:spcBef>
                <a:spcPts val="638"/>
              </a:spcBef>
              <a:spcAft>
                <a:spcPts val="638"/>
              </a:spcAft>
            </a:pPr>
            <a:r>
              <a:rPr lang="en-US" altLang="en-US" b="1" i="1" smtClean="0">
                <a:latin typeface="Arial" panose="020B0604020202020204" pitchFamily="34" charset="0"/>
              </a:rPr>
              <a:t>Point out that during the Horizontal Gaze Nystagmus test, the subject is required to focus the eyes on a penlight, pencil or similar object that moves smoothly and relatively slowly across the field of view, thus optokinetic nystagmus will not occur.</a:t>
            </a:r>
          </a:p>
          <a:p>
            <a:pPr>
              <a:spcBef>
                <a:spcPts val="638"/>
              </a:spcBef>
              <a:spcAft>
                <a:spcPts val="638"/>
              </a:spcAft>
            </a:pPr>
            <a:r>
              <a:rPr lang="en-US" altLang="en-US" b="1" i="1" smtClean="0">
                <a:latin typeface="Arial" panose="020B0604020202020204" pitchFamily="34" charset="0"/>
              </a:rPr>
              <a:t>When practical, remind participants to face the driver away from potential distractions that could be raised later.</a:t>
            </a:r>
            <a:endParaRPr lang="en-US" altLang="en-US" i="1"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D5BF5CAE-37EA-409D-9214-29B5FEBFD226}"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Tree>
    <p:extLst>
      <p:ext uri="{BB962C8B-B14F-4D97-AF65-F5344CB8AC3E}">
        <p14:creationId xmlns:p14="http://schemas.microsoft.com/office/powerpoint/2010/main" val="3464644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Physiological Nystagmus is a natural nystagmus that keeps the sensory cells of the eye from tiring. It is the most common type of nystagmus.  It happens to all of us, all the time. This type of nystagmus produces extremely minor tremors or jerks of the eyes. These tremors are usually too small to be seen with the naked eye. Physiological nystagmus will have no impact on our Standardized Field Sobriety Tests, because it’s tremors are usually invisible. </a:t>
            </a:r>
          </a:p>
          <a:p>
            <a:endParaRPr lang="en-US" altLang="en-US" smtClean="0">
              <a:latin typeface="Arial" panose="020B0604020202020204" pitchFamily="34" charset="0"/>
            </a:endParaRPr>
          </a:p>
          <a:p>
            <a:r>
              <a:rPr lang="en-US" altLang="en-US" b="1" i="1" smtClean="0">
                <a:latin typeface="Arial" panose="020B0604020202020204" pitchFamily="34" charset="0"/>
              </a:rPr>
              <a:t>Emphasize that physiological nystagmus will have no impact on our Standardized Field Sobriety Tests, because its tremors are usually invisible.</a:t>
            </a:r>
          </a:p>
          <a:p>
            <a:endParaRPr lang="en-US" altLang="en-US" smtClean="0">
              <a:latin typeface="Arial" panose="020B0604020202020204" pitchFamily="34" charset="0"/>
            </a:endParaRPr>
          </a:p>
          <a:p>
            <a:r>
              <a:rPr lang="en-US" altLang="en-US" smtClean="0">
                <a:latin typeface="Arial" panose="020B0604020202020204" pitchFamily="34" charset="0"/>
              </a:rPr>
              <a:t>Gaze Nystagmus is a form of nystagmus that occurs when the eyes attempt to maintain visual fixation on a stimulus.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C655A617-8F04-46AE-9653-6B84A1AAAAEE}"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Tree>
    <p:extLst>
      <p:ext uri="{BB962C8B-B14F-4D97-AF65-F5344CB8AC3E}">
        <p14:creationId xmlns:p14="http://schemas.microsoft.com/office/powerpoint/2010/main" val="899723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For our purposes, gaze nystagmus is separated into three types:</a:t>
            </a:r>
          </a:p>
          <a:p>
            <a:endParaRPr lang="en-US" altLang="en-US" smtClean="0">
              <a:latin typeface="Arial" panose="020B0604020202020204" pitchFamily="34" charset="0"/>
            </a:endParaRPr>
          </a:p>
          <a:p>
            <a:pPr marL="298450" lvl="2" indent="-298450">
              <a:lnSpc>
                <a:spcPct val="80000"/>
              </a:lnSpc>
              <a:spcBef>
                <a:spcPts val="638"/>
              </a:spcBef>
              <a:spcAft>
                <a:spcPts val="638"/>
              </a:spcAft>
              <a:buFontTx/>
              <a:buChar char="•"/>
            </a:pPr>
            <a:r>
              <a:rPr lang="en-US" altLang="en-US" smtClean="0">
                <a:latin typeface="Arial" panose="020B0604020202020204" pitchFamily="34" charset="0"/>
              </a:rPr>
              <a:t>Horizontal</a:t>
            </a:r>
          </a:p>
          <a:p>
            <a:pPr marL="298450" lvl="2" indent="-298450">
              <a:lnSpc>
                <a:spcPct val="80000"/>
              </a:lnSpc>
              <a:spcBef>
                <a:spcPts val="638"/>
              </a:spcBef>
              <a:spcAft>
                <a:spcPts val="638"/>
              </a:spcAft>
              <a:buFontTx/>
              <a:buChar char="•"/>
            </a:pPr>
            <a:r>
              <a:rPr lang="en-US" altLang="en-US" smtClean="0">
                <a:latin typeface="Arial" panose="020B0604020202020204" pitchFamily="34" charset="0"/>
              </a:rPr>
              <a:t>Vertical</a:t>
            </a:r>
          </a:p>
          <a:p>
            <a:pPr marL="298450" lvl="2" indent="-298450">
              <a:lnSpc>
                <a:spcPct val="80000"/>
              </a:lnSpc>
              <a:spcBef>
                <a:spcPts val="638"/>
              </a:spcBef>
              <a:spcAft>
                <a:spcPts val="638"/>
              </a:spcAft>
              <a:buFontTx/>
              <a:buChar char="•"/>
            </a:pPr>
            <a:r>
              <a:rPr lang="en-US" altLang="en-US" smtClean="0">
                <a:latin typeface="Arial" panose="020B0604020202020204" pitchFamily="34" charset="0"/>
              </a:rPr>
              <a:t>Resting</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0961141C-F00C-45D9-B753-9F00AAE4C9D2}"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Tree>
    <p:extLst>
      <p:ext uri="{BB962C8B-B14F-4D97-AF65-F5344CB8AC3E}">
        <p14:creationId xmlns:p14="http://schemas.microsoft.com/office/powerpoint/2010/main" val="20544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anose="020B0604020202020204" pitchFamily="34" charset="0"/>
              </a:rPr>
              <a:t>Horizontal</a:t>
            </a:r>
            <a:r>
              <a:rPr lang="en-US" altLang="en-US" smtClean="0">
                <a:latin typeface="Arial" panose="020B0604020202020204" pitchFamily="34" charset="0"/>
              </a:rPr>
              <a:t> Gaze Nystagmus is an involuntary jerking of the eyes, occurring as the eyes gaze to the side. It is the observation of the eyes for </a:t>
            </a:r>
            <a:r>
              <a:rPr lang="en-US" altLang="en-US" u="sng" smtClean="0">
                <a:latin typeface="Arial" panose="020B0604020202020204" pitchFamily="34" charset="0"/>
              </a:rPr>
              <a:t>Horizontal</a:t>
            </a:r>
            <a:r>
              <a:rPr lang="en-US" altLang="en-US" smtClean="0">
                <a:latin typeface="Arial" panose="020B0604020202020204" pitchFamily="34" charset="0"/>
              </a:rPr>
              <a:t> Gaze Nystagmus that provides the first and most accurate test in the Standardized Field Sobriety Test battery. Although this type of nystagmus is indicative of alcohol impairment, its presence may also indicate use of certain other drugs.</a:t>
            </a:r>
          </a:p>
          <a:p>
            <a:endParaRPr lang="en-US" altLang="en-US" smtClean="0">
              <a:latin typeface="Arial" panose="020B0604020202020204" pitchFamily="34" charset="0"/>
            </a:endParaRPr>
          </a:p>
          <a:p>
            <a:r>
              <a:rPr lang="en-US" altLang="en-US" smtClean="0">
                <a:latin typeface="Arial" panose="020B0604020202020204" pitchFamily="34" charset="0"/>
              </a:rPr>
              <a:t>Examples of other drugs are:  CNS Depressants, Inhalants, and Dissociative Anesthetics such as PCP and its analogs.</a:t>
            </a:r>
          </a:p>
          <a:p>
            <a:endParaRPr lang="en-US" altLang="en-US" smtClean="0">
              <a:latin typeface="Arial" panose="020B0604020202020204" pitchFamily="34" charset="0"/>
            </a:endParaRPr>
          </a:p>
          <a:p>
            <a:r>
              <a:rPr lang="en-US" altLang="en-US" b="1" i="1" smtClean="0">
                <a:latin typeface="Arial" panose="020B0604020202020204" pitchFamily="34" charset="0"/>
              </a:rPr>
              <a:t>Emphasize to participants that this training course is concerned with Horizontal Gaze Nystagmus and that this procedure has been validated as an accurate indicator for alcohol influence by extensive scientific research. </a:t>
            </a:r>
            <a:endParaRPr lang="en-US" altLang="en-US" smtClean="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E39BBE67-61F1-465F-B835-C86A33C572D6}"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Tree>
    <p:extLst>
      <p:ext uri="{BB962C8B-B14F-4D97-AF65-F5344CB8AC3E}">
        <p14:creationId xmlns:p14="http://schemas.microsoft.com/office/powerpoint/2010/main" val="91607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anose="020B0604020202020204" pitchFamily="34" charset="0"/>
              </a:rPr>
              <a:t>Vertical</a:t>
            </a:r>
            <a:r>
              <a:rPr lang="en-US" altLang="en-US" smtClean="0">
                <a:latin typeface="Arial" panose="020B0604020202020204" pitchFamily="34" charset="0"/>
              </a:rPr>
              <a:t> Gaze Nystagmus is an involuntary jerking of the eyes (up and down) which occurs when the eyes gaze upward at maximum elevation. The presence of this type of nystagmus is associated with high doses of alcohol for that individual and certain other drugs. The drugs that cause Vertical Gaze Nystagmus are the same ones that cause Horizontal Gaze Nystagmus. </a:t>
            </a:r>
          </a:p>
          <a:p>
            <a:endParaRPr lang="en-US" altLang="en-US" smtClean="0">
              <a:latin typeface="Arial" panose="020B0604020202020204" pitchFamily="34" charset="0"/>
            </a:endParaRPr>
          </a:p>
          <a:p>
            <a:r>
              <a:rPr lang="en-US" altLang="en-US" smtClean="0">
                <a:latin typeface="Arial" panose="020B0604020202020204" pitchFamily="34" charset="0"/>
              </a:rPr>
              <a:t>There is no drug that will cause Vertical Gaze Nystagmus that may not cause Horizontal Gaze Nystagmus. If Vertical Gaze Nystagmus is present and Horizontal Gaze Nystagmus is not, it could be a medical condition.</a:t>
            </a:r>
          </a:p>
          <a:p>
            <a:endParaRPr lang="en-US" altLang="en-US" smtClean="0">
              <a:latin typeface="Arial" panose="020B0604020202020204" pitchFamily="34" charset="0"/>
            </a:endParaRPr>
          </a:p>
          <a:p>
            <a:r>
              <a:rPr lang="en-US" altLang="en-US" smtClean="0">
                <a:latin typeface="Arial" panose="020B0604020202020204" pitchFamily="34" charset="0"/>
              </a:rPr>
              <a:t>For VGN to be recorded, it must be definite, distinct and sustained for a minimum of four seconds at maximum elevation.</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5513957-A3F7-4E95-9F2D-B66BF0044F2C}"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Tree>
    <p:extLst>
      <p:ext uri="{BB962C8B-B14F-4D97-AF65-F5344CB8AC3E}">
        <p14:creationId xmlns:p14="http://schemas.microsoft.com/office/powerpoint/2010/main" val="371635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anose="020B0604020202020204" pitchFamily="34" charset="0"/>
              </a:rPr>
              <a:t>Resting</a:t>
            </a:r>
            <a:r>
              <a:rPr lang="en-US" altLang="en-US" smtClean="0">
                <a:latin typeface="Arial" panose="020B0604020202020204" pitchFamily="34" charset="0"/>
              </a:rPr>
              <a:t> Nystagmus is referred to as a jerking of the eyes as they look straight ahead. Its presence usually indicates a pathological disorder or high doses of a Dissociative Anesthetic drug such as PCP. If detected, take precautions. (OFFICER SAFETY.)</a:t>
            </a:r>
          </a:p>
          <a:p>
            <a:endParaRPr lang="en-US" altLang="en-US" smtClean="0">
              <a:latin typeface="Arial" panose="020B0604020202020204" pitchFamily="34" charset="0"/>
            </a:endParaRPr>
          </a:p>
          <a:p>
            <a:r>
              <a:rPr lang="en-US" altLang="en-US" smtClean="0">
                <a:latin typeface="Arial" panose="020B0604020202020204" pitchFamily="34" charset="0"/>
              </a:rPr>
              <a:t>Nystagmus may also be caused by certain </a:t>
            </a:r>
            <a:r>
              <a:rPr lang="en-US" altLang="en-US" u="sng" smtClean="0">
                <a:latin typeface="Arial" panose="020B0604020202020204" pitchFamily="34" charset="0"/>
              </a:rPr>
              <a:t>pathological disorders</a:t>
            </a:r>
            <a:r>
              <a:rPr lang="en-US" altLang="en-US" smtClean="0">
                <a:latin typeface="Arial" panose="020B0604020202020204" pitchFamily="34" charset="0"/>
              </a:rPr>
              <a:t>. They include brain tumors and other brain damage or some diseases of the inner ear. These pathological disorders occur in very few people and in even fewer drivers.</a:t>
            </a:r>
          </a:p>
          <a:p>
            <a:r>
              <a:rPr lang="en-US" altLang="en-US" smtClean="0">
                <a:latin typeface="Arial" panose="020B0604020202020204" pitchFamily="34" charset="0"/>
              </a:rPr>
              <a: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85AFDDF-B071-466E-8F80-26E897CC5879}" type="slidenum">
              <a:rPr lang="en-US" altLang="en-US">
                <a:latin typeface="Arial" panose="020B0604020202020204" pitchFamily="34" charset="0"/>
              </a:rPr>
              <a:pPr eaLnBrk="1" hangingPunct="1"/>
              <a:t>26</a:t>
            </a:fld>
            <a:endParaRPr lang="en-US" altLang="en-US">
              <a:latin typeface="Arial" panose="020B0604020202020204" pitchFamily="34" charset="0"/>
            </a:endParaRPr>
          </a:p>
        </p:txBody>
      </p:sp>
    </p:spTree>
    <p:extLst>
      <p:ext uri="{BB962C8B-B14F-4D97-AF65-F5344CB8AC3E}">
        <p14:creationId xmlns:p14="http://schemas.microsoft.com/office/powerpoint/2010/main" val="266238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Nystagmus may also be caused by certain </a:t>
            </a:r>
            <a:r>
              <a:rPr lang="en-US" altLang="en-US" u="sng" smtClean="0">
                <a:latin typeface="Arial" panose="020B0604020202020204" pitchFamily="34" charset="0"/>
              </a:rPr>
              <a:t>pathological disorders</a:t>
            </a:r>
            <a:r>
              <a:rPr lang="en-US" altLang="en-US" smtClean="0">
                <a:latin typeface="Arial" panose="020B0604020202020204" pitchFamily="34" charset="0"/>
              </a:rPr>
              <a:t>. They include brain tumors and other brain damage or some diseases of the inner ear. These pathological disorders occur in very few people and in even fewer drivers.</a:t>
            </a:r>
          </a:p>
          <a:p>
            <a:endParaRPr lang="en-US" altLang="en-US" smtClean="0">
              <a:latin typeface="Arial" panose="020B0604020202020204" pitchFamily="34" charset="0"/>
            </a:endParaRPr>
          </a:p>
          <a:p>
            <a:r>
              <a:rPr lang="en-US" altLang="en-US" b="1" i="1" smtClean="0">
                <a:latin typeface="Arial" panose="020B0604020202020204" pitchFamily="34" charset="0"/>
              </a:rPr>
              <a:t>Point out that nystagmus caused by pathological disorders is extremely rare in the driving population.  Persons suffering from these disorders are rarely able to drive. </a:t>
            </a:r>
            <a:endParaRPr lang="en-US" altLang="en-US" smtClean="0">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0F583FD6-0579-45DF-B9CC-EFD48D142F36}"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Tree>
    <p:extLst>
      <p:ext uri="{BB962C8B-B14F-4D97-AF65-F5344CB8AC3E}">
        <p14:creationId xmlns:p14="http://schemas.microsoft.com/office/powerpoint/2010/main" val="227468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xfrm>
            <a:off x="428625" y="4560888"/>
            <a:ext cx="6457950" cy="4583112"/>
          </a:xfrm>
          <a:ln/>
        </p:spPr>
        <p:txBody>
          <a:bodyPr/>
          <a:lstStyle/>
          <a:p>
            <a:pPr>
              <a:lnSpc>
                <a:spcPct val="90000"/>
              </a:lnSpc>
              <a:spcBef>
                <a:spcPct val="0"/>
              </a:spcBef>
              <a:defRPr/>
            </a:pPr>
            <a:r>
              <a:rPr lang="en-US" i="1" dirty="0" smtClean="0"/>
              <a:t>Medical Impairment</a:t>
            </a:r>
          </a:p>
          <a:p>
            <a:pPr>
              <a:lnSpc>
                <a:spcPts val="1475"/>
              </a:lnSpc>
              <a:spcBef>
                <a:spcPts val="421"/>
              </a:spcBef>
              <a:spcAft>
                <a:spcPts val="421"/>
              </a:spcAft>
              <a:defRPr/>
            </a:pPr>
            <a:r>
              <a:rPr lang="en-US" dirty="0" smtClean="0"/>
              <a:t>The examinations that you conduct to assess possible medical impairment include:</a:t>
            </a:r>
          </a:p>
          <a:p>
            <a:pPr marL="125399" indent="-125399">
              <a:lnSpc>
                <a:spcPct val="90000"/>
              </a:lnSpc>
              <a:spcBef>
                <a:spcPct val="0"/>
              </a:spcBef>
              <a:buFontTx/>
              <a:buChar char="•"/>
              <a:defRPr/>
            </a:pPr>
            <a:r>
              <a:rPr lang="en-US" dirty="0" smtClean="0"/>
              <a:t>Equal pupil size</a:t>
            </a:r>
          </a:p>
          <a:p>
            <a:pPr marL="125399" indent="-125399">
              <a:lnSpc>
                <a:spcPct val="90000"/>
              </a:lnSpc>
              <a:spcBef>
                <a:spcPct val="0"/>
              </a:spcBef>
              <a:buFontTx/>
              <a:buChar char="•"/>
              <a:defRPr/>
            </a:pPr>
            <a:r>
              <a:rPr lang="en-US" dirty="0" smtClean="0"/>
              <a:t>Resting </a:t>
            </a:r>
            <a:r>
              <a:rPr lang="en-US" dirty="0" err="1" smtClean="0"/>
              <a:t>nystagmus</a:t>
            </a:r>
            <a:endParaRPr lang="en-US" dirty="0" smtClean="0"/>
          </a:p>
          <a:p>
            <a:pPr marL="125399" indent="-125399">
              <a:lnSpc>
                <a:spcPct val="90000"/>
              </a:lnSpc>
              <a:spcBef>
                <a:spcPct val="0"/>
              </a:spcBef>
              <a:buFontTx/>
              <a:buChar char="•"/>
              <a:defRPr/>
            </a:pPr>
            <a:r>
              <a:rPr lang="en-US" dirty="0" smtClean="0"/>
              <a:t>Equal tracking</a:t>
            </a:r>
          </a:p>
          <a:p>
            <a:pPr>
              <a:lnSpc>
                <a:spcPts val="1475"/>
              </a:lnSpc>
              <a:spcBef>
                <a:spcPts val="421"/>
              </a:spcBef>
              <a:spcAft>
                <a:spcPts val="421"/>
              </a:spcAft>
              <a:defRPr/>
            </a:pPr>
            <a:r>
              <a:rPr lang="en-US" dirty="0" smtClean="0"/>
              <a:t>Pupil size will be affected by some medical conditions or injuries. If the two pupils are distinctly different in size, it is possible that the subject:</a:t>
            </a:r>
          </a:p>
          <a:p>
            <a:pPr marL="125399" indent="-125399">
              <a:lnSpc>
                <a:spcPct val="90000"/>
              </a:lnSpc>
              <a:spcBef>
                <a:spcPct val="0"/>
              </a:spcBef>
              <a:buFontTx/>
              <a:buChar char="•"/>
              <a:defRPr/>
            </a:pPr>
            <a:r>
              <a:rPr lang="en-US" dirty="0" smtClean="0"/>
              <a:t>Has a prosthetic eye</a:t>
            </a:r>
          </a:p>
          <a:p>
            <a:pPr marL="125399" indent="-125399">
              <a:lnSpc>
                <a:spcPct val="90000"/>
              </a:lnSpc>
              <a:spcBef>
                <a:spcPct val="0"/>
              </a:spcBef>
              <a:buFontTx/>
              <a:buChar char="•"/>
              <a:defRPr/>
            </a:pPr>
            <a:r>
              <a:rPr lang="en-US" dirty="0" smtClean="0"/>
              <a:t>Is suffering from a head injury </a:t>
            </a:r>
          </a:p>
          <a:p>
            <a:pPr marL="125399" indent="-125399">
              <a:lnSpc>
                <a:spcPct val="90000"/>
              </a:lnSpc>
              <a:spcBef>
                <a:spcPct val="0"/>
              </a:spcBef>
              <a:buFontTx/>
              <a:buChar char="•"/>
              <a:defRPr/>
            </a:pPr>
            <a:r>
              <a:rPr lang="en-US" dirty="0" smtClean="0"/>
              <a:t>Has  a neurological disorder</a:t>
            </a:r>
          </a:p>
          <a:p>
            <a:pPr>
              <a:lnSpc>
                <a:spcPts val="1475"/>
              </a:lnSpc>
              <a:spcBef>
                <a:spcPts val="421"/>
              </a:spcBef>
              <a:spcAft>
                <a:spcPts val="421"/>
              </a:spcAft>
              <a:defRPr/>
            </a:pPr>
            <a:r>
              <a:rPr lang="en-US" dirty="0" smtClean="0"/>
              <a:t>Resting </a:t>
            </a:r>
            <a:r>
              <a:rPr lang="en-US" dirty="0" err="1" smtClean="0"/>
              <a:t>nystagmus</a:t>
            </a:r>
            <a:r>
              <a:rPr lang="en-US" dirty="0" smtClean="0"/>
              <a:t> is referred to as jerking as the eyes look straight ahead.  This condition is not frequently seen. Its presence usually indicates a pathology or high doses of a drug such as a Dissociative Anesthetic like PCP.</a:t>
            </a:r>
          </a:p>
          <a:p>
            <a:pPr>
              <a:lnSpc>
                <a:spcPts val="1475"/>
              </a:lnSpc>
              <a:spcBef>
                <a:spcPts val="421"/>
              </a:spcBef>
              <a:spcAft>
                <a:spcPts val="421"/>
              </a:spcAft>
              <a:defRPr/>
            </a:pPr>
            <a:r>
              <a:rPr lang="en-US" dirty="0" smtClean="0"/>
              <a:t>Resting </a:t>
            </a:r>
            <a:r>
              <a:rPr lang="en-US" dirty="0" err="1" smtClean="0"/>
              <a:t>nystagmus</a:t>
            </a:r>
            <a:r>
              <a:rPr lang="en-US" dirty="0" smtClean="0"/>
              <a:t> may also be a medical problem.</a:t>
            </a:r>
          </a:p>
          <a:p>
            <a:pPr>
              <a:lnSpc>
                <a:spcPts val="1475"/>
              </a:lnSpc>
              <a:spcBef>
                <a:spcPts val="421"/>
              </a:spcBef>
              <a:spcAft>
                <a:spcPts val="421"/>
              </a:spcAft>
              <a:defRPr/>
            </a:pPr>
            <a:r>
              <a:rPr lang="en-US" dirty="0" smtClean="0"/>
              <a:t>Tracking ability will be affected by certain medical conditions or injuries involving the brain.</a:t>
            </a:r>
            <a:endParaRPr lang="en-US" b="1" i="1" dirty="0" smtClean="0"/>
          </a:p>
          <a:p>
            <a:pPr>
              <a:lnSpc>
                <a:spcPts val="1475"/>
              </a:lnSpc>
              <a:spcBef>
                <a:spcPts val="421"/>
              </a:spcBef>
              <a:spcAft>
                <a:spcPts val="421"/>
              </a:spcAft>
              <a:defRPr/>
            </a:pPr>
            <a:r>
              <a:rPr lang="en-US" b="1" i="1" dirty="0" smtClean="0"/>
              <a:t>Demonstrate how to check for equal pupil size, resting </a:t>
            </a:r>
            <a:r>
              <a:rPr lang="en-US" b="1" i="1" dirty="0" err="1" smtClean="0"/>
              <a:t>nystagmus</a:t>
            </a:r>
            <a:r>
              <a:rPr lang="en-US" b="1" i="1" dirty="0" smtClean="0"/>
              <a:t> and equal tracking</a:t>
            </a:r>
            <a:r>
              <a:rPr lang="en-US" b="1" dirty="0" smtClean="0"/>
              <a:t>.</a:t>
            </a:r>
            <a:endParaRPr lang="en-US" dirty="0" smtClean="0"/>
          </a:p>
          <a:p>
            <a:pPr>
              <a:lnSpc>
                <a:spcPts val="1475"/>
              </a:lnSpc>
              <a:spcBef>
                <a:spcPts val="421"/>
              </a:spcBef>
              <a:spcAft>
                <a:spcPts val="421"/>
              </a:spcAft>
              <a:defRPr/>
            </a:pPr>
            <a:r>
              <a:rPr lang="en-US" dirty="0" smtClean="0"/>
              <a:t>This observation is a medical assessment.  If the two eyes do not track together, the possibility of a serious medical condition or injury is present.</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421DE54-FBF3-480D-9D14-070F60B192FD}"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Tree>
    <p:extLst>
      <p:ext uri="{BB962C8B-B14F-4D97-AF65-F5344CB8AC3E}">
        <p14:creationId xmlns:p14="http://schemas.microsoft.com/office/powerpoint/2010/main" val="233737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xfrm>
            <a:off x="428625" y="4560888"/>
            <a:ext cx="6457950" cy="4697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b="1" i="1" smtClean="0">
                <a:latin typeface="Arial" panose="020B0604020202020204" pitchFamily="34" charset="0"/>
              </a:rPr>
              <a:t>Point out:  Even though the possibility of alcohol and/or drug impairment exists, officers should be aware of medical conditions having symptoms in common with alcohol influence. </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By passing a stimulus across both eyes, you can check to see if both eyes are tracking equally. If they don't (i.e., if one eye tracks the stimulus, but the other fails to move, or lags behind the stimulus) there is the possibility of a neurological disorder.</a:t>
            </a:r>
          </a:p>
          <a:p>
            <a:pPr>
              <a:spcBef>
                <a:spcPts val="638"/>
              </a:spcBef>
              <a:spcAft>
                <a:spcPts val="638"/>
              </a:spcAft>
            </a:pPr>
            <a:r>
              <a:rPr lang="en-US" altLang="en-US" smtClean="0">
                <a:latin typeface="Arial" panose="020B0604020202020204" pitchFamily="34" charset="0"/>
              </a:rPr>
              <a:t>If a person has sight in both eyes, but the eyes fail to track together, there is a possibility that the person is suffering from an injury or illness affecting the brain.</a:t>
            </a:r>
          </a:p>
          <a:p>
            <a:pPr>
              <a:spcBef>
                <a:spcPts val="638"/>
              </a:spcBef>
              <a:spcAft>
                <a:spcPts val="638"/>
              </a:spcAft>
            </a:pPr>
            <a:r>
              <a:rPr lang="en-US" altLang="en-US" b="1" i="1" smtClean="0">
                <a:latin typeface="Arial" panose="020B0604020202020204" pitchFamily="34" charset="0"/>
              </a:rPr>
              <a:t>For further information on drugs other than alcohol and procedures for conducting a preliminary examination to check for medical impairment, injury or drug impairment, see the curriculum package entitled “Introduction to Drugged Driving” or “ARIDE.”</a:t>
            </a:r>
          </a:p>
          <a:p>
            <a:endParaRPr lang="en-US" altLang="en-US" smtClean="0">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49F3C61-C480-4D8D-BAC8-96199CE6047D}"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Tree>
    <p:extLst>
      <p:ext uri="{BB962C8B-B14F-4D97-AF65-F5344CB8AC3E}">
        <p14:creationId xmlns:p14="http://schemas.microsoft.com/office/powerpoint/2010/main" val="92929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ln/>
          <a:extLst/>
        </p:spPr>
        <p:txBody>
          <a:bodyPr/>
          <a:lstStyle/>
          <a:p>
            <a:pPr marL="180574" indent="-180574">
              <a:buFont typeface="Arial" pitchFamily="34" charset="0"/>
              <a:buChar char="•"/>
              <a:defRPr/>
            </a:pPr>
            <a:r>
              <a:rPr lang="en-US" dirty="0" smtClean="0"/>
              <a:t>Discuss and properly administer the three Standardized Field Sobriety Tests.</a:t>
            </a:r>
          </a:p>
          <a:p>
            <a:pPr marL="180574" indent="-180574">
              <a:buFont typeface="Arial" pitchFamily="34" charset="0"/>
              <a:buChar char="•"/>
              <a:defRPr/>
            </a:pPr>
            <a:r>
              <a:rPr lang="en-US" dirty="0" smtClean="0"/>
              <a:t>Discuss and properly recognize the clues of the three Standardized Field Sobriety Tests.</a:t>
            </a:r>
          </a:p>
          <a:p>
            <a:pPr marL="180574" indent="-180574">
              <a:buFont typeface="Arial" pitchFamily="34" charset="0"/>
              <a:buChar char="•"/>
              <a:defRPr/>
            </a:pPr>
            <a:r>
              <a:rPr lang="en-US" dirty="0" smtClean="0"/>
              <a:t>Describe in a clear and convincing manner and properly record the results of the three Standardized Field Sobriety Tests on a standard note taking guide.</a:t>
            </a:r>
          </a:p>
          <a:p>
            <a:pPr marL="180574" indent="-180574">
              <a:buFont typeface="Arial" pitchFamily="34" charset="0"/>
              <a:buChar char="•"/>
              <a:defRPr/>
            </a:pPr>
            <a:r>
              <a:rPr lang="en-US" dirty="0" smtClean="0"/>
              <a:t>Discuss the limiting factors of the three Standardized Field Sobriety Tests.</a:t>
            </a:r>
          </a:p>
          <a:p>
            <a:pPr marL="120384" indent="-120384">
              <a:defRPr/>
            </a:pPr>
            <a:r>
              <a:rPr lang="en-US" dirty="0" smtClean="0"/>
              <a:t> </a:t>
            </a:r>
          </a:p>
          <a:p>
            <a:pPr marL="120384" indent="-120384">
              <a:spcBef>
                <a:spcPts val="632"/>
              </a:spcBef>
              <a:spcAft>
                <a:spcPts val="632"/>
              </a:spcAft>
              <a:defRPr/>
            </a:pPr>
            <a:r>
              <a:rPr lang="en-US" u="sng" dirty="0" smtClean="0"/>
              <a:t>CONTENT SEGMENTS</a:t>
            </a:r>
            <a:r>
              <a:rPr lang="en-US" dirty="0" smtClean="0"/>
              <a:t>			</a:t>
            </a:r>
            <a:r>
              <a:rPr lang="en-US" u="sng" dirty="0" smtClean="0"/>
              <a:t>LEARNING ACTIVITIES</a:t>
            </a:r>
            <a:endParaRPr lang="en-US" dirty="0" smtClean="0"/>
          </a:p>
          <a:p>
            <a:pPr marL="120384" indent="-120384">
              <a:defRPr/>
            </a:pPr>
            <a:r>
              <a:rPr lang="en-US" dirty="0" smtClean="0"/>
              <a:t> A. Overview:  Development and Validation	Instructor Led Demonstration</a:t>
            </a:r>
          </a:p>
          <a:p>
            <a:pPr marL="120384" indent="-120384">
              <a:defRPr/>
            </a:pPr>
            <a:r>
              <a:rPr lang="en-US" dirty="0" smtClean="0"/>
              <a:t> B. SFST Field Validation Studies		Participant Practice Session and</a:t>
            </a:r>
          </a:p>
          <a:p>
            <a:pPr marL="120384" indent="-120384">
              <a:defRPr/>
            </a:pPr>
            <a:r>
              <a:rPr lang="en-US" dirty="0" smtClean="0"/>
              <a:t> C. Horizontal Gaze Nystagmus 		Demonstration</a:t>
            </a:r>
          </a:p>
          <a:p>
            <a:pPr marL="120384" indent="-120384">
              <a:defRPr/>
            </a:pPr>
            <a:r>
              <a:rPr lang="en-US" dirty="0" smtClean="0"/>
              <a:t> D. Vertical Gaze Nystagmus</a:t>
            </a:r>
          </a:p>
          <a:p>
            <a:pPr marL="120384" indent="-120384">
              <a:defRPr/>
            </a:pPr>
            <a:r>
              <a:rPr lang="en-US" dirty="0" smtClean="0"/>
              <a:t> E. Walk and Turn</a:t>
            </a:r>
          </a:p>
          <a:p>
            <a:pPr marL="120384" indent="-120384">
              <a:defRPr/>
            </a:pPr>
            <a:r>
              <a:rPr lang="en-US" dirty="0" smtClean="0"/>
              <a:t> F. One Leg Stand</a:t>
            </a:r>
          </a:p>
          <a:p>
            <a:pPr marL="120384" indent="-120384">
              <a:defRPr/>
            </a:pPr>
            <a:r>
              <a:rPr lang="en-US" dirty="0" smtClean="0"/>
              <a:t> G. Taking Field Notes on the Standardized Field Sobriety Tests </a:t>
            </a:r>
          </a:p>
          <a:p>
            <a:pPr marL="120384" indent="-120384">
              <a:defRPr/>
            </a:pPr>
            <a:r>
              <a:rPr lang="en-US" dirty="0" smtClean="0"/>
              <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3932773-2FC6-44DA-953E-6630E796653D}" type="slidenum">
              <a:rPr lang="en-US" altLang="en-US">
                <a:latin typeface="Arial" panose="020B0604020202020204" pitchFamily="34" charset="0"/>
              </a:rPr>
              <a:pPr eaLnBrk="1" hangingPunct="1"/>
              <a:t>3</a:t>
            </a:fld>
            <a:endParaRPr lang="en-US" altLang="en-US">
              <a:latin typeface="Arial" panose="020B0604020202020204" pitchFamily="34" charset="0"/>
            </a:endParaRPr>
          </a:p>
        </p:txBody>
      </p:sp>
    </p:spTree>
    <p:extLst>
      <p:ext uri="{BB962C8B-B14F-4D97-AF65-F5344CB8AC3E}">
        <p14:creationId xmlns:p14="http://schemas.microsoft.com/office/powerpoint/2010/main" val="547099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latin typeface="Arial" panose="020B0604020202020204" pitchFamily="34" charset="0"/>
              </a:rPr>
              <a:t>Procedures to Assess Possible Medical Impairment</a:t>
            </a:r>
          </a:p>
          <a:p>
            <a:r>
              <a:rPr lang="en-US" altLang="en-US" smtClean="0">
                <a:latin typeface="Arial" panose="020B0604020202020204" pitchFamily="34" charset="0"/>
              </a:rPr>
              <a:t> </a:t>
            </a:r>
          </a:p>
          <a:p>
            <a:r>
              <a:rPr lang="en-US" altLang="en-US" smtClean="0">
                <a:latin typeface="Arial" panose="020B0604020202020204" pitchFamily="34" charset="0"/>
              </a:rPr>
              <a:t>Prior to administration of HGN, the eyes are checked for equal pupil size, resting nystagmus, and equal tracking (can they follow an object together). If the eyes do not track together, or if the pupils are noticeably unequal in size, the chance of medical disorders or injuries causing the nystagmus may be present.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909C50F2-089A-4CB2-B50C-0658423C3246}" type="slidenum">
              <a:rPr lang="en-US" altLang="en-US">
                <a:latin typeface="Arial" panose="020B0604020202020204" pitchFamily="34" charset="0"/>
              </a:rPr>
              <a:pPr eaLnBrk="1" hangingPunct="1"/>
              <a:t>30</a:t>
            </a:fld>
            <a:endParaRPr lang="en-US" altLang="en-US">
              <a:latin typeface="Arial" panose="020B0604020202020204" pitchFamily="34" charset="0"/>
            </a:endParaRPr>
          </a:p>
        </p:txBody>
      </p:sp>
    </p:spTree>
    <p:extLst>
      <p:ext uri="{BB962C8B-B14F-4D97-AF65-F5344CB8AC3E}">
        <p14:creationId xmlns:p14="http://schemas.microsoft.com/office/powerpoint/2010/main" val="261408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xfrm>
            <a:off x="428625" y="4560888"/>
            <a:ext cx="6457950" cy="4868862"/>
          </a:xfrm>
          <a:ln/>
        </p:spPr>
        <p:txBody>
          <a:bodyPr/>
          <a:lstStyle/>
          <a:p>
            <a:pPr>
              <a:lnSpc>
                <a:spcPts val="1369"/>
              </a:lnSpc>
              <a:spcBef>
                <a:spcPts val="421"/>
              </a:spcBef>
              <a:spcAft>
                <a:spcPts val="421"/>
              </a:spcAft>
              <a:defRPr/>
            </a:pPr>
            <a:r>
              <a:rPr lang="en-US" i="1" dirty="0" smtClean="0"/>
              <a:t>Procedures of Horizontal Gaze Nystagmus Testing: The Three Clues</a:t>
            </a:r>
          </a:p>
          <a:p>
            <a:pPr>
              <a:lnSpc>
                <a:spcPts val="1369"/>
              </a:lnSpc>
              <a:spcBef>
                <a:spcPts val="421"/>
              </a:spcBef>
              <a:spcAft>
                <a:spcPts val="421"/>
              </a:spcAft>
              <a:defRPr/>
            </a:pPr>
            <a:r>
              <a:rPr lang="en-US" dirty="0" smtClean="0"/>
              <a:t>The test you will use at roadside is "Horizontal Gaze Nystagmus" -- an involuntary jerking of the eyes occurring as the eyes gaze to the side. When a person is impaired by alcohol or certain drugs, some jerking will be seen if the eyes are moved far enough to the side. </a:t>
            </a:r>
          </a:p>
          <a:p>
            <a:pPr>
              <a:lnSpc>
                <a:spcPts val="1369"/>
              </a:lnSpc>
              <a:spcBef>
                <a:spcPts val="421"/>
              </a:spcBef>
              <a:spcAft>
                <a:spcPts val="421"/>
              </a:spcAft>
              <a:defRPr/>
            </a:pPr>
            <a:r>
              <a:rPr lang="en-US" b="1" i="1" dirty="0" smtClean="0"/>
              <a:t>Note: CNS Depressants, Inhalants, and Dissociative Anesthetics can cause HGN.</a:t>
            </a:r>
          </a:p>
          <a:p>
            <a:pPr marL="125399" indent="-125399">
              <a:lnSpc>
                <a:spcPts val="1369"/>
              </a:lnSpc>
              <a:spcBef>
                <a:spcPts val="421"/>
              </a:spcBef>
              <a:spcAft>
                <a:spcPts val="421"/>
              </a:spcAft>
              <a:buFontTx/>
              <a:buChar char="•"/>
              <a:defRPr/>
            </a:pPr>
            <a:r>
              <a:rPr lang="en-US" u="sng" dirty="0" smtClean="0"/>
              <a:t>The Lack of Smooth Pursuit (Clue Number One)</a:t>
            </a:r>
            <a:r>
              <a:rPr lang="en-US" dirty="0" smtClean="0"/>
              <a:t> - The eyes can be observed to jerk or "bounce" as they follow a smoothly moving stimulus, such as a pencil or penlight. The eyes of an impaired person will not follow smoothly, i.e., a marble rolling across sand paper, or windshield wipers moving across a dry windshield.</a:t>
            </a:r>
          </a:p>
          <a:p>
            <a:pPr marL="125399" indent="-125399">
              <a:lnSpc>
                <a:spcPts val="1369"/>
              </a:lnSpc>
              <a:spcBef>
                <a:spcPts val="421"/>
              </a:spcBef>
              <a:spcAft>
                <a:spcPts val="421"/>
              </a:spcAft>
              <a:buFontTx/>
              <a:buChar char="•"/>
              <a:defRPr/>
            </a:pPr>
            <a:r>
              <a:rPr lang="en-US" u="sng" dirty="0" smtClean="0"/>
              <a:t>Distinct and Sustained Nystagmus At Maximum Deviation (Clue Number Two)</a:t>
            </a:r>
            <a:r>
              <a:rPr lang="en-US" dirty="0" smtClean="0"/>
              <a:t> - Distinct and sustained </a:t>
            </a:r>
            <a:r>
              <a:rPr lang="en-US" dirty="0" err="1" smtClean="0"/>
              <a:t>nystagmus</a:t>
            </a:r>
            <a:r>
              <a:rPr lang="en-US" dirty="0" smtClean="0"/>
              <a:t> is evident when the eye is held at maximum deviation for a minimum of four seconds and continues to jerk toward the side.</a:t>
            </a:r>
          </a:p>
          <a:p>
            <a:pPr>
              <a:lnSpc>
                <a:spcPts val="1369"/>
              </a:lnSpc>
              <a:spcBef>
                <a:spcPts val="421"/>
              </a:spcBef>
              <a:spcAft>
                <a:spcPts val="421"/>
              </a:spcAft>
              <a:defRPr/>
            </a:pPr>
            <a:r>
              <a:rPr lang="en-US" b="1" i="1" dirty="0" smtClean="0"/>
              <a:t>Even unimpaired people may exhibit slight jerking of the eye at maximum deviation, but this will not be evident or sustained for more than a few seconds.</a:t>
            </a:r>
          </a:p>
          <a:p>
            <a:pPr marL="125399" indent="-125399">
              <a:lnSpc>
                <a:spcPts val="1369"/>
              </a:lnSpc>
              <a:spcBef>
                <a:spcPts val="421"/>
              </a:spcBef>
              <a:spcAft>
                <a:spcPts val="421"/>
              </a:spcAft>
              <a:buFontTx/>
              <a:buChar char="•"/>
              <a:defRPr/>
            </a:pPr>
            <a:r>
              <a:rPr lang="en-US" u="sng" dirty="0" smtClean="0"/>
              <a:t>Onset of Nystagmus Prior To 45 Degrees (Clue Number Three)</a:t>
            </a:r>
            <a:r>
              <a:rPr lang="en-US" dirty="0" smtClean="0"/>
              <a:t> - The point at which the eye is first seen jerking. If the jerking begins prior to 45 degrees it is evident that the person has a BAC above 0.08, as shown by recent research.</a:t>
            </a:r>
          </a:p>
          <a:p>
            <a:pPr>
              <a:lnSpc>
                <a:spcPts val="1369"/>
              </a:lnSpc>
              <a:spcBef>
                <a:spcPts val="421"/>
              </a:spcBef>
              <a:spcAft>
                <a:spcPts val="421"/>
              </a:spcAft>
              <a:defRPr/>
            </a:pPr>
            <a:r>
              <a:rPr lang="en-US" dirty="0" smtClean="0"/>
              <a:t>The higher the degree of impairment, the sooner the </a:t>
            </a:r>
            <a:r>
              <a:rPr lang="en-US" dirty="0" err="1" smtClean="0"/>
              <a:t>nystagmus</a:t>
            </a:r>
            <a:r>
              <a:rPr lang="en-US" dirty="0" smtClean="0"/>
              <a:t> will be observable.</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681403C-DDE6-44F6-99A9-FC0BE6F7F3D1}" type="slidenum">
              <a:rPr lang="en-US" altLang="en-US">
                <a:latin typeface="Arial" panose="020B0604020202020204" pitchFamily="34" charset="0"/>
              </a:rPr>
              <a:pPr eaLnBrk="1" hangingPunct="1"/>
              <a:t>31</a:t>
            </a:fld>
            <a:endParaRPr lang="en-US" altLang="en-US">
              <a:latin typeface="Arial" panose="020B0604020202020204" pitchFamily="34" charset="0"/>
            </a:endParaRPr>
          </a:p>
        </p:txBody>
      </p:sp>
    </p:spTree>
    <p:extLst>
      <p:ext uri="{BB962C8B-B14F-4D97-AF65-F5344CB8AC3E}">
        <p14:creationId xmlns:p14="http://schemas.microsoft.com/office/powerpoint/2010/main" val="2439826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428625" y="4560888"/>
            <a:ext cx="6457950" cy="4725987"/>
          </a:xfrm>
        </p:spPr>
        <p:txBody>
          <a:bodyPr>
            <a:noAutofit/>
          </a:bodyPr>
          <a:lstStyle/>
          <a:p>
            <a:pPr>
              <a:defRPr/>
            </a:pPr>
            <a:r>
              <a:rPr lang="en-US" dirty="0" smtClean="0"/>
              <a:t>Horizontal and Vertical Gaze Nystagmus can be observed directly and does not require special equipment. You will need a </a:t>
            </a:r>
            <a:r>
              <a:rPr lang="en-US" u="sng" dirty="0" smtClean="0"/>
              <a:t>contrasting</a:t>
            </a:r>
            <a:r>
              <a:rPr lang="en-US" dirty="0" smtClean="0"/>
              <a:t> stimulus for the subject to follow with their eyes. This can be a penlight or pen. The stimulus used should be held slightly above eye level, so that the eyes are wide open when they look directly at it. It should be held approximately 12 - 15 inches in front of the nose. Remain aware of your position in relation to the subject at all times.</a:t>
            </a:r>
          </a:p>
          <a:p>
            <a:pPr>
              <a:defRPr/>
            </a:pPr>
            <a:r>
              <a:rPr lang="en-US" b="1" dirty="0" smtClean="0"/>
              <a:t>OFFICER SAFETY IS THE NUMBER ONE PRIORITY ON ANY TRAFFIC STOP.</a:t>
            </a:r>
            <a:endParaRPr lang="en-US" dirty="0" smtClean="0"/>
          </a:p>
          <a:p>
            <a:pPr>
              <a:defRPr/>
            </a:pPr>
            <a:r>
              <a:rPr lang="en-US" b="1" dirty="0" smtClean="0"/>
              <a:t>Administrative Procedures</a:t>
            </a:r>
            <a:endParaRPr lang="en-US" dirty="0" smtClean="0"/>
          </a:p>
          <a:p>
            <a:pPr marL="300959" indent="-300959">
              <a:buFontTx/>
              <a:buChar char="•"/>
              <a:defRPr/>
            </a:pPr>
            <a:r>
              <a:rPr lang="en-US" dirty="0" smtClean="0"/>
              <a:t>Check for eyeglasses</a:t>
            </a:r>
          </a:p>
          <a:p>
            <a:pPr marL="300959" indent="-300959">
              <a:buFontTx/>
              <a:buChar char="•"/>
              <a:defRPr/>
            </a:pPr>
            <a:r>
              <a:rPr lang="en-US" dirty="0" smtClean="0"/>
              <a:t>Verbal instructions</a:t>
            </a:r>
          </a:p>
          <a:p>
            <a:pPr marL="300959" indent="-300959">
              <a:buFontTx/>
              <a:buChar char="•"/>
              <a:defRPr/>
            </a:pPr>
            <a:r>
              <a:rPr lang="en-US" dirty="0" smtClean="0"/>
              <a:t>Position stimulus (12-15 inches and slightly above eye level) </a:t>
            </a:r>
          </a:p>
          <a:p>
            <a:pPr marL="300959" indent="-300959">
              <a:buFontTx/>
              <a:buChar char="•"/>
              <a:defRPr/>
            </a:pPr>
            <a:r>
              <a:rPr lang="en-US" dirty="0" smtClean="0"/>
              <a:t>Check for equal pupil size and resting </a:t>
            </a:r>
            <a:r>
              <a:rPr lang="en-US" dirty="0" err="1" smtClean="0"/>
              <a:t>nystagmus</a:t>
            </a:r>
            <a:endParaRPr lang="en-US" dirty="0" smtClean="0"/>
          </a:p>
          <a:p>
            <a:pPr marL="300959" indent="-300959">
              <a:buFontTx/>
              <a:buChar char="•"/>
              <a:defRPr/>
            </a:pPr>
            <a:r>
              <a:rPr lang="en-US" dirty="0" smtClean="0"/>
              <a:t>Check for equal tracking</a:t>
            </a:r>
          </a:p>
          <a:p>
            <a:pPr marL="300959" indent="-300959">
              <a:buFontTx/>
              <a:buChar char="•"/>
              <a:defRPr/>
            </a:pPr>
            <a:r>
              <a:rPr lang="en-US" dirty="0" smtClean="0"/>
              <a:t>Lack of smooth pursuit</a:t>
            </a:r>
          </a:p>
          <a:p>
            <a:pPr marL="300959" indent="-300959">
              <a:buFontTx/>
              <a:buChar char="•"/>
              <a:defRPr/>
            </a:pPr>
            <a:r>
              <a:rPr lang="en-US" dirty="0" smtClean="0"/>
              <a:t>Distinct and sustained </a:t>
            </a:r>
            <a:r>
              <a:rPr lang="en-US" dirty="0" err="1" smtClean="0"/>
              <a:t>nystagmus</a:t>
            </a:r>
            <a:r>
              <a:rPr lang="en-US" dirty="0" smtClean="0"/>
              <a:t> at maximum deviation</a:t>
            </a:r>
          </a:p>
          <a:p>
            <a:pPr marL="300959" indent="-300959">
              <a:buFontTx/>
              <a:buChar char="•"/>
              <a:defRPr/>
            </a:pPr>
            <a:r>
              <a:rPr lang="en-US" dirty="0" smtClean="0"/>
              <a:t>Onset of </a:t>
            </a:r>
            <a:r>
              <a:rPr lang="en-US" dirty="0" err="1" smtClean="0"/>
              <a:t>nystagmus</a:t>
            </a:r>
            <a:r>
              <a:rPr lang="en-US" dirty="0" smtClean="0"/>
              <a:t> prior to 45 degrees</a:t>
            </a:r>
          </a:p>
          <a:p>
            <a:pPr marL="300959" indent="-300959">
              <a:buFontTx/>
              <a:buChar char="•"/>
              <a:defRPr/>
            </a:pPr>
            <a:r>
              <a:rPr lang="en-US" dirty="0" smtClean="0"/>
              <a:t>Total the clues </a:t>
            </a:r>
          </a:p>
          <a:p>
            <a:pPr marL="300959" indent="-300959">
              <a:buFontTx/>
              <a:buChar char="•"/>
              <a:defRPr/>
            </a:pPr>
            <a:r>
              <a:rPr lang="en-US" dirty="0" smtClean="0"/>
              <a:t>Check for vertical </a:t>
            </a:r>
            <a:r>
              <a:rPr lang="en-US" dirty="0" err="1" smtClean="0"/>
              <a:t>nystagmus</a:t>
            </a:r>
            <a:endParaRPr lang="en-US"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1953FCAA-4824-46B4-B295-5BDC64722E04}"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Tree>
    <p:extLst>
      <p:ext uri="{BB962C8B-B14F-4D97-AF65-F5344CB8AC3E}">
        <p14:creationId xmlns:p14="http://schemas.microsoft.com/office/powerpoint/2010/main" val="2889116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xfrm>
            <a:off x="428625" y="4560888"/>
            <a:ext cx="6457950" cy="4868862"/>
          </a:xfrm>
          <a:ln/>
        </p:spPr>
        <p:txBody>
          <a:bodyPr/>
          <a:lstStyle/>
          <a:p>
            <a:pPr>
              <a:spcBef>
                <a:spcPts val="632"/>
              </a:spcBef>
              <a:spcAft>
                <a:spcPts val="632"/>
              </a:spcAft>
              <a:defRPr/>
            </a:pPr>
            <a:r>
              <a:rPr lang="en-US" dirty="0" smtClean="0"/>
              <a:t>Step 2: Verbal Instructions.  </a:t>
            </a:r>
          </a:p>
          <a:p>
            <a:pPr>
              <a:spcBef>
                <a:spcPts val="632"/>
              </a:spcBef>
              <a:spcAft>
                <a:spcPts val="632"/>
              </a:spcAft>
              <a:defRPr/>
            </a:pPr>
            <a:r>
              <a:rPr lang="en-US" dirty="0" smtClean="0"/>
              <a:t>Give the subject the appropriate verbal instructions:</a:t>
            </a:r>
          </a:p>
          <a:p>
            <a:pPr>
              <a:spcBef>
                <a:spcPts val="632"/>
              </a:spcBef>
              <a:spcAft>
                <a:spcPts val="632"/>
              </a:spcAft>
              <a:defRPr/>
            </a:pPr>
            <a:r>
              <a:rPr lang="en-US" dirty="0" smtClean="0"/>
              <a:t>Point out that officers’ should note whether subject sways, wobbles, etc. while trying to balance.</a:t>
            </a:r>
          </a:p>
          <a:p>
            <a:pPr marL="183920" indent="-183920">
              <a:buFontTx/>
              <a:buChar char="•"/>
              <a:defRPr/>
            </a:pPr>
            <a:r>
              <a:rPr lang="en-US" dirty="0" smtClean="0"/>
              <a:t>Put feet together, hands at the side</a:t>
            </a:r>
          </a:p>
          <a:p>
            <a:pPr marL="183920" indent="-183920">
              <a:buFontTx/>
              <a:buChar char="•"/>
              <a:defRPr/>
            </a:pPr>
            <a:r>
              <a:rPr lang="en-US" dirty="0" smtClean="0"/>
              <a:t>Keep head still</a:t>
            </a:r>
          </a:p>
          <a:p>
            <a:pPr marL="183920" indent="-183920">
              <a:buFontTx/>
              <a:buChar char="•"/>
              <a:defRPr/>
            </a:pPr>
            <a:r>
              <a:rPr lang="en-US" dirty="0" smtClean="0"/>
              <a:t>Look at the stimulus</a:t>
            </a:r>
          </a:p>
          <a:p>
            <a:pPr marL="183920" indent="-183920">
              <a:buFontTx/>
              <a:buChar char="•"/>
              <a:defRPr/>
            </a:pPr>
            <a:r>
              <a:rPr lang="en-US" dirty="0" smtClean="0"/>
              <a:t>Follow movement of the stimulus with the eyes only</a:t>
            </a:r>
          </a:p>
          <a:p>
            <a:pPr marL="183920" indent="-183920">
              <a:buFontTx/>
              <a:buChar char="•"/>
              <a:defRPr/>
            </a:pPr>
            <a:r>
              <a:rPr lang="en-US" dirty="0" smtClean="0"/>
              <a:t>Keep looking at the stimulus until told the test is over</a:t>
            </a:r>
          </a:p>
          <a:p>
            <a:pPr>
              <a:spcBef>
                <a:spcPts val="632"/>
              </a:spcBef>
              <a:spcAft>
                <a:spcPts val="632"/>
              </a:spcAft>
              <a:defRPr/>
            </a:pPr>
            <a:r>
              <a:rPr lang="en-US" b="1" i="1" dirty="0" smtClean="0"/>
              <a:t>Emphasize that these are the major points that must be conveyed during the verbal instructions.</a:t>
            </a:r>
            <a:endParaRPr lang="en-US" dirty="0" smtClean="0"/>
          </a:p>
          <a:p>
            <a:pPr>
              <a:spcBef>
                <a:spcPts val="632"/>
              </a:spcBef>
              <a:spcAft>
                <a:spcPts val="632"/>
              </a:spcAft>
              <a:defRPr/>
            </a:pPr>
            <a:r>
              <a:rPr lang="en-US" dirty="0" smtClean="0"/>
              <a:t>Step 3: Position the Stimulus.  </a:t>
            </a:r>
          </a:p>
          <a:p>
            <a:pPr>
              <a:spcBef>
                <a:spcPts val="632"/>
              </a:spcBef>
              <a:spcAft>
                <a:spcPts val="632"/>
              </a:spcAft>
              <a:defRPr/>
            </a:pPr>
            <a:r>
              <a:rPr lang="en-US" dirty="0" smtClean="0"/>
              <a:t>Position the stimulus approximately 12 - 15 inches (30 - 38 cm) in front of subject's nose, and slightly above eye level to commence the test.</a:t>
            </a:r>
          </a:p>
          <a:p>
            <a:pPr>
              <a:spcBef>
                <a:spcPts val="632"/>
              </a:spcBef>
              <a:spcAft>
                <a:spcPts val="632"/>
              </a:spcAft>
              <a:defRPr/>
            </a:pPr>
            <a:r>
              <a:rPr lang="en-US" dirty="0" smtClean="0"/>
              <a:t>Resting Nystagmus may be observed at this time.  Officers should note whether the subject displays Resting Nystagmus.</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5A91D01-65C8-4CE1-A996-BE7BB253CBA4}"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Tree>
    <p:extLst>
      <p:ext uri="{BB962C8B-B14F-4D97-AF65-F5344CB8AC3E}">
        <p14:creationId xmlns:p14="http://schemas.microsoft.com/office/powerpoint/2010/main" val="2185009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638"/>
              </a:spcBef>
              <a:spcAft>
                <a:spcPts val="638"/>
              </a:spcAft>
            </a:pPr>
            <a:r>
              <a:rPr lang="en-US" altLang="en-US" smtClean="0">
                <a:latin typeface="Arial" panose="020B0604020202020204" pitchFamily="34" charset="0"/>
              </a:rPr>
              <a:t>Step 4: Equal Pupil Size and Resting Nystagmus.  Check for equal pupil size and resting nystagmus.</a:t>
            </a:r>
          </a:p>
          <a:p>
            <a:pPr>
              <a:lnSpc>
                <a:spcPts val="1475"/>
              </a:lnSpc>
              <a:spcBef>
                <a:spcPts val="638"/>
              </a:spcBef>
              <a:spcAft>
                <a:spcPts val="638"/>
              </a:spcAft>
            </a:pPr>
            <a:r>
              <a:rPr lang="en-US" altLang="en-US" b="1" i="1" smtClean="0">
                <a:latin typeface="Arial" panose="020B0604020202020204" pitchFamily="34" charset="0"/>
              </a:rPr>
              <a:t>Remind the participants that if Resting Nystagmus is observed they can continue with the remainder of the test to check for other possible indicators of impairment and any possible indicators of a medical condition.</a:t>
            </a:r>
          </a:p>
          <a:p>
            <a:pPr>
              <a:lnSpc>
                <a:spcPts val="1475"/>
              </a:lnSpc>
              <a:spcBef>
                <a:spcPts val="638"/>
              </a:spcBef>
              <a:spcAft>
                <a:spcPts val="638"/>
              </a:spcAft>
            </a:pPr>
            <a:r>
              <a:rPr lang="en-US" altLang="en-US" b="1" i="1" smtClean="0">
                <a:latin typeface="Arial" panose="020B0604020202020204" pitchFamily="34" charset="0"/>
              </a:rPr>
              <a:t>Remind participants to also check for resting nystagmus when checking for equal pupil size.</a:t>
            </a:r>
            <a:endParaRPr lang="en-US" altLang="en-US" smtClean="0">
              <a:latin typeface="Arial" panose="020B0604020202020204" pitchFamily="34" charset="0"/>
            </a:endParaRPr>
          </a:p>
          <a:p>
            <a:pPr>
              <a:lnSpc>
                <a:spcPts val="1475"/>
              </a:lnSpc>
              <a:spcBef>
                <a:spcPts val="638"/>
              </a:spcBef>
              <a:spcAft>
                <a:spcPts val="638"/>
              </a:spcAft>
            </a:pPr>
            <a:r>
              <a:rPr lang="en-US" altLang="en-US" smtClean="0">
                <a:latin typeface="Arial" panose="020B0604020202020204" pitchFamily="34" charset="0"/>
              </a:rPr>
              <a:t>Step 5: Equal Tracking.  </a:t>
            </a:r>
          </a:p>
          <a:p>
            <a:pPr>
              <a:lnSpc>
                <a:spcPts val="1475"/>
              </a:lnSpc>
              <a:spcBef>
                <a:spcPts val="638"/>
              </a:spcBef>
              <a:spcAft>
                <a:spcPts val="638"/>
              </a:spcAft>
            </a:pPr>
            <a:r>
              <a:rPr lang="en-US" altLang="en-US" smtClean="0">
                <a:latin typeface="Arial" panose="020B0604020202020204" pitchFamily="34" charset="0"/>
              </a:rPr>
              <a:t>Check for equal tracking. Move the stimulus rapidly from center to far right, to far left and back to center.</a:t>
            </a:r>
            <a:endParaRPr lang="en-US" altLang="en-US" i="1" smtClean="0">
              <a:latin typeface="Arial" panose="020B0604020202020204" pitchFamily="34" charset="0"/>
            </a:endParaRPr>
          </a:p>
          <a:p>
            <a:pPr>
              <a:lnSpc>
                <a:spcPts val="1475"/>
              </a:lnSpc>
              <a:spcBef>
                <a:spcPts val="638"/>
              </a:spcBef>
              <a:spcAft>
                <a:spcPts val="638"/>
              </a:spcAft>
            </a:pPr>
            <a:r>
              <a:rPr lang="en-US" altLang="en-US" b="1" i="1" smtClean="0">
                <a:latin typeface="Arial" panose="020B0604020202020204" pitchFamily="34" charset="0"/>
              </a:rPr>
              <a:t>Remind the participants that the speed of the stimulus should be approximately the same speed used as checking for the lack of smooth pursuit. </a:t>
            </a:r>
          </a:p>
          <a:p>
            <a:pPr>
              <a:lnSpc>
                <a:spcPts val="1475"/>
              </a:lnSpc>
              <a:spcBef>
                <a:spcPts val="638"/>
              </a:spcBef>
              <a:spcAft>
                <a:spcPts val="638"/>
              </a:spcAft>
            </a:pPr>
            <a:r>
              <a:rPr lang="en-US" altLang="en-US" b="1" i="1" smtClean="0">
                <a:latin typeface="Arial" panose="020B0604020202020204" pitchFamily="34" charset="0"/>
              </a:rPr>
              <a:t>Remind the participants to make at least two complete passes in front of the eyes to check for equal tracking.</a:t>
            </a:r>
            <a:endParaRPr lang="en-US" altLang="en-US" i="1" smtClean="0">
              <a:latin typeface="Arial" panose="020B0604020202020204" pitchFamily="34" charset="0"/>
            </a:endParaRPr>
          </a:p>
          <a:p>
            <a:pPr>
              <a:lnSpc>
                <a:spcPts val="1475"/>
              </a:lnSpc>
              <a:spcBef>
                <a:spcPts val="638"/>
              </a:spcBef>
              <a:spcAft>
                <a:spcPts val="638"/>
              </a:spcAft>
            </a:pPr>
            <a:r>
              <a:rPr lang="en-US" altLang="en-US" b="1" i="1" smtClean="0">
                <a:latin typeface="Arial" panose="020B0604020202020204" pitchFamily="34" charset="0"/>
              </a:rPr>
              <a:t>Point out that there should be a clear, distinguishable break between the check for equal tracking and lack of smooth pursuit.</a:t>
            </a:r>
            <a:endParaRPr lang="en-US" altLang="en-US" smtClean="0">
              <a:latin typeface="Arial" panose="020B0604020202020204" pitchFamily="34"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E6DCD2A-055F-4115-BA50-0B54B388730B}"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Tree>
    <p:extLst>
      <p:ext uri="{BB962C8B-B14F-4D97-AF65-F5344CB8AC3E}">
        <p14:creationId xmlns:p14="http://schemas.microsoft.com/office/powerpoint/2010/main" val="4231948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xfrm>
            <a:off x="428625" y="4360863"/>
            <a:ext cx="6457950" cy="4995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375"/>
              </a:lnSpc>
              <a:spcBef>
                <a:spcPts val="413"/>
              </a:spcBef>
              <a:spcAft>
                <a:spcPts val="413"/>
              </a:spcAft>
            </a:pPr>
            <a:r>
              <a:rPr lang="en-US" altLang="en-US" smtClean="0">
                <a:latin typeface="Arial" panose="020B0604020202020204" pitchFamily="34" charset="0"/>
              </a:rPr>
              <a:t>Step 6: Lack of Smooth Pursuit.  Check the left eye for lack of the "Smooth Pursuit" clue.  If the eye is observed to jerk while moving, that is one clue.</a:t>
            </a:r>
          </a:p>
          <a:p>
            <a:pPr>
              <a:lnSpc>
                <a:spcPts val="1375"/>
              </a:lnSpc>
              <a:spcBef>
                <a:spcPts val="413"/>
              </a:spcBef>
              <a:spcAft>
                <a:spcPts val="413"/>
              </a:spcAft>
            </a:pPr>
            <a:r>
              <a:rPr lang="en-US" altLang="en-US" smtClean="0">
                <a:latin typeface="Arial" panose="020B0604020202020204" pitchFamily="34" charset="0"/>
              </a:rPr>
              <a:t>Check the right eye for lack of the "Smooth Pursuit" clue and compare.</a:t>
            </a:r>
            <a:endParaRPr lang="en-US" altLang="en-US" b="1" i="1" smtClean="0">
              <a:latin typeface="Arial" panose="020B0604020202020204" pitchFamily="34" charset="0"/>
            </a:endParaRPr>
          </a:p>
          <a:p>
            <a:pPr>
              <a:lnSpc>
                <a:spcPts val="1375"/>
              </a:lnSpc>
              <a:spcBef>
                <a:spcPts val="413"/>
              </a:spcBef>
              <a:spcAft>
                <a:spcPts val="413"/>
              </a:spcAft>
            </a:pPr>
            <a:r>
              <a:rPr lang="en-US" altLang="en-US" b="1" i="1" smtClean="0">
                <a:latin typeface="Arial" panose="020B0604020202020204" pitchFamily="34" charset="0"/>
              </a:rPr>
              <a:t>Remind participants to make at least two complete passes in front of the eyes to check this clue.</a:t>
            </a:r>
            <a:endParaRPr lang="en-US" altLang="en-US" smtClean="0">
              <a:latin typeface="Arial" panose="020B0604020202020204" pitchFamily="34" charset="0"/>
            </a:endParaRPr>
          </a:p>
          <a:p>
            <a:pPr>
              <a:lnSpc>
                <a:spcPts val="1375"/>
              </a:lnSpc>
              <a:spcBef>
                <a:spcPts val="413"/>
              </a:spcBef>
              <a:spcAft>
                <a:spcPts val="413"/>
              </a:spcAft>
            </a:pPr>
            <a:r>
              <a:rPr lang="en-US" altLang="en-US" smtClean="0">
                <a:latin typeface="Arial" panose="020B0604020202020204" pitchFamily="34" charset="0"/>
              </a:rPr>
              <a:t>Step 7: Check the right and left eye for the "distinct and sustained nystagmus at maximum deviation" clue.  If the jerkiness is distinct and sustained, that is one clue.</a:t>
            </a:r>
            <a:endParaRPr lang="en-US" altLang="en-US" b="1" i="1" smtClean="0">
              <a:latin typeface="Arial" panose="020B0604020202020204" pitchFamily="34" charset="0"/>
            </a:endParaRPr>
          </a:p>
          <a:p>
            <a:pPr>
              <a:lnSpc>
                <a:spcPts val="1375"/>
              </a:lnSpc>
              <a:spcBef>
                <a:spcPts val="413"/>
              </a:spcBef>
              <a:spcAft>
                <a:spcPts val="413"/>
              </a:spcAft>
            </a:pPr>
            <a:r>
              <a:rPr lang="en-US" altLang="en-US" b="1" i="1" smtClean="0">
                <a:latin typeface="Arial" panose="020B0604020202020204" pitchFamily="34" charset="0"/>
              </a:rPr>
              <a:t>Emphasize that the jerking must be definite, distinct and sustained in order to score this clue. Remind participants to check each eye at least twice for this clue.</a:t>
            </a:r>
            <a:endParaRPr lang="en-US" altLang="en-US" i="1" smtClean="0">
              <a:latin typeface="Arial" panose="020B0604020202020204" pitchFamily="34" charset="0"/>
            </a:endParaRPr>
          </a:p>
          <a:p>
            <a:pPr>
              <a:lnSpc>
                <a:spcPts val="1375"/>
              </a:lnSpc>
              <a:spcBef>
                <a:spcPts val="413"/>
              </a:spcBef>
              <a:spcAft>
                <a:spcPts val="413"/>
              </a:spcAft>
            </a:pPr>
            <a:r>
              <a:rPr lang="en-US" altLang="en-US" b="1" i="1" smtClean="0">
                <a:latin typeface="Arial" panose="020B0604020202020204" pitchFamily="34" charset="0"/>
              </a:rPr>
              <a:t>Check the right eye for the "distinct and sustained nystagmus at maximum deviation" clue and compare.</a:t>
            </a:r>
            <a:endParaRPr lang="en-US" altLang="en-US" i="1" smtClean="0">
              <a:latin typeface="Arial" panose="020B0604020202020204" pitchFamily="34" charset="0"/>
            </a:endParaRPr>
          </a:p>
          <a:p>
            <a:pPr>
              <a:lnSpc>
                <a:spcPts val="1375"/>
              </a:lnSpc>
              <a:spcBef>
                <a:spcPts val="413"/>
              </a:spcBef>
              <a:spcAft>
                <a:spcPts val="413"/>
              </a:spcAft>
            </a:pPr>
            <a:r>
              <a:rPr lang="en-US" altLang="en-US" b="1" i="1" smtClean="0">
                <a:latin typeface="Arial" panose="020B0604020202020204" pitchFamily="34" charset="0"/>
              </a:rPr>
              <a:t>Point out that in most cases no white should be showing in the corner of the eye when observing this clue. </a:t>
            </a:r>
            <a:endParaRPr lang="en-US" altLang="en-US" smtClean="0">
              <a:latin typeface="Arial" panose="020B0604020202020204" pitchFamily="34" charset="0"/>
            </a:endParaRPr>
          </a:p>
          <a:p>
            <a:pPr>
              <a:lnSpc>
                <a:spcPts val="1375"/>
              </a:lnSpc>
              <a:spcBef>
                <a:spcPts val="413"/>
              </a:spcBef>
              <a:spcAft>
                <a:spcPts val="413"/>
              </a:spcAft>
            </a:pPr>
            <a:r>
              <a:rPr lang="en-US" altLang="en-US" smtClean="0">
                <a:latin typeface="Arial" panose="020B0604020202020204" pitchFamily="34" charset="0"/>
              </a:rPr>
              <a:t>Step 8: Onset of Nystagmus Prior to 45 Degrees.  Check the left eye for the "onset of nystagmus prior to 45 degrees" clue.  If the jerking begins prior to 45 degrees, that is one clue.</a:t>
            </a:r>
          </a:p>
          <a:p>
            <a:pPr>
              <a:lnSpc>
                <a:spcPts val="1375"/>
              </a:lnSpc>
              <a:spcBef>
                <a:spcPts val="413"/>
              </a:spcBef>
              <a:spcAft>
                <a:spcPts val="413"/>
              </a:spcAft>
            </a:pPr>
            <a:r>
              <a:rPr lang="en-US" altLang="en-US" b="1" i="1" smtClean="0">
                <a:latin typeface="Arial" panose="020B0604020202020204" pitchFamily="34" charset="0"/>
              </a:rPr>
              <a:t>Remind participants to check each eye at least twice for this clue. Point out that, for many subjects, nystagmus clues will appear in the sequence listed.</a:t>
            </a:r>
            <a:r>
              <a:rPr lang="en-US" altLang="en-US" smtClean="0">
                <a:latin typeface="Arial" panose="020B0604020202020204" pitchFamily="34" charset="0"/>
              </a:rPr>
              <a:t> </a:t>
            </a:r>
          </a:p>
          <a:p>
            <a:pPr>
              <a:lnSpc>
                <a:spcPts val="1375"/>
              </a:lnSpc>
              <a:spcBef>
                <a:spcPts val="413"/>
              </a:spcBef>
              <a:spcAft>
                <a:spcPts val="413"/>
              </a:spcAft>
            </a:pPr>
            <a:r>
              <a:rPr lang="en-US" altLang="en-US" smtClean="0">
                <a:latin typeface="Arial" panose="020B0604020202020204" pitchFamily="34" charset="0"/>
              </a:rPr>
              <a:t>Check the right eye for "onset of nystagmus prior to 45 degrees" clue, and compare.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2D2A62D-3635-4E8A-B208-57828F56B0E3}"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Tree>
    <p:extLst>
      <p:ext uri="{BB962C8B-B14F-4D97-AF65-F5344CB8AC3E}">
        <p14:creationId xmlns:p14="http://schemas.microsoft.com/office/powerpoint/2010/main" val="78246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xfrm>
            <a:off x="428625" y="4560888"/>
            <a:ext cx="6457950" cy="4570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413"/>
              </a:spcBef>
              <a:spcAft>
                <a:spcPts val="413"/>
              </a:spcAft>
            </a:pPr>
            <a:r>
              <a:rPr lang="en-US" altLang="en-US" smtClean="0">
                <a:latin typeface="Arial" panose="020B0604020202020204" pitchFamily="34" charset="0"/>
              </a:rPr>
              <a:t>Step 9:  Total the clues </a:t>
            </a:r>
          </a:p>
          <a:p>
            <a:pPr>
              <a:lnSpc>
                <a:spcPts val="1475"/>
              </a:lnSpc>
              <a:spcBef>
                <a:spcPts val="413"/>
              </a:spcBef>
              <a:spcAft>
                <a:spcPts val="413"/>
              </a:spcAft>
            </a:pPr>
            <a:r>
              <a:rPr lang="en-US" altLang="en-US" smtClean="0">
                <a:latin typeface="Arial" panose="020B0604020202020204" pitchFamily="34" charset="0"/>
              </a:rPr>
              <a:t>Maximum number of clues possible for each eye:  3</a:t>
            </a:r>
          </a:p>
          <a:p>
            <a:pPr>
              <a:lnSpc>
                <a:spcPts val="1475"/>
              </a:lnSpc>
              <a:spcBef>
                <a:spcPts val="413"/>
              </a:spcBef>
              <a:spcAft>
                <a:spcPts val="413"/>
              </a:spcAft>
            </a:pPr>
            <a:r>
              <a:rPr lang="en-US" altLang="en-US" smtClean="0">
                <a:latin typeface="Arial" panose="020B0604020202020204" pitchFamily="34" charset="0"/>
              </a:rPr>
              <a:t>Total maximum number of clues possible for both eyes:  6</a:t>
            </a:r>
          </a:p>
          <a:p>
            <a:pPr>
              <a:lnSpc>
                <a:spcPts val="1475"/>
              </a:lnSpc>
              <a:spcBef>
                <a:spcPts val="413"/>
              </a:spcBef>
              <a:spcAft>
                <a:spcPts val="413"/>
              </a:spcAft>
            </a:pPr>
            <a:r>
              <a:rPr lang="en-US" altLang="en-US" b="1" i="1" smtClean="0">
                <a:latin typeface="Arial" panose="020B0604020202020204" pitchFamily="34" charset="0"/>
              </a:rPr>
              <a:t>Also, point out that the subject's performance may not be exactly identical in both eyes.</a:t>
            </a:r>
            <a:endParaRPr lang="en-US" altLang="en-US" i="1" smtClean="0">
              <a:latin typeface="Arial" panose="020B0604020202020204" pitchFamily="34" charset="0"/>
            </a:endParaRPr>
          </a:p>
          <a:p>
            <a:pPr>
              <a:lnSpc>
                <a:spcPts val="1475"/>
              </a:lnSpc>
              <a:spcBef>
                <a:spcPts val="413"/>
              </a:spcBef>
              <a:spcAft>
                <a:spcPts val="413"/>
              </a:spcAft>
            </a:pPr>
            <a:r>
              <a:rPr lang="en-US" altLang="en-US" b="1" i="1" smtClean="0">
                <a:latin typeface="Arial" panose="020B0604020202020204" pitchFamily="34" charset="0"/>
              </a:rPr>
              <a:t>That is, as BAC increases, many people first show inability of smooth pursuit, then show distinct jerkiness at maximum deviation, and finally show an onset within 45 degrees.  However, that may not always be true.</a:t>
            </a:r>
            <a:endParaRPr lang="en-US" altLang="en-US" smtClean="0">
              <a:latin typeface="Arial" panose="020B0604020202020204" pitchFamily="34" charset="0"/>
            </a:endParaRPr>
          </a:p>
          <a:p>
            <a:pPr>
              <a:lnSpc>
                <a:spcPts val="1475"/>
              </a:lnSpc>
              <a:spcBef>
                <a:spcPts val="413"/>
              </a:spcBef>
              <a:spcAft>
                <a:spcPts val="413"/>
              </a:spcAft>
            </a:pPr>
            <a:r>
              <a:rPr lang="en-US" altLang="en-US" smtClean="0">
                <a:latin typeface="Arial" panose="020B0604020202020204" pitchFamily="34" charset="0"/>
              </a:rPr>
              <a:t>Step 10: Check for Vertical Nystagmus</a:t>
            </a:r>
          </a:p>
          <a:p>
            <a:pPr>
              <a:lnSpc>
                <a:spcPts val="1475"/>
              </a:lnSpc>
              <a:spcBef>
                <a:spcPts val="413"/>
              </a:spcBef>
              <a:spcAft>
                <a:spcPts val="413"/>
              </a:spcAft>
            </a:pPr>
            <a:r>
              <a:rPr lang="en-US" altLang="en-US" smtClean="0">
                <a:latin typeface="Arial" panose="020B0604020202020204" pitchFamily="34" charset="0"/>
              </a:rPr>
              <a:t>It is possible that all three clues definitely will be found in one eye, while only two (or sometimes only one) will show up in the other eye.  It is always necessary to check both eyes, and to check them independently. Notwithstanding, it is unlikely that the eyes of someone under the influence of alcohol will behave totally different. </a:t>
            </a:r>
          </a:p>
          <a:p>
            <a:pPr>
              <a:lnSpc>
                <a:spcPts val="1475"/>
              </a:lnSpc>
              <a:spcBef>
                <a:spcPts val="413"/>
              </a:spcBef>
              <a:spcAft>
                <a:spcPts val="413"/>
              </a:spcAft>
            </a:pPr>
            <a:r>
              <a:rPr lang="en-US" altLang="en-US" smtClean="0">
                <a:latin typeface="Arial" panose="020B0604020202020204" pitchFamily="34" charset="0"/>
              </a:rPr>
              <a:t>Thus, if one eye shows all three clues distinctly while the other eye gives no evidence of nystagmus, the person may be suffering from one of the pathological disorders covered previously.</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1D247545-B36D-4B5C-A199-408D38D9BE9B}"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extLst>
      <p:ext uri="{BB962C8B-B14F-4D97-AF65-F5344CB8AC3E}">
        <p14:creationId xmlns:p14="http://schemas.microsoft.com/office/powerpoint/2010/main" val="2469085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xfrm>
            <a:off x="428625" y="4560888"/>
            <a:ext cx="6457950"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638"/>
              </a:spcBef>
              <a:spcAft>
                <a:spcPts val="638"/>
              </a:spcAft>
            </a:pPr>
            <a:r>
              <a:rPr lang="en-US" altLang="en-US" i="1" smtClean="0">
                <a:latin typeface="Arial" panose="020B0604020202020204" pitchFamily="34" charset="0"/>
              </a:rPr>
              <a:t>Test Interpretation</a:t>
            </a:r>
          </a:p>
          <a:p>
            <a:pPr>
              <a:lnSpc>
                <a:spcPts val="1475"/>
              </a:lnSpc>
              <a:spcBef>
                <a:spcPts val="638"/>
              </a:spcBef>
              <a:spcAft>
                <a:spcPts val="638"/>
              </a:spcAft>
            </a:pPr>
            <a:r>
              <a:rPr lang="en-US" altLang="en-US" smtClean="0">
                <a:latin typeface="Arial" panose="020B0604020202020204" pitchFamily="34" charset="0"/>
              </a:rPr>
              <a:t>You should look for three clues of nystagmus in each eye. </a:t>
            </a:r>
          </a:p>
          <a:p>
            <a:pPr>
              <a:lnSpc>
                <a:spcPts val="1475"/>
              </a:lnSpc>
              <a:spcBef>
                <a:spcPts val="638"/>
              </a:spcBef>
              <a:spcAft>
                <a:spcPts val="638"/>
              </a:spcAft>
            </a:pPr>
            <a:r>
              <a:rPr lang="en-US" altLang="en-US" smtClean="0">
                <a:latin typeface="Arial" panose="020B0604020202020204" pitchFamily="34" charset="0"/>
              </a:rPr>
              <a:t>Lack of Smooth Pursuit (The eye cannot follow a moving object smoothly)</a:t>
            </a:r>
          </a:p>
          <a:p>
            <a:pPr>
              <a:lnSpc>
                <a:spcPts val="1475"/>
              </a:lnSpc>
              <a:spcBef>
                <a:spcPts val="638"/>
              </a:spcBef>
              <a:spcAft>
                <a:spcPts val="638"/>
              </a:spcAft>
            </a:pPr>
            <a:r>
              <a:rPr lang="en-US" altLang="en-US" smtClean="0">
                <a:latin typeface="Arial" panose="020B0604020202020204" pitchFamily="34" charset="0"/>
              </a:rPr>
              <a:t>Distinct and Sustained Nystagmus at Maximum Deviation (Nystagmus is distinct and sustained when the eye is held at maximum deviation for a minimum of four seconds)</a:t>
            </a:r>
          </a:p>
          <a:p>
            <a:pPr>
              <a:lnSpc>
                <a:spcPts val="1475"/>
              </a:lnSpc>
              <a:spcBef>
                <a:spcPts val="638"/>
              </a:spcBef>
              <a:spcAft>
                <a:spcPts val="638"/>
              </a:spcAft>
            </a:pPr>
            <a:r>
              <a:rPr lang="en-US" altLang="en-US" smtClean="0">
                <a:latin typeface="Arial" panose="020B0604020202020204" pitchFamily="34" charset="0"/>
              </a:rPr>
              <a:t>Onset of Nystagmus Prior to 45 Degrees.</a:t>
            </a:r>
          </a:p>
          <a:p>
            <a:pPr>
              <a:lnSpc>
                <a:spcPts val="1475"/>
              </a:lnSpc>
              <a:spcBef>
                <a:spcPts val="638"/>
              </a:spcBef>
              <a:spcAft>
                <a:spcPts val="638"/>
              </a:spcAft>
            </a:pPr>
            <a:r>
              <a:rPr lang="en-US" altLang="en-US" smtClean="0">
                <a:latin typeface="Arial" panose="020B0604020202020204" pitchFamily="34" charset="0"/>
              </a:rPr>
              <a:t>Based on recent research, if you observe four or more clues it is likely that the subject's BAC is at or above 0.08. Using this criterion you will be able to classify about 88% of your subjects accurately. This was determined during laboratory and field testing and helps you weigh the various Standardized Field Sobriety Tests in this battery as you make your arrest decision.</a:t>
            </a:r>
          </a:p>
          <a:p>
            <a:pPr>
              <a:lnSpc>
                <a:spcPts val="1475"/>
              </a:lnSpc>
              <a:spcBef>
                <a:spcPts val="638"/>
              </a:spcBef>
              <a:spcAft>
                <a:spcPts val="638"/>
              </a:spcAft>
            </a:pPr>
            <a:r>
              <a:rPr lang="en-US" altLang="en-US" b="1" i="1" smtClean="0">
                <a:latin typeface="Arial" panose="020B0604020202020204" pitchFamily="34" charset="0"/>
              </a:rPr>
              <a:t>This accuracy level was determined through the San Diego Study (“Validation of the Standardized Field Sobriety Test Battery at BACs Below 0.10 %”).</a:t>
            </a:r>
            <a:endParaRPr lang="en-US" altLang="en-US" i="1" smtClean="0">
              <a:latin typeface="Arial" panose="020B0604020202020204"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35368DA-DCFD-453E-9417-C9DBAFE3B5A8}"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Tree>
    <p:extLst>
      <p:ext uri="{BB962C8B-B14F-4D97-AF65-F5344CB8AC3E}">
        <p14:creationId xmlns:p14="http://schemas.microsoft.com/office/powerpoint/2010/main" val="863796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xfrm>
            <a:off x="428625" y="4560888"/>
            <a:ext cx="6457950" cy="4670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638"/>
              </a:spcBef>
              <a:spcAft>
                <a:spcPts val="638"/>
              </a:spcAft>
            </a:pPr>
            <a:r>
              <a:rPr lang="en-US" altLang="en-US" b="1" smtClean="0">
                <a:latin typeface="Arial" panose="020B0604020202020204" pitchFamily="34" charset="0"/>
              </a:rPr>
              <a:t>Three Clues of Horizontal Gaze Nystagmus</a:t>
            </a:r>
            <a:endParaRPr lang="en-US" altLang="en-US" smtClean="0">
              <a:latin typeface="Arial" panose="020B0604020202020204" pitchFamily="34" charset="0"/>
            </a:endParaRPr>
          </a:p>
          <a:p>
            <a:pPr>
              <a:lnSpc>
                <a:spcPts val="1475"/>
              </a:lnSpc>
              <a:spcBef>
                <a:spcPts val="638"/>
              </a:spcBef>
              <a:spcAft>
                <a:spcPts val="638"/>
              </a:spcAft>
            </a:pPr>
            <a:r>
              <a:rPr lang="en-US" altLang="en-US" b="1" i="1" smtClean="0">
                <a:latin typeface="Arial" panose="020B0604020202020204" pitchFamily="34" charset="0"/>
              </a:rPr>
              <a:t>It is important that participants start with the subject’s left eye first.  Then check the right eye for the same clue.  This procedure should be used for all three clues. </a:t>
            </a:r>
            <a:endParaRPr lang="en-US" altLang="en-US" i="1" smtClean="0">
              <a:latin typeface="Arial" panose="020B0604020202020204" pitchFamily="34" charset="0"/>
            </a:endParaRPr>
          </a:p>
          <a:p>
            <a:pPr>
              <a:lnSpc>
                <a:spcPts val="1475"/>
              </a:lnSpc>
              <a:spcBef>
                <a:spcPts val="638"/>
              </a:spcBef>
              <a:spcAft>
                <a:spcPts val="638"/>
              </a:spcAft>
            </a:pPr>
            <a:r>
              <a:rPr lang="en-US" altLang="en-US" smtClean="0">
                <a:latin typeface="Arial" panose="020B0604020202020204" pitchFamily="34" charset="0"/>
              </a:rPr>
              <a:t>When we administer the Horizontal Gaze Nystagmus test, we look for three specific clues as evidence of alcohol influence. </a:t>
            </a:r>
          </a:p>
          <a:p>
            <a:pPr>
              <a:lnSpc>
                <a:spcPts val="1475"/>
              </a:lnSpc>
              <a:spcBef>
                <a:spcPts val="638"/>
              </a:spcBef>
              <a:spcAft>
                <a:spcPts val="638"/>
              </a:spcAft>
            </a:pPr>
            <a:r>
              <a:rPr lang="en-US" altLang="en-US" smtClean="0">
                <a:latin typeface="Arial" panose="020B0604020202020204" pitchFamily="34" charset="0"/>
              </a:rPr>
              <a:t>We check each eye independently for each clue.</a:t>
            </a:r>
          </a:p>
          <a:p>
            <a:pPr>
              <a:lnSpc>
                <a:spcPts val="1475"/>
              </a:lnSpc>
              <a:spcBef>
                <a:spcPts val="638"/>
              </a:spcBef>
              <a:spcAft>
                <a:spcPts val="638"/>
              </a:spcAft>
            </a:pPr>
            <a:r>
              <a:rPr lang="en-US" altLang="en-US" b="1" i="1" smtClean="0">
                <a:latin typeface="Arial" panose="020B0604020202020204" pitchFamily="34" charset="0"/>
              </a:rPr>
              <a:t>Remind the participants to check each eye twice for each clue.</a:t>
            </a:r>
            <a:endParaRPr lang="en-US" altLang="en-US" smtClean="0">
              <a:latin typeface="Arial" panose="020B0604020202020204" pitchFamily="34" charset="0"/>
            </a:endParaRPr>
          </a:p>
          <a:p>
            <a:pPr>
              <a:lnSpc>
                <a:spcPts val="1475"/>
              </a:lnSpc>
              <a:spcBef>
                <a:spcPts val="638"/>
              </a:spcBef>
              <a:spcAft>
                <a:spcPts val="638"/>
              </a:spcAft>
            </a:pPr>
            <a:r>
              <a:rPr lang="en-US" altLang="en-US" smtClean="0">
                <a:latin typeface="Arial" panose="020B0604020202020204" pitchFamily="34" charset="0"/>
              </a:rPr>
              <a:t>For standardization, begin with the subject's left eye.  Check for the first clue. Next, check right eye for same clue.  Repeat this procedure for each clue starting with left eye, then right eye. Compare and document the results.</a:t>
            </a:r>
          </a:p>
          <a:p>
            <a:pPr>
              <a:lnSpc>
                <a:spcPts val="1475"/>
              </a:lnSpc>
              <a:spcBef>
                <a:spcPts val="638"/>
              </a:spcBef>
              <a:spcAft>
                <a:spcPts val="638"/>
              </a:spcAft>
            </a:pPr>
            <a:r>
              <a:rPr lang="en-US" altLang="en-US" smtClean="0">
                <a:latin typeface="Arial" panose="020B0604020202020204" pitchFamily="34" charset="0"/>
              </a:rPr>
              <a:t>When we are checking an eye, it is good practice to administer the test by the numbers each time, to make sure that no step is overlooked.</a:t>
            </a:r>
          </a:p>
          <a:p>
            <a:pPr>
              <a:lnSpc>
                <a:spcPts val="1475"/>
              </a:lnSpc>
              <a:spcBef>
                <a:spcPts val="638"/>
              </a:spcBef>
              <a:spcAft>
                <a:spcPts val="638"/>
              </a:spcAft>
            </a:pPr>
            <a:r>
              <a:rPr lang="en-US" altLang="en-US" b="1" i="1" u="sng" smtClean="0">
                <a:latin typeface="Arial" panose="020B0604020202020204" pitchFamily="34" charset="0"/>
              </a:rPr>
              <a:t>EMPHASIZE THAT: OFFICER SAFETY IS OF KEY IMPORTANCE WHEN ADMINISTERING THESE TESTS</a:t>
            </a:r>
            <a:r>
              <a:rPr lang="en-US" altLang="en-US" b="1" i="1" smtClean="0">
                <a:latin typeface="Arial" panose="020B0604020202020204" pitchFamily="34" charset="0"/>
              </a:rPr>
              <a:t>.</a:t>
            </a:r>
            <a:endParaRPr lang="en-US" altLang="en-US" i="1"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65200"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5200"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5200"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5200"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5200"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52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52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52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52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2DE8C91-E0EF-4D66-87E4-E6D6465D766A}"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Tree>
    <p:extLst>
      <p:ext uri="{BB962C8B-B14F-4D97-AF65-F5344CB8AC3E}">
        <p14:creationId xmlns:p14="http://schemas.microsoft.com/office/powerpoint/2010/main" val="52776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xfrm>
            <a:off x="428625" y="4560888"/>
            <a:ext cx="6457950" cy="5040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Clue No. 1:  Lack of Smooth Pursuit</a:t>
            </a:r>
          </a:p>
          <a:p>
            <a:pPr>
              <a:spcBef>
                <a:spcPts val="638"/>
              </a:spcBef>
              <a:spcAft>
                <a:spcPts val="638"/>
              </a:spcAft>
            </a:pPr>
            <a:r>
              <a:rPr lang="en-US" altLang="en-US" smtClean="0">
                <a:latin typeface="Arial" panose="020B0604020202020204" pitchFamily="34" charset="0"/>
              </a:rPr>
              <a:t>The first clue requires that the subject move the eye to follow the motion of a smoothly moving stimulus.</a:t>
            </a:r>
          </a:p>
          <a:p>
            <a:pPr>
              <a:spcBef>
                <a:spcPts val="638"/>
              </a:spcBef>
              <a:spcAft>
                <a:spcPts val="638"/>
              </a:spcAft>
            </a:pPr>
            <a:r>
              <a:rPr lang="en-US" altLang="en-US" b="1" i="1" smtClean="0">
                <a:latin typeface="Arial" panose="020B0604020202020204" pitchFamily="34" charset="0"/>
              </a:rPr>
              <a:t>Emphasize that subject must keep the head still and follow the stimulus with the eyes only.</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The stimulus may be the eraser on a pencil, the tip of a penlight, the tip of your finger, or any similar small object.</a:t>
            </a:r>
          </a:p>
          <a:p>
            <a:pPr>
              <a:spcBef>
                <a:spcPts val="638"/>
              </a:spcBef>
              <a:spcAft>
                <a:spcPts val="638"/>
              </a:spcAft>
            </a:pPr>
            <a:r>
              <a:rPr lang="en-US" altLang="en-US" b="1" i="1" smtClean="0">
                <a:latin typeface="Arial" panose="020B0604020202020204" pitchFamily="34" charset="0"/>
              </a:rPr>
              <a:t>Emphasize here that it is best to use a stimulus which contrasts with the background.</a:t>
            </a:r>
            <a:endParaRPr lang="en-US" altLang="en-US" i="1"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Begin by holding the stimulus vertically approximately 12 - 15 inches (30 - 38 cm) in front of the subject's nose, and slightly above eye level.</a:t>
            </a:r>
          </a:p>
          <a:p>
            <a:pPr>
              <a:spcBef>
                <a:spcPts val="638"/>
              </a:spcBef>
              <a:spcAft>
                <a:spcPts val="638"/>
              </a:spcAft>
            </a:pPr>
            <a:r>
              <a:rPr lang="en-US" altLang="en-US" b="1" i="1" smtClean="0">
                <a:latin typeface="Arial" panose="020B0604020202020204" pitchFamily="34" charset="0"/>
              </a:rPr>
              <a:t>Point out that when stimulus slightly higher than eye level, subject will have to open eyes wide to focus on it.  Wide open eyes make it easier to see the nystagmus.</a:t>
            </a:r>
            <a:endParaRPr lang="en-US" altLang="en-US" i="1" smtClean="0">
              <a:latin typeface="Arial" panose="020B0604020202020204"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19BF98B9-1484-4D9C-B694-69F612B3397E}"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Tree>
    <p:extLst>
      <p:ext uri="{BB962C8B-B14F-4D97-AF65-F5344CB8AC3E}">
        <p14:creationId xmlns:p14="http://schemas.microsoft.com/office/powerpoint/2010/main" val="418665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ln/>
        </p:spPr>
        <p:txBody>
          <a:bodyPr/>
          <a:lstStyle/>
          <a:p>
            <a:pPr marL="240767" indent="-240767">
              <a:defRPr/>
            </a:pPr>
            <a:r>
              <a:rPr lang="en-US" b="1" dirty="0" smtClean="0"/>
              <a:t>A. </a:t>
            </a:r>
            <a:r>
              <a:rPr lang="en-US" b="1" u="sng" dirty="0" smtClean="0"/>
              <a:t>Overview: Development and Validation</a:t>
            </a:r>
          </a:p>
          <a:p>
            <a:pPr>
              <a:defRPr/>
            </a:pPr>
            <a:endParaRPr lang="en-US" dirty="0" smtClean="0"/>
          </a:p>
          <a:p>
            <a:pPr>
              <a:defRPr/>
            </a:pPr>
            <a:r>
              <a:rPr lang="en-US" dirty="0" smtClean="0"/>
              <a:t>For many years law enforcement officers have utilized field sobriety tests to determine a driver’s impairment due to alcohol influence. The performance of the driver on those field sobriety tests was used by the officer to develop probable cause for arrest and as evidence in court. A wide variety of field sobriety tests existed and there was a need to develop a battery of standardized valid tests.</a:t>
            </a:r>
          </a:p>
          <a:p>
            <a:pPr marL="240767" indent="-240767">
              <a:defRPr/>
            </a:pPr>
            <a:endParaRPr lang="en-US" b="1" u="sng" dirty="0" smtClean="0"/>
          </a:p>
          <a:p>
            <a:pPr marL="240767" indent="-240767">
              <a:defRPr/>
            </a:pPr>
            <a:endParaRPr lang="en-US" b="1" u="sng" dirty="0" smtClean="0"/>
          </a:p>
          <a:p>
            <a:pPr marL="240767" indent="-240767">
              <a:buFontTx/>
              <a:buAutoNum type="alphaUcPeriod"/>
              <a:defRPr/>
            </a:pPr>
            <a:endParaRPr lang="en-US" b="1" u="sng" dirty="0" smtClean="0"/>
          </a:p>
          <a:p>
            <a:pPr marL="240767" indent="-240767">
              <a:defRPr/>
            </a:pPr>
            <a:endParaRPr lang="en-US" dirty="0"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301B1F6-DDCA-4BC2-ACC7-7E40ED243933}"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Tree>
    <p:extLst>
      <p:ext uri="{BB962C8B-B14F-4D97-AF65-F5344CB8AC3E}">
        <p14:creationId xmlns:p14="http://schemas.microsoft.com/office/powerpoint/2010/main" val="1599917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The Mechanics of Clue Number 1 </a:t>
            </a:r>
          </a:p>
          <a:p>
            <a:pPr>
              <a:spcBef>
                <a:spcPts val="638"/>
              </a:spcBef>
              <a:spcAft>
                <a:spcPts val="638"/>
              </a:spcAft>
            </a:pPr>
            <a:r>
              <a:rPr lang="en-US" altLang="en-US" smtClean="0">
                <a:latin typeface="Arial" panose="020B0604020202020204" pitchFamily="34" charset="0"/>
              </a:rPr>
              <a:t>It is necessary to move the object smoothly in order to check the eye’s ability to pursue smoothly.</a:t>
            </a:r>
          </a:p>
          <a:p>
            <a:pPr>
              <a:spcBef>
                <a:spcPts val="638"/>
              </a:spcBef>
              <a:spcAft>
                <a:spcPts val="638"/>
              </a:spcAft>
            </a:pPr>
            <a:r>
              <a:rPr lang="en-US" altLang="en-US" smtClean="0">
                <a:latin typeface="Arial" panose="020B0604020202020204" pitchFamily="34" charset="0"/>
              </a:rPr>
              <a:t>The stimulus should be moved from center position, all the way out to the right side (checking subject's left eye) where the eye can go no further, and then all the way back across subject's face all the way out to the left side where the eye can go no further (checking subject's right eye) and then back to the center.</a:t>
            </a:r>
          </a:p>
          <a:p>
            <a:pPr>
              <a:spcBef>
                <a:spcPts val="638"/>
              </a:spcBef>
              <a:spcAft>
                <a:spcPts val="638"/>
              </a:spcAft>
            </a:pPr>
            <a:r>
              <a:rPr lang="en-US" altLang="en-US" b="1" i="1" smtClean="0">
                <a:latin typeface="Arial" panose="020B0604020202020204" pitchFamily="34" charset="0"/>
              </a:rPr>
              <a:t>Demonstrate</a:t>
            </a:r>
            <a:r>
              <a:rPr lang="en-US" altLang="en-US" b="1" smtClean="0">
                <a:latin typeface="Arial" panose="020B0604020202020204" pitchFamily="34" charset="0"/>
              </a:rPr>
              <a:t>.</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The object must be moved steadily, at a speed that takes approximately 2 seconds to bring the eye from center to side.</a:t>
            </a:r>
          </a:p>
          <a:p>
            <a:pPr>
              <a:spcBef>
                <a:spcPts val="638"/>
              </a:spcBef>
              <a:spcAft>
                <a:spcPts val="638"/>
              </a:spcAft>
            </a:pPr>
            <a:r>
              <a:rPr lang="en-US" altLang="en-US" b="1" i="1" smtClean="0">
                <a:latin typeface="Arial" panose="020B0604020202020204" pitchFamily="34" charset="0"/>
              </a:rPr>
              <a:t>Demonstrate.</a:t>
            </a:r>
            <a:endParaRPr lang="en-US" altLang="en-US" i="1"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In checking for this clue, make at least two complete passes in front of the eyes.</a:t>
            </a:r>
          </a:p>
          <a:p>
            <a:pPr>
              <a:spcBef>
                <a:spcPts val="638"/>
              </a:spcBef>
              <a:spcAft>
                <a:spcPts val="638"/>
              </a:spcAft>
            </a:pPr>
            <a:r>
              <a:rPr lang="en-US" altLang="en-US" b="1" i="1" smtClean="0">
                <a:latin typeface="Arial" panose="020B0604020202020204" pitchFamily="34" charset="0"/>
              </a:rPr>
              <a:t>Demonstrate.</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If you are still not able to determine whether or not the eye is jerking as it moves, additional passes may be made in front of the eyes.</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5FCA7A4-9B81-47AA-9359-0C5F927F94E3}" type="slidenum">
              <a:rPr lang="en-US" altLang="en-US">
                <a:latin typeface="Arial" panose="020B0604020202020204" pitchFamily="34" charset="0"/>
              </a:rPr>
              <a:pPr eaLnBrk="1" hangingPunct="1"/>
              <a:t>40</a:t>
            </a:fld>
            <a:endParaRPr lang="en-US" altLang="en-US">
              <a:latin typeface="Arial" panose="020B0604020202020204" pitchFamily="34" charset="0"/>
            </a:endParaRPr>
          </a:p>
        </p:txBody>
      </p:sp>
    </p:spTree>
    <p:extLst>
      <p:ext uri="{BB962C8B-B14F-4D97-AF65-F5344CB8AC3E}">
        <p14:creationId xmlns:p14="http://schemas.microsoft.com/office/powerpoint/2010/main" val="520641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xfrm>
            <a:off x="428625" y="4560888"/>
            <a:ext cx="6457950" cy="4783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Aft>
                <a:spcPts val="463"/>
              </a:spcAft>
            </a:pPr>
            <a:r>
              <a:rPr lang="en-US" altLang="en-US" i="1" smtClean="0">
                <a:latin typeface="Arial" panose="020B0604020202020204" pitchFamily="34" charset="0"/>
              </a:rPr>
              <a:t>Clue No. 2:  Distinct and Sustained Nystagmus at Maximum Deviation</a:t>
            </a:r>
          </a:p>
          <a:p>
            <a:pPr>
              <a:lnSpc>
                <a:spcPts val="1475"/>
              </a:lnSpc>
              <a:spcAft>
                <a:spcPts val="463"/>
              </a:spcAft>
            </a:pPr>
            <a:r>
              <a:rPr lang="en-US" altLang="en-US" smtClean="0">
                <a:latin typeface="Arial" panose="020B0604020202020204" pitchFamily="34" charset="0"/>
              </a:rPr>
              <a:t>Once you have completed the check for lack of smooth pursuit, you will check the eyes for distinct and sustained nystagmus when the eye is held at maximum deviation, beginning with the subject's left eye.</a:t>
            </a:r>
          </a:p>
          <a:p>
            <a:pPr>
              <a:lnSpc>
                <a:spcPts val="1475"/>
              </a:lnSpc>
              <a:spcAft>
                <a:spcPts val="463"/>
              </a:spcAft>
            </a:pPr>
            <a:r>
              <a:rPr lang="en-US" altLang="en-US" i="1" smtClean="0">
                <a:latin typeface="Arial" panose="020B0604020202020204" pitchFamily="34" charset="0"/>
              </a:rPr>
              <a:t>The Mechanics of Clue Number 2</a:t>
            </a:r>
          </a:p>
          <a:p>
            <a:pPr>
              <a:lnSpc>
                <a:spcPts val="1475"/>
              </a:lnSpc>
              <a:spcAft>
                <a:spcPts val="463"/>
              </a:spcAft>
            </a:pPr>
            <a:r>
              <a:rPr lang="en-US" altLang="en-US" smtClean="0">
                <a:latin typeface="Arial" panose="020B0604020202020204" pitchFamily="34" charset="0"/>
              </a:rPr>
              <a:t>Once again, position the stimulus approximately 12 - 15 inches (30 - 38 cm) in front of subject's nose and slightly above eye level.</a:t>
            </a:r>
          </a:p>
          <a:p>
            <a:pPr>
              <a:lnSpc>
                <a:spcPts val="1475"/>
              </a:lnSpc>
              <a:spcAft>
                <a:spcPts val="463"/>
              </a:spcAft>
            </a:pPr>
            <a:r>
              <a:rPr lang="en-US" altLang="en-US" b="1" i="1" smtClean="0">
                <a:latin typeface="Arial" panose="020B0604020202020204" pitchFamily="34" charset="0"/>
              </a:rPr>
              <a:t>Demonstrate.</a:t>
            </a:r>
            <a:endParaRPr lang="en-US" altLang="en-US" i="1" smtClean="0">
              <a:latin typeface="Arial" panose="020B0604020202020204" pitchFamily="34" charset="0"/>
            </a:endParaRPr>
          </a:p>
          <a:p>
            <a:pPr>
              <a:lnSpc>
                <a:spcPts val="1475"/>
              </a:lnSpc>
              <a:spcAft>
                <a:spcPts val="463"/>
              </a:spcAft>
            </a:pPr>
            <a:r>
              <a:rPr lang="en-US" altLang="en-US" smtClean="0">
                <a:latin typeface="Arial" panose="020B0604020202020204" pitchFamily="34" charset="0"/>
              </a:rPr>
              <a:t>Move the stimulus off to the right side (checking subject's left eye) until the eye has gone as far as possible.</a:t>
            </a:r>
          </a:p>
          <a:p>
            <a:pPr>
              <a:lnSpc>
                <a:spcPts val="1475"/>
              </a:lnSpc>
              <a:spcAft>
                <a:spcPts val="463"/>
              </a:spcAft>
            </a:pPr>
            <a:r>
              <a:rPr lang="en-US" altLang="en-US" b="1" i="1" smtClean="0">
                <a:latin typeface="Arial" panose="020B0604020202020204" pitchFamily="34" charset="0"/>
              </a:rPr>
              <a:t>Demonstrate holding the stimulus steadily off to the side.</a:t>
            </a:r>
            <a:endParaRPr lang="en-US" altLang="en-US" i="1" smtClean="0">
              <a:latin typeface="Arial" panose="020B0604020202020204" pitchFamily="34" charset="0"/>
            </a:endParaRPr>
          </a:p>
          <a:p>
            <a:pPr>
              <a:lnSpc>
                <a:spcPts val="1475"/>
              </a:lnSpc>
              <a:spcAft>
                <a:spcPts val="463"/>
              </a:spcAft>
            </a:pPr>
            <a:r>
              <a:rPr lang="en-US" altLang="en-US" smtClean="0">
                <a:latin typeface="Arial" panose="020B0604020202020204" pitchFamily="34" charset="0"/>
              </a:rPr>
              <a:t>Hold the stimulus steady at that position for a minimum of four (4) seconds, and carefully watch the eye. </a:t>
            </a:r>
            <a:endParaRPr lang="en-US" altLang="en-US" b="1" i="1" smtClean="0">
              <a:latin typeface="Arial" panose="020B0604020202020204" pitchFamily="34" charset="0"/>
            </a:endParaRPr>
          </a:p>
          <a:p>
            <a:pPr>
              <a:lnSpc>
                <a:spcPts val="1475"/>
              </a:lnSpc>
              <a:spcAft>
                <a:spcPts val="463"/>
              </a:spcAft>
            </a:pPr>
            <a:r>
              <a:rPr lang="en-US" altLang="en-US" b="1" i="1" smtClean="0">
                <a:latin typeface="Arial" panose="020B0604020202020204" pitchFamily="34" charset="0"/>
              </a:rPr>
              <a:t>Point out that four (4) seconds is a relatively long period of time.  You cannot simply hold the eye to the side for an instant, and expect to observe distinct jerking.</a:t>
            </a:r>
            <a:endParaRPr lang="en-US" altLang="en-US" i="1" smtClean="0">
              <a:latin typeface="Arial" panose="020B0604020202020204" pitchFamily="34" charset="0"/>
            </a:endParaRPr>
          </a:p>
          <a:p>
            <a:pPr>
              <a:lnSpc>
                <a:spcPts val="1475"/>
              </a:lnSpc>
              <a:spcAft>
                <a:spcPts val="463"/>
              </a:spcAft>
            </a:pPr>
            <a:r>
              <a:rPr lang="en-US" altLang="en-US" smtClean="0">
                <a:latin typeface="Arial" panose="020B0604020202020204" pitchFamily="34" charset="0"/>
              </a:rPr>
              <a:t> Then, move the stimulus back across the subject's face all the way out to the left side (subject's right eye). </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0EADEACC-DCED-42CA-A553-151E7D1B814E}" type="slidenum">
              <a:rPr lang="en-US" altLang="en-US">
                <a:latin typeface="Arial" panose="020B0604020202020204" pitchFamily="34" charset="0"/>
              </a:rPr>
              <a:pPr eaLnBrk="1" hangingPunct="1"/>
              <a:t>41</a:t>
            </a:fld>
            <a:endParaRPr lang="en-US" altLang="en-US">
              <a:latin typeface="Arial" panose="020B0604020202020204" pitchFamily="34" charset="0"/>
            </a:endParaRPr>
          </a:p>
        </p:txBody>
      </p:sp>
    </p:spTree>
    <p:extLst>
      <p:ext uri="{BB962C8B-B14F-4D97-AF65-F5344CB8AC3E}">
        <p14:creationId xmlns:p14="http://schemas.microsoft.com/office/powerpoint/2010/main" val="549175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xfrm>
            <a:off x="428625" y="4373563"/>
            <a:ext cx="6457950" cy="485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Clue No. 3:  Onset of Nystagmus Prior to 45 Degrees</a:t>
            </a:r>
          </a:p>
          <a:p>
            <a:pPr>
              <a:spcBef>
                <a:spcPts val="638"/>
              </a:spcBef>
              <a:spcAft>
                <a:spcPts val="638"/>
              </a:spcAft>
            </a:pPr>
            <a:r>
              <a:rPr lang="en-US" altLang="en-US" smtClean="0">
                <a:latin typeface="Arial" panose="020B0604020202020204" pitchFamily="34" charset="0"/>
              </a:rPr>
              <a:t>Once again, position the stimulus approximately 12 - 15 inches (30 - 38 cm) in front of subject's nose and slightly above eye level.</a:t>
            </a:r>
          </a:p>
          <a:p>
            <a:pPr>
              <a:spcBef>
                <a:spcPts val="638"/>
              </a:spcBef>
              <a:spcAft>
                <a:spcPts val="638"/>
              </a:spcAft>
            </a:pPr>
            <a:r>
              <a:rPr lang="en-US" altLang="en-US" b="1" i="1" smtClean="0">
                <a:latin typeface="Arial" panose="020B0604020202020204" pitchFamily="34" charset="0"/>
              </a:rPr>
              <a:t>EMPHASIZE OFFICER SAFETY.</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The angle of onset of nystagmus is simply the point at which the eye is first seen jerking.</a:t>
            </a:r>
          </a:p>
          <a:p>
            <a:pPr>
              <a:spcBef>
                <a:spcPts val="638"/>
              </a:spcBef>
              <a:spcAft>
                <a:spcPts val="638"/>
              </a:spcAft>
            </a:pPr>
            <a:r>
              <a:rPr lang="en-US" altLang="en-US" smtClean="0">
                <a:latin typeface="Arial" panose="020B0604020202020204" pitchFamily="34" charset="0"/>
              </a:rPr>
              <a:t>Examples:  With someone at a very high BAC (0.20+), the jerking might begin almost immediately after the eye starts to move toward the side.  For someone at 0.08 BAC, the jerking might not start until the eye has moved nearly to the 45 degree angle.</a:t>
            </a:r>
          </a:p>
          <a:p>
            <a:pPr>
              <a:spcBef>
                <a:spcPts val="638"/>
              </a:spcBef>
              <a:spcAft>
                <a:spcPts val="638"/>
              </a:spcAft>
            </a:pPr>
            <a:r>
              <a:rPr lang="en-US" altLang="en-US" smtClean="0">
                <a:latin typeface="Arial" panose="020B0604020202020204" pitchFamily="34" charset="0"/>
              </a:rPr>
              <a:t>Generally speaking, the higher the BAC, the sooner the jerking will start as the eye moves toward the side.</a:t>
            </a:r>
          </a:p>
          <a:p>
            <a:pPr>
              <a:spcBef>
                <a:spcPts val="638"/>
              </a:spcBef>
              <a:spcAft>
                <a:spcPts val="638"/>
              </a:spcAft>
            </a:pPr>
            <a:r>
              <a:rPr lang="en-US" altLang="en-US" smtClean="0">
                <a:latin typeface="Arial" panose="020B0604020202020204" pitchFamily="34" charset="0"/>
              </a:rPr>
              <a:t>If the jerking begins prior to 45 degrees, that person’s BAC could be 0.08 or above.</a:t>
            </a:r>
          </a:p>
          <a:p>
            <a:pPr>
              <a:spcBef>
                <a:spcPts val="638"/>
              </a:spcBef>
              <a:spcAft>
                <a:spcPts val="638"/>
              </a:spcAft>
            </a:pPr>
            <a:r>
              <a:rPr lang="en-US" altLang="en-US" b="1" i="1" smtClean="0">
                <a:latin typeface="Arial" panose="020B0604020202020204" pitchFamily="34" charset="0"/>
              </a:rPr>
              <a:t>REMIND PARTICIPANTS THAT THE ADMINISTRATION OF HGN IS NOT TO BE USED TO ESTIMATE SPECIFIC BAC LEVEL.</a:t>
            </a:r>
            <a:endParaRPr lang="en-US" altLang="en-US" i="1" smtClean="0">
              <a:latin typeface="Arial" panose="020B0604020202020204"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8DDD9134-7ED6-47A7-A55F-E4C7E5B253C0}"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extLst>
      <p:ext uri="{BB962C8B-B14F-4D97-AF65-F5344CB8AC3E}">
        <p14:creationId xmlns:p14="http://schemas.microsoft.com/office/powerpoint/2010/main" val="160952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ln/>
        </p:spPr>
        <p:txBody>
          <a:bodyPr/>
          <a:lstStyle/>
          <a:p>
            <a:pPr>
              <a:defRPr/>
            </a:pPr>
            <a:r>
              <a:rPr lang="en-US" i="1" dirty="0" smtClean="0"/>
              <a:t>Training Aid:  The 45 Degree Template</a:t>
            </a:r>
          </a:p>
          <a:p>
            <a:pPr>
              <a:defRPr/>
            </a:pPr>
            <a:r>
              <a:rPr lang="en-US" dirty="0" smtClean="0"/>
              <a:t>A training aid has been provided to help you practice estimating a 45 degree angle.</a:t>
            </a:r>
          </a:p>
          <a:p>
            <a:pPr>
              <a:defRPr/>
            </a:pPr>
            <a:r>
              <a:rPr lang="en-US" b="1" i="1" dirty="0" smtClean="0"/>
              <a:t>Instruct participants to remove their copies of the template from their participant manuals which is located at the back of Session 8 in Attachments.</a:t>
            </a:r>
            <a:endParaRPr lang="en-US" i="1" dirty="0" smtClean="0"/>
          </a:p>
          <a:p>
            <a:pPr>
              <a:defRPr/>
            </a:pPr>
            <a:r>
              <a:rPr lang="en-US" dirty="0" smtClean="0"/>
              <a:t> </a:t>
            </a:r>
          </a:p>
          <a:p>
            <a:pPr marL="125399" indent="-125399">
              <a:buFontTx/>
              <a:buChar char="•"/>
              <a:defRPr/>
            </a:pPr>
            <a:r>
              <a:rPr lang="en-US" dirty="0" smtClean="0"/>
              <a:t> The outline of a square, with its diagonal line, gives us a 45 degree angle.</a:t>
            </a:r>
          </a:p>
          <a:p>
            <a:pPr marL="125399" indent="-125399">
              <a:buFontTx/>
              <a:buChar char="•"/>
              <a:defRPr/>
            </a:pPr>
            <a:r>
              <a:rPr lang="en-US" dirty="0" smtClean="0"/>
              <a:t> This outline, or template, is provided for practice only.</a:t>
            </a:r>
          </a:p>
          <a:p>
            <a:pPr marL="125399" indent="-125399">
              <a:buFontTx/>
              <a:buChar char="•"/>
              <a:defRPr/>
            </a:pPr>
            <a:r>
              <a:rPr lang="en-US" dirty="0" smtClean="0"/>
              <a:t> It is not to be used with actual DWI subjects.</a:t>
            </a:r>
          </a:p>
          <a:p>
            <a:pPr>
              <a:defRPr/>
            </a:pPr>
            <a:r>
              <a:rPr lang="en-US" dirty="0" smtClean="0"/>
              <a:t> </a:t>
            </a:r>
          </a:p>
          <a:p>
            <a:pPr>
              <a:defRPr/>
            </a:pPr>
            <a:r>
              <a:rPr lang="en-US" b="1" i="1" dirty="0" smtClean="0"/>
              <a:t>Demonstrate proper placement of the template</a:t>
            </a:r>
            <a:r>
              <a:rPr lang="en-US" b="1" dirty="0" smtClean="0"/>
              <a:t>.</a:t>
            </a:r>
            <a:endParaRPr lang="en-US" dirty="0" smtClean="0"/>
          </a:p>
          <a:p>
            <a:pPr>
              <a:defRPr/>
            </a:pPr>
            <a:r>
              <a:rPr lang="en-US" dirty="0" smtClean="0"/>
              <a:t>To use the template, have your training partner hold the corner of the square under the nose.</a:t>
            </a:r>
          </a:p>
          <a:p>
            <a:pPr>
              <a:defRPr/>
            </a:pPr>
            <a:r>
              <a:rPr lang="en-US" b="1" i="1" dirty="0" smtClean="0"/>
              <a:t>Demonstrate placement of the pencil or penlight.</a:t>
            </a:r>
            <a:endParaRPr lang="en-US" i="1" dirty="0" smtClean="0"/>
          </a:p>
          <a:p>
            <a:pPr>
              <a:defRPr/>
            </a:pPr>
            <a:r>
              <a:rPr lang="en-US" dirty="0" smtClean="0"/>
              <a:t>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158A2AEB-BB74-413E-8CBE-61E2BE9361D5}"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Tree>
    <p:extLst>
      <p:ext uri="{BB962C8B-B14F-4D97-AF65-F5344CB8AC3E}">
        <p14:creationId xmlns:p14="http://schemas.microsoft.com/office/powerpoint/2010/main" val="1411134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When you line up your stimulus with the diagonal line, your partner will be looking along a 45 degree angle.</a:t>
            </a:r>
          </a:p>
          <a:p>
            <a:r>
              <a:rPr lang="en-US" altLang="en-US" smtClean="0">
                <a:latin typeface="Arial" panose="020B0604020202020204" pitchFamily="34" charset="0"/>
              </a:rPr>
              <a:t> </a:t>
            </a:r>
          </a:p>
          <a:p>
            <a:r>
              <a:rPr lang="en-US" altLang="en-US" b="1" i="1" smtClean="0">
                <a:latin typeface="Arial" panose="020B0604020202020204" pitchFamily="34" charset="0"/>
              </a:rPr>
              <a:t>Participant practice with 45 degree Template.  Practice in groups of two or three, taking turns.</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Instruct participants to begin by lining the stimulus up with the diagonal, so they can become familiar with the position of an eye at a 45 degree angle.</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Point out the amount of white showing in the corner of an eye at 45 degrees.</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Next, instruct each participant to attempt to locate the 45 degree point without using the template, then to raise the template to check the accuracy of the estimate</a:t>
            </a:r>
            <a:r>
              <a:rPr lang="en-US" altLang="en-US" b="1" smtClean="0">
                <a:latin typeface="Arial" panose="020B0604020202020204" pitchFamily="34" charset="0"/>
              </a:rPr>
              <a:t>.</a:t>
            </a:r>
            <a:endParaRPr lang="en-US" altLang="en-US" smtClean="0">
              <a:latin typeface="Arial" panose="020B0604020202020204" pitchFamily="34"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C825C6A1-18EB-4053-9E38-63F8E6F0B4C4}"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extLst>
      <p:ext uri="{BB962C8B-B14F-4D97-AF65-F5344CB8AC3E}">
        <p14:creationId xmlns:p14="http://schemas.microsoft.com/office/powerpoint/2010/main" val="136160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Coaching and Critiquing Participants' Practice</a:t>
            </a:r>
          </a:p>
          <a:p>
            <a:pPr>
              <a:spcBef>
                <a:spcPts val="638"/>
              </a:spcBef>
              <a:spcAft>
                <a:spcPts val="638"/>
              </a:spcAft>
            </a:pPr>
            <a:r>
              <a:rPr lang="en-US" altLang="en-US" b="1" i="1" smtClean="0">
                <a:latin typeface="Arial" panose="020B0604020202020204" pitchFamily="34" charset="0"/>
              </a:rPr>
              <a:t>Common initial mistakes to note and correct:</a:t>
            </a:r>
            <a:endParaRPr lang="en-US" altLang="en-US" i="1" smtClean="0">
              <a:latin typeface="Arial" panose="020B0604020202020204" pitchFamily="34" charset="0"/>
            </a:endParaRPr>
          </a:p>
          <a:p>
            <a:pPr marL="239713" lvl="1" indent="-239713">
              <a:spcBef>
                <a:spcPts val="638"/>
              </a:spcBef>
              <a:spcAft>
                <a:spcPts val="638"/>
              </a:spcAft>
              <a:buFontTx/>
              <a:buChar char="•"/>
            </a:pPr>
            <a:r>
              <a:rPr lang="en-US" altLang="en-US" b="1" i="1" smtClean="0">
                <a:latin typeface="Arial" panose="020B0604020202020204" pitchFamily="34" charset="0"/>
              </a:rPr>
              <a:t>Failing to check for white in the corner of the eye.</a:t>
            </a:r>
            <a:endParaRPr lang="en-US" altLang="en-US" i="1" smtClean="0">
              <a:latin typeface="Arial" panose="020B0604020202020204" pitchFamily="34" charset="0"/>
            </a:endParaRPr>
          </a:p>
          <a:p>
            <a:pPr marL="239713" lvl="1" indent="-239713">
              <a:spcBef>
                <a:spcPts val="638"/>
              </a:spcBef>
              <a:spcAft>
                <a:spcPts val="638"/>
              </a:spcAft>
              <a:buFontTx/>
              <a:buChar char="•"/>
            </a:pPr>
            <a:r>
              <a:rPr lang="en-US" altLang="en-US" b="1" i="1" smtClean="0">
                <a:latin typeface="Arial" panose="020B0604020202020204" pitchFamily="34" charset="0"/>
              </a:rPr>
              <a:t>Tending to stop short of 45 degrees.</a:t>
            </a:r>
            <a:endParaRPr lang="en-US" altLang="en-US" i="1" smtClean="0">
              <a:latin typeface="Arial" panose="020B0604020202020204" pitchFamily="34" charset="0"/>
            </a:endParaRPr>
          </a:p>
          <a:p>
            <a:pPr marL="239713" lvl="1" indent="-239713">
              <a:spcBef>
                <a:spcPts val="638"/>
              </a:spcBef>
              <a:spcAft>
                <a:spcPts val="638"/>
              </a:spcAft>
              <a:buFontTx/>
              <a:buChar char="•"/>
            </a:pPr>
            <a:r>
              <a:rPr lang="en-US" altLang="en-US" b="1" i="1" smtClean="0">
                <a:latin typeface="Arial" panose="020B0604020202020204" pitchFamily="34" charset="0"/>
              </a:rPr>
              <a:t>Failing to check alignment of object with shoulder.</a:t>
            </a:r>
            <a:endParaRPr lang="en-US" altLang="en-US" smtClean="0">
              <a:latin typeface="Arial" panose="020B0604020202020204" pitchFamily="34" charset="0"/>
            </a:endParaRPr>
          </a:p>
          <a:p>
            <a:pPr>
              <a:spcBef>
                <a:spcPts val="638"/>
              </a:spcBef>
              <a:spcAft>
                <a:spcPts val="638"/>
              </a:spcAft>
            </a:pPr>
            <a:r>
              <a:rPr lang="en-US" altLang="en-US" i="1" smtClean="0">
                <a:latin typeface="Arial" panose="020B0604020202020204" pitchFamily="34" charset="0"/>
              </a:rPr>
              <a:t>Participant led Demonstration</a:t>
            </a:r>
          </a:p>
          <a:p>
            <a:pPr>
              <a:spcBef>
                <a:spcPts val="638"/>
              </a:spcBef>
              <a:spcAft>
                <a:spcPts val="638"/>
              </a:spcAft>
            </a:pPr>
            <a:r>
              <a:rPr lang="en-US" altLang="en-US" b="1" i="1" smtClean="0">
                <a:latin typeface="Arial" panose="020B0604020202020204" pitchFamily="34" charset="0"/>
              </a:rPr>
              <a:t>Choose a participant who appears to be doing a good job in estimating a 45 degree angle, and have the participant come forward to demonstrate to the class. </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Resume participant practice, and allow it to continue until all participants appear reasonably proficient in carrying out the mechanics of Clue No. 3.</a:t>
            </a:r>
            <a:endParaRPr lang="en-US" altLang="en-US" b="1" smtClean="0">
              <a:latin typeface="Arial" panose="020B0604020202020204" pitchFamily="34" charset="0"/>
            </a:endParaRPr>
          </a:p>
          <a:p>
            <a:endParaRPr lang="en-US" altLang="en-US" smtClean="0">
              <a:latin typeface="Arial" panose="020B0604020202020204"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E3D26B2-A0B6-404D-B7E7-8F2651FAB716}"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Tree>
    <p:extLst>
      <p:ext uri="{BB962C8B-B14F-4D97-AF65-F5344CB8AC3E}">
        <p14:creationId xmlns:p14="http://schemas.microsoft.com/office/powerpoint/2010/main" val="2007543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Test Interpretation</a:t>
            </a:r>
          </a:p>
          <a:p>
            <a:pPr>
              <a:spcBef>
                <a:spcPts val="638"/>
              </a:spcBef>
              <a:spcAft>
                <a:spcPts val="638"/>
              </a:spcAft>
            </a:pPr>
            <a:r>
              <a:rPr lang="en-US" altLang="en-US" smtClean="0">
                <a:latin typeface="Arial" panose="020B0604020202020204" pitchFamily="34" charset="0"/>
              </a:rPr>
              <a:t>Based upon the original developmental research into Horizontal Gaze Nystagmus, the criterion for this test is 4.</a:t>
            </a:r>
          </a:p>
          <a:p>
            <a:pPr>
              <a:spcBef>
                <a:spcPts val="638"/>
              </a:spcBef>
              <a:spcAft>
                <a:spcPts val="638"/>
              </a:spcAft>
            </a:pPr>
            <a:r>
              <a:rPr lang="en-US" altLang="en-US" smtClean="0">
                <a:latin typeface="Arial" panose="020B0604020202020204" pitchFamily="34" charset="0"/>
              </a:rPr>
              <a:t>If a person exhibits at least 4 out of the possible 6 clues, the implication is a BAC above 0.08.</a:t>
            </a:r>
          </a:p>
          <a:p>
            <a:pPr>
              <a:spcBef>
                <a:spcPts val="638"/>
              </a:spcBef>
              <a:spcAft>
                <a:spcPts val="638"/>
              </a:spcAft>
            </a:pPr>
            <a:r>
              <a:rPr lang="en-US" altLang="en-US" smtClean="0">
                <a:latin typeface="Arial" panose="020B0604020202020204" pitchFamily="34" charset="0"/>
              </a:rPr>
              <a:t>Using this criterion, the test is 88% accurate.</a:t>
            </a:r>
          </a:p>
          <a:p>
            <a:pPr>
              <a:spcBef>
                <a:spcPts val="638"/>
              </a:spcBef>
              <a:spcAft>
                <a:spcPts val="638"/>
              </a:spcAft>
            </a:pPr>
            <a:r>
              <a:rPr lang="en-US" altLang="en-US" b="1" i="1" smtClean="0">
                <a:latin typeface="Arial" panose="020B0604020202020204" pitchFamily="34" charset="0"/>
              </a:rPr>
              <a:t>Remind participants that the SFST field evaluation study conducted in San Diego in 1998 indicated that “HGN alone provides valid indications to support arrest decisions at 0.08 BAC.”</a:t>
            </a:r>
            <a:endParaRPr lang="en-US" altLang="en-US" i="1" smtClean="0">
              <a:latin typeface="Arial" panose="020B0604020202020204" pitchFamily="34"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2629687B-60DC-41C4-8F9E-84F67642DB52}" type="slidenum">
              <a:rPr lang="en-US" altLang="en-US">
                <a:latin typeface="Arial" panose="020B0604020202020204" pitchFamily="34" charset="0"/>
              </a:rPr>
              <a:pPr eaLnBrk="1" hangingPunct="1"/>
              <a:t>46</a:t>
            </a:fld>
            <a:endParaRPr lang="en-US" altLang="en-US">
              <a:latin typeface="Arial" panose="020B0604020202020204" pitchFamily="34" charset="0"/>
            </a:endParaRPr>
          </a:p>
        </p:txBody>
      </p:sp>
    </p:spTree>
    <p:extLst>
      <p:ext uri="{BB962C8B-B14F-4D97-AF65-F5344CB8AC3E}">
        <p14:creationId xmlns:p14="http://schemas.microsoft.com/office/powerpoint/2010/main" val="32006501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i="1" smtClean="0">
                <a:latin typeface="Arial" panose="020B0604020202020204" pitchFamily="34" charset="0"/>
              </a:rPr>
              <a:t>Test Demonstration</a:t>
            </a:r>
          </a:p>
          <a:p>
            <a:endParaRPr lang="en-US" altLang="en-US" smtClean="0">
              <a:latin typeface="Arial" panose="020B0604020202020204" pitchFamily="34" charset="0"/>
            </a:endParaRPr>
          </a:p>
          <a:p>
            <a:r>
              <a:rPr lang="en-US" altLang="en-US" b="1" i="1" smtClean="0">
                <a:latin typeface="Arial" panose="020B0604020202020204" pitchFamily="34" charset="0"/>
              </a:rPr>
              <a:t>Choose a participant to serve as a demonstration subject. </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 Advance to next slide to conduct demonstration.</a:t>
            </a:r>
            <a:endParaRPr lang="en-US" altLang="en-US" i="1" smtClean="0">
              <a:latin typeface="Arial" panose="020B0604020202020204" pitchFamily="34" charset="0"/>
            </a:endParaRPr>
          </a:p>
          <a:p>
            <a:endParaRPr lang="en-US" altLang="en-US" smtClean="0">
              <a:latin typeface="Arial" panose="020B0604020202020204"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F3E0E5D8-8231-4310-9340-045E6D1CB248}" type="slidenum">
              <a:rPr lang="en-US" altLang="en-US">
                <a:latin typeface="Arial" panose="020B0604020202020204" pitchFamily="34" charset="0"/>
              </a:rPr>
              <a:pPr eaLnBrk="1" hangingPunct="1"/>
              <a:t>47</a:t>
            </a:fld>
            <a:endParaRPr lang="en-US" altLang="en-US">
              <a:latin typeface="Arial" panose="020B0604020202020204" pitchFamily="34" charset="0"/>
            </a:endParaRPr>
          </a:p>
        </p:txBody>
      </p:sp>
    </p:spTree>
    <p:extLst>
      <p:ext uri="{BB962C8B-B14F-4D97-AF65-F5344CB8AC3E}">
        <p14:creationId xmlns:p14="http://schemas.microsoft.com/office/powerpoint/2010/main" val="691021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latin typeface="Arial" panose="020B0604020202020204" pitchFamily="34" charset="0"/>
              </a:rPr>
              <a:t>Conduct a complete test of that participant subject, articulating every step in the testing sequence.</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Upon completion of the demonstration, solicit participants' questions concerning Horizontal Gaze Nystagmus. </a:t>
            </a:r>
            <a:endParaRPr lang="en-US" altLang="en-US" i="1" smtClean="0">
              <a:latin typeface="Arial" panose="020B0604020202020204" pitchFamily="34" charset="0"/>
            </a:endParaRPr>
          </a:p>
          <a:p>
            <a:r>
              <a:rPr lang="en-US" altLang="en-US" b="1" i="1" smtClean="0">
                <a:latin typeface="Arial" panose="020B0604020202020204" pitchFamily="34" charset="0"/>
              </a:rPr>
              <a:t> </a:t>
            </a:r>
            <a:endParaRPr lang="en-US" altLang="en-US" i="1" smtClean="0">
              <a:latin typeface="Arial" panose="020B0604020202020204" pitchFamily="34" charset="0"/>
            </a:endParaRPr>
          </a:p>
          <a:p>
            <a:r>
              <a:rPr lang="en-US" altLang="en-US" b="1" i="1" smtClean="0">
                <a:latin typeface="Arial" panose="020B0604020202020204" pitchFamily="34" charset="0"/>
              </a:rPr>
              <a:t>If time permits, conduct another complete demonstration of HGN, using another participant. </a:t>
            </a:r>
            <a:endParaRPr lang="en-US" altLang="en-US" i="1"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853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48316" rIns="96631" bIns="48316" anchor="b"/>
          <a:lstStyle>
            <a:lvl1pPr defTabSz="9509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509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509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509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509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a:latin typeface="Arial" panose="020B0604020202020204" pitchFamily="34" charset="0"/>
              </a:rPr>
              <a:t>8-</a:t>
            </a:r>
            <a:fld id="{556650F1-C1C0-4279-A576-0B087B23D79C}" type="slidenum">
              <a:rPr lang="en-US" altLang="en-US">
                <a:latin typeface="Arial" panose="020B0604020202020204" pitchFamily="34" charset="0"/>
              </a:rPr>
              <a:pPr algn="r" eaLnBrk="1" hangingPunct="1"/>
              <a:t>48</a:t>
            </a:fld>
            <a:endParaRPr lang="en-US" altLang="en-US">
              <a:latin typeface="Arial" panose="020B0604020202020204" pitchFamily="34" charset="0"/>
            </a:endParaRPr>
          </a:p>
        </p:txBody>
      </p:sp>
    </p:spTree>
    <p:extLst>
      <p:ext uri="{BB962C8B-B14F-4D97-AF65-F5344CB8AC3E}">
        <p14:creationId xmlns:p14="http://schemas.microsoft.com/office/powerpoint/2010/main" val="3376736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8637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48316" rIns="96631" bIns="48316" anchor="b"/>
          <a:lstStyle>
            <a:lvl1pPr defTabSz="9509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509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509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509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509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a:latin typeface="Arial" panose="020B0604020202020204" pitchFamily="34" charset="0"/>
              </a:rPr>
              <a:t>8-</a:t>
            </a:r>
            <a:fld id="{E5512AF4-BDCF-4A03-B359-7F876952F338}" type="slidenum">
              <a:rPr lang="en-US" altLang="en-US">
                <a:latin typeface="Arial" panose="020B0604020202020204" pitchFamily="34" charset="0"/>
              </a:rPr>
              <a:pPr algn="r" eaLnBrk="1" hangingPunct="1"/>
              <a:t>49</a:t>
            </a:fld>
            <a:endParaRPr lang="en-US" altLang="en-US">
              <a:latin typeface="Arial" panose="020B0604020202020204" pitchFamily="34" charset="0"/>
            </a:endParaRPr>
          </a:p>
        </p:txBody>
      </p:sp>
    </p:spTree>
    <p:extLst>
      <p:ext uri="{BB962C8B-B14F-4D97-AF65-F5344CB8AC3E}">
        <p14:creationId xmlns:p14="http://schemas.microsoft.com/office/powerpoint/2010/main" val="7375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xfrm>
            <a:off x="428625" y="4402138"/>
            <a:ext cx="6457950" cy="4911725"/>
          </a:xfrm>
          <a:ln/>
          <a:extLst/>
        </p:spPr>
        <p:txBody>
          <a:bodyPr/>
          <a:lstStyle/>
          <a:p>
            <a:pPr>
              <a:spcBef>
                <a:spcPts val="421"/>
              </a:spcBef>
              <a:spcAft>
                <a:spcPts val="421"/>
              </a:spcAft>
              <a:defRPr/>
            </a:pPr>
            <a:r>
              <a:rPr lang="en-US" dirty="0" smtClean="0"/>
              <a:t>The original research objectives were to:</a:t>
            </a:r>
          </a:p>
          <a:p>
            <a:pPr marL="125399" indent="-125399">
              <a:spcBef>
                <a:spcPts val="421"/>
              </a:spcBef>
              <a:spcAft>
                <a:spcPts val="421"/>
              </a:spcAft>
              <a:buFontTx/>
              <a:buChar char="•"/>
              <a:defRPr/>
            </a:pPr>
            <a:r>
              <a:rPr lang="en-US" dirty="0" smtClean="0"/>
              <a:t>Evaluate currently used physical coordination tests to determine their relationship to intoxication and driving impairment</a:t>
            </a:r>
          </a:p>
          <a:p>
            <a:pPr marL="125399" indent="-125399">
              <a:spcBef>
                <a:spcPts val="421"/>
              </a:spcBef>
              <a:spcAft>
                <a:spcPts val="421"/>
              </a:spcAft>
              <a:buFontTx/>
              <a:buChar char="•"/>
              <a:defRPr/>
            </a:pPr>
            <a:r>
              <a:rPr lang="en-US" dirty="0" smtClean="0"/>
              <a:t>Develop more sensitive tests that would provide more reliable evidence of impairment</a:t>
            </a:r>
          </a:p>
          <a:p>
            <a:pPr marL="125399" indent="-125399">
              <a:spcBef>
                <a:spcPts val="421"/>
              </a:spcBef>
              <a:spcAft>
                <a:spcPts val="421"/>
              </a:spcAft>
              <a:buFontTx/>
              <a:buChar char="•"/>
              <a:defRPr/>
            </a:pPr>
            <a:r>
              <a:rPr lang="en-US" dirty="0" smtClean="0"/>
              <a:t>Standardize the tests and observations.</a:t>
            </a:r>
            <a:endParaRPr lang="en-US" b="1" i="1" dirty="0" smtClean="0"/>
          </a:p>
          <a:p>
            <a:pPr>
              <a:spcBef>
                <a:spcPts val="421"/>
              </a:spcBef>
              <a:spcAft>
                <a:spcPts val="421"/>
              </a:spcAft>
              <a:defRPr/>
            </a:pPr>
            <a:r>
              <a:rPr lang="en-US" b="1" i="1" dirty="0" smtClean="0"/>
              <a:t>Point out to participants that NHTSA contracted with the Southern California Research Institute (SCRI) in 1975 to develop these field tests.  SCRI published the following three reports:</a:t>
            </a:r>
            <a:endParaRPr lang="en-US" i="1" dirty="0" smtClean="0"/>
          </a:p>
          <a:p>
            <a:pPr>
              <a:spcBef>
                <a:spcPts val="0"/>
              </a:spcBef>
              <a:spcAft>
                <a:spcPts val="0"/>
              </a:spcAft>
              <a:defRPr/>
            </a:pPr>
            <a:r>
              <a:rPr lang="en-US" b="1" i="1" dirty="0" smtClean="0"/>
              <a:t>California:  1977 (Lab)</a:t>
            </a:r>
            <a:endParaRPr lang="en-US" i="1" dirty="0" smtClean="0"/>
          </a:p>
          <a:p>
            <a:pPr>
              <a:spcBef>
                <a:spcPts val="0"/>
              </a:spcBef>
              <a:spcAft>
                <a:spcPts val="0"/>
              </a:spcAft>
              <a:defRPr/>
            </a:pPr>
            <a:r>
              <a:rPr lang="en-US" b="1" i="1" dirty="0" smtClean="0"/>
              <a:t>California:  1981 (Lab and Field)</a:t>
            </a:r>
            <a:endParaRPr lang="en-US" i="1" dirty="0" smtClean="0"/>
          </a:p>
          <a:p>
            <a:pPr>
              <a:spcBef>
                <a:spcPts val="0"/>
              </a:spcBef>
              <a:spcAft>
                <a:spcPts val="0"/>
              </a:spcAft>
              <a:defRPr/>
            </a:pPr>
            <a:r>
              <a:rPr lang="en-US" b="1" i="1" dirty="0" smtClean="0"/>
              <a:t>Maryland, DC, VA, NC, 1983 (Field)</a:t>
            </a:r>
            <a:endParaRPr lang="en-US" dirty="0" smtClean="0"/>
          </a:p>
          <a:p>
            <a:pPr>
              <a:spcBef>
                <a:spcPts val="421"/>
              </a:spcBef>
              <a:spcAft>
                <a:spcPts val="421"/>
              </a:spcAft>
              <a:defRPr/>
            </a:pPr>
            <a:r>
              <a:rPr lang="en-US" dirty="0" smtClean="0"/>
              <a:t>Beginning in late 1975, extensive scientific research studies were sponsored by NHTSA through a contract with the Southern California Research Institute (SCRI) to determine which roadside field sobriety tests were the most accurate.  SCRI published the following three reports:</a:t>
            </a:r>
          </a:p>
          <a:p>
            <a:pPr marL="125399" indent="-125399">
              <a:spcBef>
                <a:spcPts val="421"/>
              </a:spcBef>
              <a:spcAft>
                <a:spcPts val="421"/>
              </a:spcAft>
              <a:buFontTx/>
              <a:buChar char="•"/>
              <a:defRPr/>
            </a:pPr>
            <a:r>
              <a:rPr lang="en-US" dirty="0" smtClean="0"/>
              <a:t>California: 1977 (Lab)</a:t>
            </a:r>
          </a:p>
          <a:p>
            <a:pPr marL="125399" indent="-125399">
              <a:spcBef>
                <a:spcPts val="421"/>
              </a:spcBef>
              <a:spcAft>
                <a:spcPts val="421"/>
              </a:spcAft>
              <a:buFontTx/>
              <a:buChar char="•"/>
              <a:defRPr/>
            </a:pPr>
            <a:r>
              <a:rPr lang="en-US" dirty="0" smtClean="0"/>
              <a:t>California: 1981 (Lab and Field) </a:t>
            </a:r>
          </a:p>
          <a:p>
            <a:pPr marL="125399" indent="-125399">
              <a:spcBef>
                <a:spcPts val="421"/>
              </a:spcBef>
              <a:spcAft>
                <a:spcPts val="421"/>
              </a:spcAft>
              <a:buFontTx/>
              <a:buChar char="•"/>
              <a:defRPr/>
            </a:pPr>
            <a:r>
              <a:rPr lang="en-US" dirty="0" smtClean="0"/>
              <a:t>Maryland, District of Columbia, Virginia, North Carolina: 1983 (Field)</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ECD6B50B-83BA-497A-B895-DB1F53405695}"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Tree>
    <p:extLst>
      <p:ext uri="{BB962C8B-B14F-4D97-AF65-F5344CB8AC3E}">
        <p14:creationId xmlns:p14="http://schemas.microsoft.com/office/powerpoint/2010/main" val="2477071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xfrm>
            <a:off x="428625" y="4560888"/>
            <a:ext cx="6457950" cy="4583112"/>
          </a:xfrm>
          <a:ln/>
        </p:spPr>
        <p:txBody>
          <a:bodyPr/>
          <a:lstStyle/>
          <a:p>
            <a:pPr>
              <a:defRPr/>
            </a:pPr>
            <a:r>
              <a:rPr lang="en-US" b="1" dirty="0" smtClean="0"/>
              <a:t>D. </a:t>
            </a:r>
            <a:r>
              <a:rPr lang="en-US" b="1" u="sng" dirty="0" smtClean="0"/>
              <a:t>Vertical Gaze Nystagmus</a:t>
            </a:r>
          </a:p>
          <a:p>
            <a:pPr>
              <a:defRPr/>
            </a:pPr>
            <a:endParaRPr lang="en-US" b="1" u="sng" dirty="0" smtClean="0"/>
          </a:p>
          <a:p>
            <a:pPr>
              <a:defRPr/>
            </a:pPr>
            <a:r>
              <a:rPr lang="en-US" dirty="0" smtClean="0"/>
              <a:t>The </a:t>
            </a:r>
            <a:r>
              <a:rPr lang="en-US" u="sng" dirty="0" smtClean="0"/>
              <a:t>Vertical Gaze Nystagmus</a:t>
            </a:r>
            <a:r>
              <a:rPr lang="en-US" dirty="0" smtClean="0"/>
              <a:t> test is simple to administer. During the </a:t>
            </a:r>
            <a:r>
              <a:rPr lang="en-US" u="sng" dirty="0" smtClean="0"/>
              <a:t>Vertical Gaze Nystagmus</a:t>
            </a:r>
            <a:r>
              <a:rPr lang="en-US" dirty="0" smtClean="0"/>
              <a:t> test, look for jerking as the eyes move up and are held for a minimum of four seconds at maximum elevation. </a:t>
            </a:r>
          </a:p>
          <a:p>
            <a:pPr>
              <a:defRPr/>
            </a:pPr>
            <a:r>
              <a:rPr lang="en-US" dirty="0" smtClean="0"/>
              <a:t> </a:t>
            </a:r>
          </a:p>
          <a:p>
            <a:pPr marL="240767" indent="-240767">
              <a:buFontTx/>
              <a:buChar char="•"/>
              <a:defRPr/>
            </a:pPr>
            <a:r>
              <a:rPr lang="en-US" dirty="0" smtClean="0"/>
              <a:t>Position the stimulus </a:t>
            </a:r>
            <a:r>
              <a:rPr lang="en-US" u="sng" dirty="0" smtClean="0"/>
              <a:t>horizontally</a:t>
            </a:r>
            <a:r>
              <a:rPr lang="en-US" dirty="0" smtClean="0"/>
              <a:t>, about 12 - 15 inches in front of the subject's nose.</a:t>
            </a:r>
          </a:p>
          <a:p>
            <a:pPr marL="240767" indent="-240767">
              <a:buFontTx/>
              <a:buChar char="•"/>
              <a:defRPr/>
            </a:pPr>
            <a:r>
              <a:rPr lang="en-US" dirty="0" smtClean="0"/>
              <a:t>Instruct the subject to hold the head still, and follow the object with the eyes only.</a:t>
            </a:r>
          </a:p>
          <a:p>
            <a:pPr marL="240767" indent="-240767">
              <a:buFontTx/>
              <a:buChar char="•"/>
              <a:defRPr/>
            </a:pPr>
            <a:r>
              <a:rPr lang="en-US" dirty="0" smtClean="0"/>
              <a:t>Raise the object until the subject's eyes are elevated as far as possible.</a:t>
            </a:r>
          </a:p>
          <a:p>
            <a:pPr marL="240767" indent="-240767">
              <a:buFontTx/>
              <a:buChar char="•"/>
              <a:defRPr/>
            </a:pPr>
            <a:r>
              <a:rPr lang="en-US" dirty="0" smtClean="0"/>
              <a:t>Hold for a minimum of four seconds.</a:t>
            </a:r>
          </a:p>
          <a:p>
            <a:pPr marL="240767" indent="-240767">
              <a:buFontTx/>
              <a:buChar char="•"/>
              <a:defRPr/>
            </a:pPr>
            <a:r>
              <a:rPr lang="en-US" dirty="0" smtClean="0"/>
              <a:t>Watch closely for evidence of the eyes jerking upward.</a:t>
            </a:r>
          </a:p>
          <a:p>
            <a:pPr>
              <a:defRPr/>
            </a:pPr>
            <a:r>
              <a:rPr lang="en-US" dirty="0" smtClean="0"/>
              <a:t> </a:t>
            </a:r>
          </a:p>
          <a:p>
            <a:pPr>
              <a:defRPr/>
            </a:pPr>
            <a:r>
              <a:rPr lang="en-US" b="1" i="1" dirty="0" smtClean="0"/>
              <a:t>Point out that vertical </a:t>
            </a:r>
            <a:r>
              <a:rPr lang="en-US" b="1" i="1" dirty="0" err="1" smtClean="0"/>
              <a:t>nystagmus</a:t>
            </a:r>
            <a:r>
              <a:rPr lang="en-US" b="1" i="1" dirty="0" smtClean="0"/>
              <a:t> was not examined in the original research that led to the validation of the Standardized Field Sobriety Test battery (Horizontal Gaze Nystagmus, Walk and Turn and One Leg Stand).</a:t>
            </a:r>
            <a:endParaRPr lang="en-US" i="1" dirty="0" smtClean="0"/>
          </a:p>
          <a:p>
            <a:pPr>
              <a:defRPr/>
            </a:pPr>
            <a:r>
              <a:rPr lang="en-US" i="1" dirty="0" smtClean="0"/>
              <a:t> </a:t>
            </a:r>
          </a:p>
          <a:p>
            <a:pPr>
              <a:defRPr/>
            </a:pPr>
            <a:r>
              <a:rPr lang="en-US" b="1" i="1" dirty="0" smtClean="0"/>
              <a:t>Select a participant or another instructor to serve as a subject and demonstrate the vertical </a:t>
            </a:r>
            <a:r>
              <a:rPr lang="en-US" b="1" i="1" dirty="0" err="1" smtClean="0"/>
              <a:t>nystagmus</a:t>
            </a:r>
            <a:r>
              <a:rPr lang="en-US" b="1" i="1" dirty="0" smtClean="0"/>
              <a:t> test.</a:t>
            </a:r>
            <a:endParaRPr lang="en-US" dirty="0"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ADD13B92-A320-43CE-B0D9-A515CD0E11DF}" type="slidenum">
              <a:rPr lang="en-US" altLang="en-US">
                <a:latin typeface="Arial" panose="020B0604020202020204" pitchFamily="34" charset="0"/>
              </a:rPr>
              <a:pPr eaLnBrk="1" hangingPunct="1"/>
              <a:t>50</a:t>
            </a:fld>
            <a:endParaRPr lang="en-US" altLang="en-US">
              <a:latin typeface="Arial" panose="020B0604020202020204" pitchFamily="34" charset="0"/>
            </a:endParaRPr>
          </a:p>
        </p:txBody>
      </p:sp>
    </p:spTree>
    <p:extLst>
      <p:ext uri="{BB962C8B-B14F-4D97-AF65-F5344CB8AC3E}">
        <p14:creationId xmlns:p14="http://schemas.microsoft.com/office/powerpoint/2010/main" val="518156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240767" indent="-240767">
              <a:spcBef>
                <a:spcPts val="632"/>
              </a:spcBef>
              <a:spcAft>
                <a:spcPts val="632"/>
              </a:spcAft>
              <a:defRPr/>
            </a:pPr>
            <a:r>
              <a:rPr lang="en-US" b="1" dirty="0" smtClean="0"/>
              <a:t>E.  </a:t>
            </a:r>
            <a:r>
              <a:rPr lang="en-US" b="1" u="sng" dirty="0" smtClean="0"/>
              <a:t>Walk and Turn</a:t>
            </a:r>
          </a:p>
          <a:p>
            <a:pPr marL="240767" indent="-240767">
              <a:spcBef>
                <a:spcPts val="632"/>
              </a:spcBef>
              <a:spcAft>
                <a:spcPts val="632"/>
              </a:spcAft>
              <a:defRPr/>
            </a:pPr>
            <a:r>
              <a:rPr lang="en-US" i="1" dirty="0" smtClean="0"/>
              <a:t>Test Stages</a:t>
            </a:r>
          </a:p>
          <a:p>
            <a:pPr marL="240767" indent="-240767">
              <a:spcBef>
                <a:spcPts val="632"/>
              </a:spcBef>
              <a:spcAft>
                <a:spcPts val="632"/>
              </a:spcAft>
              <a:defRPr/>
            </a:pPr>
            <a:r>
              <a:rPr lang="en-US" dirty="0" smtClean="0"/>
              <a:t>Like all divided attention tests, Walk and Turn has two stages.</a:t>
            </a:r>
          </a:p>
          <a:p>
            <a:pPr marL="240767" indent="-240767">
              <a:spcBef>
                <a:spcPts val="632"/>
              </a:spcBef>
              <a:spcAft>
                <a:spcPts val="632"/>
              </a:spcAft>
              <a:defRPr/>
            </a:pPr>
            <a:r>
              <a:rPr lang="en-US" dirty="0" smtClean="0"/>
              <a:t>They are:</a:t>
            </a:r>
          </a:p>
          <a:p>
            <a:pPr marL="240767" indent="-240767">
              <a:spcBef>
                <a:spcPts val="632"/>
              </a:spcBef>
              <a:spcAft>
                <a:spcPts val="632"/>
              </a:spcAft>
              <a:buFontTx/>
              <a:buChar char="•"/>
              <a:defRPr/>
            </a:pPr>
            <a:r>
              <a:rPr lang="en-US" dirty="0" smtClean="0"/>
              <a:t> instructions stage </a:t>
            </a:r>
          </a:p>
          <a:p>
            <a:pPr marL="240767" indent="-240767">
              <a:spcBef>
                <a:spcPts val="632"/>
              </a:spcBef>
              <a:spcAft>
                <a:spcPts val="632"/>
              </a:spcAft>
              <a:buFontTx/>
              <a:buChar char="•"/>
              <a:defRPr/>
            </a:pPr>
            <a:r>
              <a:rPr lang="en-US" dirty="0" smtClean="0"/>
              <a:t> walking stage</a:t>
            </a:r>
          </a:p>
          <a:p>
            <a:pPr>
              <a:spcBef>
                <a:spcPts val="632"/>
              </a:spcBef>
              <a:spcAft>
                <a:spcPts val="632"/>
              </a:spcAft>
              <a:defRPr/>
            </a:pPr>
            <a:r>
              <a:rPr lang="en-US" dirty="0" smtClean="0"/>
              <a:t>Both stages are important, because they can affect the subject's overall performance on the test.</a:t>
            </a:r>
          </a:p>
          <a:p>
            <a:pPr marL="240767" indent="-240767">
              <a:defRPr/>
            </a:pPr>
            <a:r>
              <a:rPr lang="en-US" u="sng" dirty="0" smtClean="0"/>
              <a:t/>
            </a:r>
            <a:br>
              <a:rPr lang="en-US" u="sng" dirty="0" smtClean="0"/>
            </a:br>
            <a:endParaRPr lang="en-US" dirty="0"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271C5E4F-0DCF-4BA3-9555-43E93F837B75}"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Tree>
    <p:extLst>
      <p:ext uri="{BB962C8B-B14F-4D97-AF65-F5344CB8AC3E}">
        <p14:creationId xmlns:p14="http://schemas.microsoft.com/office/powerpoint/2010/main" val="288314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ln/>
        </p:spPr>
        <p:txBody>
          <a:bodyPr/>
          <a:lstStyle/>
          <a:p>
            <a:pPr>
              <a:defRPr/>
            </a:pPr>
            <a:r>
              <a:rPr lang="en-US" i="1" dirty="0" smtClean="0"/>
              <a:t>Procedures for Walk and Turn Testing</a:t>
            </a:r>
          </a:p>
          <a:p>
            <a:pPr>
              <a:defRPr/>
            </a:pPr>
            <a:endParaRPr lang="en-US" dirty="0" smtClean="0"/>
          </a:p>
          <a:p>
            <a:pPr>
              <a:defRPr/>
            </a:pPr>
            <a:r>
              <a:rPr lang="en-US" b="1" i="1" dirty="0" smtClean="0"/>
              <a:t>Remind participants of officer safety precautions:</a:t>
            </a:r>
            <a:endParaRPr lang="en-US" i="1" dirty="0" smtClean="0"/>
          </a:p>
          <a:p>
            <a:pPr marL="240767" indent="-240767">
              <a:buFontTx/>
              <a:buChar char="•"/>
              <a:defRPr/>
            </a:pPr>
            <a:r>
              <a:rPr lang="en-US" b="1" i="1" dirty="0" smtClean="0"/>
              <a:t>Keep subject on left side when initiating demonstrations</a:t>
            </a:r>
            <a:endParaRPr lang="en-US" i="1" dirty="0" smtClean="0"/>
          </a:p>
          <a:p>
            <a:pPr marL="240767" indent="-240767">
              <a:buFontTx/>
              <a:buChar char="•"/>
              <a:defRPr/>
            </a:pPr>
            <a:r>
              <a:rPr lang="en-US" b="1" i="1" dirty="0" smtClean="0"/>
              <a:t>Never turn back on subject</a:t>
            </a:r>
            <a:endParaRPr lang="en-US" i="1" dirty="0" smtClean="0"/>
          </a:p>
          <a:p>
            <a:pPr marL="240767" indent="-240767">
              <a:buFontTx/>
              <a:buChar char="•"/>
              <a:defRPr/>
            </a:pPr>
            <a:r>
              <a:rPr lang="en-US" b="1" i="1" dirty="0" smtClean="0"/>
              <a:t>Aware of surroundings (environment)</a:t>
            </a:r>
            <a:endParaRPr lang="en-US" i="1" dirty="0" smtClean="0"/>
          </a:p>
          <a:p>
            <a:pPr marL="240767" indent="-240767">
              <a:buFontTx/>
              <a:buChar char="•"/>
              <a:defRPr/>
            </a:pPr>
            <a:r>
              <a:rPr lang="en-US" b="1" i="1" dirty="0" smtClean="0"/>
              <a:t>Emphasize that the Officer should not turn his/her back to the subject for safety reasons.</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DA5B9B6-1130-42F9-9408-A89F790D49FE}" type="slidenum">
              <a:rPr lang="en-US" altLang="en-US">
                <a:latin typeface="Arial" panose="020B0604020202020204" pitchFamily="34" charset="0"/>
              </a:rPr>
              <a:pPr eaLnBrk="1" hangingPunct="1"/>
              <a:t>52</a:t>
            </a:fld>
            <a:endParaRPr lang="en-US" altLang="en-US">
              <a:latin typeface="Arial" panose="020B0604020202020204" pitchFamily="34" charset="0"/>
            </a:endParaRPr>
          </a:p>
        </p:txBody>
      </p:sp>
    </p:spTree>
    <p:extLst>
      <p:ext uri="{BB962C8B-B14F-4D97-AF65-F5344CB8AC3E}">
        <p14:creationId xmlns:p14="http://schemas.microsoft.com/office/powerpoint/2010/main" val="1227045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83FAEDF-07D6-489F-9534-A05A47BDD865}" type="slidenum">
              <a:rPr lang="en-US" altLang="en-US">
                <a:latin typeface="Arial" panose="020B0604020202020204" pitchFamily="34" charset="0"/>
              </a:rPr>
              <a:pPr eaLnBrk="1" hangingPunct="1"/>
              <a:t>53</a:t>
            </a:fld>
            <a:endParaRPr lang="en-US" altLang="en-US">
              <a:latin typeface="Arial" panose="020B0604020202020204" pitchFamily="34" charset="0"/>
            </a:endParaRPr>
          </a:p>
        </p:txBody>
      </p:sp>
      <p:sp>
        <p:nvSpPr>
          <p:cNvPr id="192516" name="Rectangle 5"/>
          <p:cNvSpPr>
            <a:spLocks noGrp="1" noChangeArrowheads="1"/>
          </p:cNvSpPr>
          <p:nvPr>
            <p:ph type="body" idx="1"/>
          </p:nvPr>
        </p:nvSpPr>
        <p:spPr>
          <a:xfrm>
            <a:off x="428625" y="4560888"/>
            <a:ext cx="6457950" cy="4640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375"/>
              </a:lnSpc>
              <a:spcBef>
                <a:spcPts val="638"/>
              </a:spcBef>
              <a:spcAft>
                <a:spcPts val="638"/>
              </a:spcAft>
            </a:pPr>
            <a:r>
              <a:rPr lang="en-US" altLang="en-US" i="1" smtClean="0">
                <a:latin typeface="Arial" panose="020B0604020202020204" pitchFamily="34" charset="0"/>
              </a:rPr>
              <a:t>Instructions Stage: Initial Positioning and Verbal Instructions </a:t>
            </a:r>
          </a:p>
          <a:p>
            <a:pPr>
              <a:lnSpc>
                <a:spcPts val="1375"/>
              </a:lnSpc>
              <a:spcBef>
                <a:spcPts val="638"/>
              </a:spcBef>
              <a:spcAft>
                <a:spcPts val="638"/>
              </a:spcAft>
            </a:pPr>
            <a:r>
              <a:rPr lang="en-US" altLang="en-US" smtClean="0">
                <a:latin typeface="Arial" panose="020B0604020202020204" pitchFamily="34" charset="0"/>
              </a:rPr>
              <a:t>For standardization in the performance of this test, have the subject assume the heel-to-toe stance by giving the following verbal instructions, accompanied by demonstrations:</a:t>
            </a:r>
          </a:p>
          <a:p>
            <a:pPr>
              <a:lnSpc>
                <a:spcPts val="1375"/>
              </a:lnSpc>
              <a:spcBef>
                <a:spcPts val="638"/>
              </a:spcBef>
              <a:spcAft>
                <a:spcPts val="638"/>
              </a:spcAft>
            </a:pPr>
            <a:r>
              <a:rPr lang="en-US" altLang="en-US" smtClean="0">
                <a:latin typeface="Arial" panose="020B0604020202020204" pitchFamily="34" charset="0"/>
              </a:rPr>
              <a:t>Place your left foot on the line (real or imaginary).</a:t>
            </a:r>
          </a:p>
          <a:p>
            <a:pPr>
              <a:lnSpc>
                <a:spcPts val="1375"/>
              </a:lnSpc>
              <a:spcBef>
                <a:spcPts val="638"/>
              </a:spcBef>
              <a:spcAft>
                <a:spcPts val="638"/>
              </a:spcAft>
            </a:pPr>
            <a:r>
              <a:rPr lang="en-US" altLang="en-US" b="1" i="1" smtClean="0">
                <a:latin typeface="Arial" panose="020B0604020202020204" pitchFamily="34" charset="0"/>
              </a:rPr>
              <a:t>Demonstrate placement of left foot.</a:t>
            </a:r>
          </a:p>
          <a:p>
            <a:pPr>
              <a:lnSpc>
                <a:spcPts val="1375"/>
              </a:lnSpc>
              <a:spcBef>
                <a:spcPts val="638"/>
              </a:spcBef>
              <a:spcAft>
                <a:spcPts val="638"/>
              </a:spcAft>
            </a:pPr>
            <a:r>
              <a:rPr lang="en-US" altLang="en-US" smtClean="0">
                <a:latin typeface="Arial" panose="020B0604020202020204" pitchFamily="34" charset="0"/>
              </a:rPr>
              <a:t>Place your right foot on the line ahead of the left foot, with the heel of your right foot against the toe of the left foot.</a:t>
            </a:r>
          </a:p>
          <a:p>
            <a:pPr>
              <a:lnSpc>
                <a:spcPts val="1375"/>
              </a:lnSpc>
              <a:spcBef>
                <a:spcPts val="638"/>
              </a:spcBef>
              <a:spcAft>
                <a:spcPts val="638"/>
              </a:spcAft>
            </a:pPr>
            <a:r>
              <a:rPr lang="en-US" altLang="en-US" b="1" i="1" smtClean="0">
                <a:latin typeface="Arial" panose="020B0604020202020204" pitchFamily="34" charset="0"/>
              </a:rPr>
              <a:t>Demonstrate placement of both feet.</a:t>
            </a:r>
            <a:endParaRPr lang="en-US" altLang="en-US" i="1" smtClean="0">
              <a:latin typeface="Arial" panose="020B0604020202020204" pitchFamily="34" charset="0"/>
            </a:endParaRPr>
          </a:p>
          <a:p>
            <a:pPr>
              <a:lnSpc>
                <a:spcPts val="1375"/>
              </a:lnSpc>
              <a:spcBef>
                <a:spcPts val="638"/>
              </a:spcBef>
              <a:spcAft>
                <a:spcPts val="638"/>
              </a:spcAft>
            </a:pPr>
            <a:r>
              <a:rPr lang="en-US" altLang="en-US" smtClean="0">
                <a:latin typeface="Arial" panose="020B0604020202020204" pitchFamily="34" charset="0"/>
              </a:rPr>
              <a:t>Place your arms down at your sides. </a:t>
            </a:r>
          </a:p>
          <a:p>
            <a:pPr>
              <a:lnSpc>
                <a:spcPts val="1375"/>
              </a:lnSpc>
              <a:spcBef>
                <a:spcPts val="638"/>
              </a:spcBef>
              <a:spcAft>
                <a:spcPts val="638"/>
              </a:spcAft>
            </a:pPr>
            <a:r>
              <a:rPr lang="en-US" altLang="en-US" b="1" i="1" smtClean="0">
                <a:latin typeface="Arial" panose="020B0604020202020204" pitchFamily="34" charset="0"/>
              </a:rPr>
              <a:t>Demonstrate placement of arms at sides.</a:t>
            </a:r>
            <a:endParaRPr lang="en-US" altLang="en-US" smtClean="0">
              <a:latin typeface="Arial" panose="020B0604020202020204" pitchFamily="34" charset="0"/>
            </a:endParaRPr>
          </a:p>
          <a:p>
            <a:pPr>
              <a:lnSpc>
                <a:spcPts val="1375"/>
              </a:lnSpc>
              <a:spcBef>
                <a:spcPts val="638"/>
              </a:spcBef>
              <a:spcAft>
                <a:spcPts val="638"/>
              </a:spcAft>
            </a:pPr>
            <a:r>
              <a:rPr lang="en-US" altLang="en-US" smtClean="0">
                <a:latin typeface="Arial" panose="020B0604020202020204" pitchFamily="34" charset="0"/>
              </a:rPr>
              <a:t>Maintain this position until I have completed the instructions.  </a:t>
            </a:r>
            <a:r>
              <a:rPr lang="en-US" altLang="en-US" u="sng" smtClean="0">
                <a:latin typeface="Arial" panose="020B0604020202020204" pitchFamily="34" charset="0"/>
              </a:rPr>
              <a:t>Do not start</a:t>
            </a:r>
            <a:r>
              <a:rPr lang="en-US" altLang="en-US" smtClean="0">
                <a:latin typeface="Arial" panose="020B0604020202020204" pitchFamily="34" charset="0"/>
              </a:rPr>
              <a:t> to walk until told to do so.</a:t>
            </a:r>
          </a:p>
          <a:p>
            <a:pPr>
              <a:lnSpc>
                <a:spcPts val="1375"/>
              </a:lnSpc>
              <a:spcBef>
                <a:spcPts val="638"/>
              </a:spcBef>
              <a:spcAft>
                <a:spcPts val="638"/>
              </a:spcAft>
            </a:pPr>
            <a:r>
              <a:rPr lang="en-US" altLang="en-US" smtClean="0">
                <a:latin typeface="Arial" panose="020B0604020202020204" pitchFamily="34" charset="0"/>
              </a:rPr>
              <a:t>Do you understand the instructions so far? (Make sure subject indicates understanding.)</a:t>
            </a:r>
          </a:p>
          <a:p>
            <a:pPr>
              <a:lnSpc>
                <a:spcPts val="1375"/>
              </a:lnSpc>
              <a:spcBef>
                <a:spcPts val="638"/>
              </a:spcBef>
              <a:spcAft>
                <a:spcPts val="638"/>
              </a:spcAft>
            </a:pPr>
            <a:r>
              <a:rPr lang="en-US" altLang="en-US" b="1" i="1" smtClean="0">
                <a:latin typeface="Arial" panose="020B0604020202020204" pitchFamily="34" charset="0"/>
              </a:rPr>
              <a:t>Emphasize that officer must receive some affirmative response before continuing</a:t>
            </a:r>
            <a:r>
              <a:rPr lang="en-US" altLang="en-US" b="1" smtClean="0">
                <a:latin typeface="Arial" panose="020B0604020202020204" pitchFamily="34" charset="0"/>
              </a:rPr>
              <a:t>.</a:t>
            </a:r>
            <a:endParaRPr lang="en-US" altLang="en-US" smtClean="0">
              <a:latin typeface="Arial" panose="020B0604020202020204" pitchFamily="34" charset="0"/>
            </a:endParaRPr>
          </a:p>
        </p:txBody>
      </p:sp>
    </p:spTree>
    <p:extLst>
      <p:ext uri="{BB962C8B-B14F-4D97-AF65-F5344CB8AC3E}">
        <p14:creationId xmlns:p14="http://schemas.microsoft.com/office/powerpoint/2010/main" val="4225485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257300" y="663575"/>
            <a:ext cx="4802188" cy="3600450"/>
          </a:xfrm>
          <a:ln/>
        </p:spPr>
      </p:sp>
      <p:sp>
        <p:nvSpPr>
          <p:cNvPr id="193539" name="Rectangle 3"/>
          <p:cNvSpPr>
            <a:spLocks noGrp="1" noChangeArrowheads="1"/>
          </p:cNvSpPr>
          <p:nvPr>
            <p:ph type="body" idx="1"/>
          </p:nvPr>
        </p:nvSpPr>
        <p:spPr>
          <a:xfrm>
            <a:off x="428625" y="4362450"/>
            <a:ext cx="6457950" cy="4776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213"/>
              </a:spcBef>
              <a:spcAft>
                <a:spcPts val="213"/>
              </a:spcAft>
            </a:pPr>
            <a:r>
              <a:rPr lang="en-US" altLang="en-US" i="1" smtClean="0">
                <a:latin typeface="Arial" panose="020B0604020202020204" pitchFamily="34" charset="0"/>
              </a:rPr>
              <a:t>Demonstrations and Instructions for the Walking Stage </a:t>
            </a:r>
          </a:p>
          <a:p>
            <a:pPr>
              <a:lnSpc>
                <a:spcPts val="1475"/>
              </a:lnSpc>
              <a:spcBef>
                <a:spcPts val="213"/>
              </a:spcBef>
              <a:spcAft>
                <a:spcPts val="213"/>
              </a:spcAft>
            </a:pPr>
            <a:r>
              <a:rPr lang="en-US" altLang="en-US" b="1" i="1" smtClean="0">
                <a:latin typeface="Arial" panose="020B0604020202020204" pitchFamily="34" charset="0"/>
              </a:rPr>
              <a:t>A straight line must be available for this and subsequent demonstrations. </a:t>
            </a:r>
            <a:endParaRPr lang="en-US" altLang="en-US" i="1" smtClean="0">
              <a:latin typeface="Arial" panose="020B0604020202020204" pitchFamily="34" charset="0"/>
            </a:endParaRPr>
          </a:p>
          <a:p>
            <a:pPr>
              <a:lnSpc>
                <a:spcPts val="1475"/>
              </a:lnSpc>
              <a:spcBef>
                <a:spcPts val="213"/>
              </a:spcBef>
              <a:spcAft>
                <a:spcPts val="213"/>
              </a:spcAft>
            </a:pPr>
            <a:r>
              <a:rPr lang="en-US" altLang="en-US" b="1" i="1" smtClean="0">
                <a:latin typeface="Arial" panose="020B0604020202020204" pitchFamily="34" charset="0"/>
              </a:rPr>
              <a:t>A 10 - 12 foot strip of masking tape on the floor of the classroom will prove suitable.</a:t>
            </a:r>
            <a:endParaRPr lang="en-US" altLang="en-US" i="1" smtClean="0">
              <a:latin typeface="Arial" panose="020B0604020202020204" pitchFamily="34" charset="0"/>
            </a:endParaRPr>
          </a:p>
          <a:p>
            <a:pPr>
              <a:lnSpc>
                <a:spcPts val="1475"/>
              </a:lnSpc>
              <a:spcBef>
                <a:spcPts val="213"/>
              </a:spcBef>
              <a:spcAft>
                <a:spcPts val="213"/>
              </a:spcAft>
            </a:pPr>
            <a:r>
              <a:rPr lang="en-US" altLang="en-US" smtClean="0">
                <a:latin typeface="Arial" panose="020B0604020202020204" pitchFamily="34" charset="0"/>
              </a:rPr>
              <a:t>Explain the test requirements by giving instructions, accompanied by demonstrations: </a:t>
            </a:r>
          </a:p>
          <a:p>
            <a:pPr>
              <a:lnSpc>
                <a:spcPts val="1475"/>
              </a:lnSpc>
              <a:spcBef>
                <a:spcPts val="213"/>
              </a:spcBef>
              <a:spcAft>
                <a:spcPts val="213"/>
              </a:spcAft>
            </a:pPr>
            <a:r>
              <a:rPr lang="en-US" altLang="en-US" smtClean="0">
                <a:solidFill>
                  <a:srgbClr val="FF0000"/>
                </a:solidFill>
                <a:latin typeface="Arial" panose="020B0604020202020204" pitchFamily="34" charset="0"/>
              </a:rPr>
              <a:t>When I tell you to start, take nine heel-to-toe steps on the line, turn, and take nine heel-to-toe steps down the line.</a:t>
            </a:r>
          </a:p>
          <a:p>
            <a:pPr>
              <a:lnSpc>
                <a:spcPts val="1475"/>
              </a:lnSpc>
              <a:spcBef>
                <a:spcPts val="213"/>
              </a:spcBef>
              <a:spcAft>
                <a:spcPts val="213"/>
              </a:spcAft>
            </a:pPr>
            <a:r>
              <a:rPr lang="en-US" altLang="en-US" b="1" i="1" smtClean="0">
                <a:latin typeface="Arial" panose="020B0604020202020204" pitchFamily="34" charset="0"/>
              </a:rPr>
              <a:t>Demonstrate a minimum of three heel-to-toe steps.</a:t>
            </a:r>
          </a:p>
          <a:p>
            <a:pPr>
              <a:lnSpc>
                <a:spcPts val="1475"/>
              </a:lnSpc>
              <a:spcBef>
                <a:spcPts val="213"/>
              </a:spcBef>
              <a:spcAft>
                <a:spcPts val="213"/>
              </a:spcAft>
            </a:pPr>
            <a:r>
              <a:rPr lang="en-US" altLang="en-US" smtClean="0">
                <a:solidFill>
                  <a:srgbClr val="FF0000"/>
                </a:solidFill>
                <a:latin typeface="Arial" panose="020B0604020202020204" pitchFamily="34" charset="0"/>
              </a:rPr>
              <a:t>When you turn, keep the front (lead) foot on the line, and turn by taking a series of  small steps with the other foot, like this.</a:t>
            </a:r>
          </a:p>
          <a:p>
            <a:pPr>
              <a:lnSpc>
                <a:spcPts val="1475"/>
              </a:lnSpc>
              <a:spcBef>
                <a:spcPts val="213"/>
              </a:spcBef>
              <a:spcAft>
                <a:spcPts val="213"/>
              </a:spcAft>
            </a:pPr>
            <a:r>
              <a:rPr lang="en-US" altLang="en-US" b="1" i="1" smtClean="0">
                <a:latin typeface="Arial" panose="020B0604020202020204" pitchFamily="34" charset="0"/>
              </a:rPr>
              <a:t>Demonstrate the turn </a:t>
            </a:r>
            <a:r>
              <a:rPr lang="en-US" altLang="en-US" b="1" i="1" smtClean="0">
                <a:solidFill>
                  <a:srgbClr val="FF0000"/>
                </a:solidFill>
                <a:latin typeface="Arial" panose="020B0604020202020204" pitchFamily="34" charset="0"/>
              </a:rPr>
              <a:t>and a minimum of three heel-to-toe return steps</a:t>
            </a:r>
          </a:p>
          <a:p>
            <a:pPr>
              <a:lnSpc>
                <a:spcPts val="1475"/>
              </a:lnSpc>
              <a:spcBef>
                <a:spcPts val="213"/>
              </a:spcBef>
              <a:spcAft>
                <a:spcPts val="213"/>
              </a:spcAft>
            </a:pPr>
            <a:r>
              <a:rPr lang="en-US" altLang="en-US" smtClean="0">
                <a:latin typeface="Arial" panose="020B0604020202020204" pitchFamily="34" charset="0"/>
              </a:rPr>
              <a:t>While you are walking, keep your arms at your sides, watch your feet at all times, and count your steps out loud.</a:t>
            </a:r>
          </a:p>
          <a:p>
            <a:pPr>
              <a:lnSpc>
                <a:spcPts val="1475"/>
              </a:lnSpc>
              <a:spcBef>
                <a:spcPts val="213"/>
              </a:spcBef>
              <a:spcAft>
                <a:spcPts val="213"/>
              </a:spcAft>
            </a:pPr>
            <a:r>
              <a:rPr lang="en-US" altLang="en-US" smtClean="0">
                <a:latin typeface="Arial" panose="020B0604020202020204" pitchFamily="34" charset="0"/>
              </a:rPr>
              <a:t>Once you start walking, don't stop until you have completed the test.</a:t>
            </a:r>
          </a:p>
          <a:p>
            <a:pPr>
              <a:lnSpc>
                <a:spcPts val="1475"/>
              </a:lnSpc>
              <a:spcBef>
                <a:spcPts val="213"/>
              </a:spcBef>
              <a:spcAft>
                <a:spcPts val="213"/>
              </a:spcAft>
            </a:pPr>
            <a:r>
              <a:rPr lang="en-US" altLang="en-US" smtClean="0">
                <a:latin typeface="Arial" panose="020B0604020202020204" pitchFamily="34" charset="0"/>
              </a:rPr>
              <a:t>Do you understand the instructions? (Make sure subject understands.)</a:t>
            </a:r>
          </a:p>
          <a:p>
            <a:pPr>
              <a:lnSpc>
                <a:spcPts val="1475"/>
              </a:lnSpc>
              <a:spcBef>
                <a:spcPts val="213"/>
              </a:spcBef>
              <a:spcAft>
                <a:spcPts val="213"/>
              </a:spcAft>
            </a:pPr>
            <a:r>
              <a:rPr lang="en-US" altLang="en-US" smtClean="0">
                <a:latin typeface="Arial" panose="020B0604020202020204" pitchFamily="34" charset="0"/>
              </a:rPr>
              <a:t>Instruct the person to begin the test.</a:t>
            </a:r>
          </a:p>
          <a:p>
            <a:pPr>
              <a:lnSpc>
                <a:spcPts val="1475"/>
              </a:lnSpc>
              <a:spcBef>
                <a:spcPts val="213"/>
              </a:spcBef>
              <a:spcAft>
                <a:spcPts val="213"/>
              </a:spcAft>
            </a:pPr>
            <a:r>
              <a:rPr lang="en-US" altLang="en-US" b="1" i="1" smtClean="0">
                <a:latin typeface="Arial" panose="020B0604020202020204" pitchFamily="34" charset="0"/>
              </a:rPr>
              <a:t>Instructor's demonstration (repeat if necessary).</a:t>
            </a:r>
            <a:endParaRPr lang="en-US" altLang="en-US" i="1" smtClean="0">
              <a:latin typeface="Arial" panose="020B0604020202020204" pitchFamily="34" charset="0"/>
            </a:endParaRPr>
          </a:p>
          <a:p>
            <a:pPr>
              <a:lnSpc>
                <a:spcPts val="1475"/>
              </a:lnSpc>
              <a:spcBef>
                <a:spcPts val="213"/>
              </a:spcBef>
              <a:spcAft>
                <a:spcPts val="213"/>
              </a:spcAft>
            </a:pPr>
            <a:r>
              <a:rPr lang="en-US" altLang="en-US" b="1" i="1" smtClean="0">
                <a:latin typeface="Arial" panose="020B0604020202020204" pitchFamily="34" charset="0"/>
              </a:rPr>
              <a:t>Instruct the participants that there may be instances when the officer may have to remind the suspect that the first step taken from the heel-to-toe position is step one.</a:t>
            </a:r>
            <a:endParaRPr lang="en-US" altLang="en-US" i="1" smtClean="0">
              <a:latin typeface="Arial" panose="020B0604020202020204" pitchFamily="34"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EAC56036-6608-44A1-99AB-C274033FA6AF}"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Tree>
    <p:extLst>
      <p:ext uri="{BB962C8B-B14F-4D97-AF65-F5344CB8AC3E}">
        <p14:creationId xmlns:p14="http://schemas.microsoft.com/office/powerpoint/2010/main" val="2745725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xfrm>
            <a:off x="347663" y="4364038"/>
            <a:ext cx="64579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While walking:</a:t>
            </a:r>
          </a:p>
          <a:p>
            <a:pPr marL="781050" lvl="1" indent="-298450" eaLnBrk="1" hangingPunct="1">
              <a:lnSpc>
                <a:spcPct val="150000"/>
              </a:lnSpc>
              <a:buFontTx/>
              <a:buChar char="•"/>
            </a:pPr>
            <a:r>
              <a:rPr lang="en-US" altLang="en-US" smtClean="0">
                <a:latin typeface="Arial" panose="020B0604020202020204" pitchFamily="34" charset="0"/>
              </a:rPr>
              <a:t>Keep watching feet</a:t>
            </a:r>
          </a:p>
          <a:p>
            <a:pPr marL="781050" lvl="1" indent="-298450" eaLnBrk="1" hangingPunct="1">
              <a:lnSpc>
                <a:spcPct val="150000"/>
              </a:lnSpc>
              <a:buFontTx/>
              <a:buChar char="•"/>
            </a:pPr>
            <a:r>
              <a:rPr lang="en-US" altLang="en-US" smtClean="0">
                <a:latin typeface="Arial" panose="020B0604020202020204" pitchFamily="34" charset="0"/>
              </a:rPr>
              <a:t>Arms down at sides</a:t>
            </a:r>
          </a:p>
          <a:p>
            <a:pPr marL="781050" lvl="1" indent="-298450" eaLnBrk="1" hangingPunct="1">
              <a:lnSpc>
                <a:spcPct val="150000"/>
              </a:lnSpc>
              <a:buFontTx/>
              <a:buChar char="•"/>
            </a:pPr>
            <a:r>
              <a:rPr lang="en-US" altLang="en-US" smtClean="0">
                <a:latin typeface="Arial" panose="020B0604020202020204" pitchFamily="34" charset="0"/>
              </a:rPr>
              <a:t>Count steps out loud</a:t>
            </a:r>
          </a:p>
          <a:p>
            <a:pPr marL="781050" lvl="1" indent="-298450" eaLnBrk="1" hangingPunct="1">
              <a:lnSpc>
                <a:spcPct val="150000"/>
              </a:lnSpc>
              <a:buFontTx/>
              <a:buChar char="•"/>
            </a:pPr>
            <a:r>
              <a:rPr lang="en-US" altLang="en-US" smtClean="0">
                <a:latin typeface="Arial" panose="020B0604020202020204" pitchFamily="34" charset="0"/>
              </a:rPr>
              <a:t>Don’t stop during walk</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96A5EAB-9C28-4B6F-9F00-ED2565506FEC}" type="slidenum">
              <a:rPr lang="en-US" altLang="en-US">
                <a:latin typeface="Arial" panose="020B0604020202020204" pitchFamily="34" charset="0"/>
              </a:rPr>
              <a:pPr eaLnBrk="1" hangingPunct="1"/>
              <a:t>55</a:t>
            </a:fld>
            <a:endParaRPr lang="en-US" altLang="en-US">
              <a:latin typeface="Arial" panose="020B0604020202020204" pitchFamily="34" charset="0"/>
            </a:endParaRPr>
          </a:p>
        </p:txBody>
      </p:sp>
    </p:spTree>
    <p:extLst>
      <p:ext uri="{BB962C8B-B14F-4D97-AF65-F5344CB8AC3E}">
        <p14:creationId xmlns:p14="http://schemas.microsoft.com/office/powerpoint/2010/main" val="459657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xfrm>
            <a:off x="428625" y="4560888"/>
            <a:ext cx="6457950" cy="465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Test Interpretation </a:t>
            </a:r>
          </a:p>
          <a:p>
            <a:pPr>
              <a:spcBef>
                <a:spcPts val="638"/>
              </a:spcBef>
              <a:spcAft>
                <a:spcPts val="638"/>
              </a:spcAft>
            </a:pPr>
            <a:r>
              <a:rPr lang="en-US" altLang="en-US" smtClean="0">
                <a:latin typeface="Arial" panose="020B0604020202020204" pitchFamily="34" charset="0"/>
              </a:rPr>
              <a:t>You may observe a number of different behaviors when a subject performs this test. Original research demonstrated that the behaviors listed below are likely to be observed in someone with a BAC at or above 0.08. Look for the following clues each time this test is given:</a:t>
            </a:r>
          </a:p>
          <a:p>
            <a:pPr>
              <a:spcBef>
                <a:spcPts val="638"/>
              </a:spcBef>
              <a:spcAft>
                <a:spcPts val="638"/>
              </a:spcAft>
            </a:pPr>
            <a:r>
              <a:rPr lang="en-US" altLang="en-US" u="sng" smtClean="0">
                <a:latin typeface="Arial" panose="020B0604020202020204" pitchFamily="34" charset="0"/>
              </a:rPr>
              <a:t>Cannot keep balance while listening to the instructions</a:t>
            </a:r>
            <a:r>
              <a:rPr lang="en-US" altLang="en-US" smtClean="0">
                <a:latin typeface="Arial" panose="020B0604020202020204" pitchFamily="34" charset="0"/>
              </a:rPr>
              <a:t>. Two tasks are required at the beginning of this test. The subject must balance heel-to-toe on the line, and at the same time, listen carefully to the instructions. Typically, the person who is impaired can do only one of these things. The subject may listen to the instructions, but not keep balance. Record this clue if the </a:t>
            </a:r>
            <a:r>
              <a:rPr lang="en-US" altLang="en-US" u="sng" smtClean="0">
                <a:latin typeface="Arial" panose="020B0604020202020204" pitchFamily="34" charset="0"/>
              </a:rPr>
              <a:t>subject does not maintain the heel-to-toe position throughout the instructions</a:t>
            </a:r>
            <a:r>
              <a:rPr lang="en-US" altLang="en-US" smtClean="0">
                <a:latin typeface="Arial" panose="020B0604020202020204" pitchFamily="34" charset="0"/>
              </a:rPr>
              <a:t>. (Feet must actually break apart or step off the line.) </a:t>
            </a:r>
            <a:r>
              <a:rPr lang="en-US" altLang="en-US" u="sng" smtClean="0">
                <a:latin typeface="Arial" panose="020B0604020202020204" pitchFamily="34" charset="0"/>
              </a:rPr>
              <a:t>Do not</a:t>
            </a:r>
            <a:r>
              <a:rPr lang="en-US" altLang="en-US" smtClean="0">
                <a:latin typeface="Arial" panose="020B0604020202020204" pitchFamily="34" charset="0"/>
              </a:rPr>
              <a:t> record this clue if the subject sways or uses the arms to balance but maintains the heel-to-toe position. 	</a:t>
            </a:r>
          </a:p>
          <a:p>
            <a:pPr>
              <a:spcBef>
                <a:spcPts val="638"/>
              </a:spcBef>
              <a:spcAft>
                <a:spcPts val="638"/>
              </a:spcAft>
            </a:pPr>
            <a:r>
              <a:rPr lang="en-US" altLang="en-US" b="1" i="1" smtClean="0">
                <a:latin typeface="Arial" panose="020B0604020202020204" pitchFamily="34" charset="0"/>
              </a:rPr>
              <a:t>Instructor may break away from the heel-to-toe stance at this point.</a:t>
            </a:r>
          </a:p>
          <a:p>
            <a:pPr>
              <a:spcBef>
                <a:spcPts val="638"/>
              </a:spcBef>
              <a:spcAft>
                <a:spcPts val="638"/>
              </a:spcAft>
            </a:pPr>
            <a:r>
              <a:rPr lang="en-US" altLang="en-US" b="1" i="1" smtClean="0">
                <a:latin typeface="Arial" panose="020B0604020202020204" pitchFamily="34" charset="0"/>
              </a:rPr>
              <a:t>Demonstrate actions that constitute “Cannot keep balance while listening to instructions", and demonstrate other actions that do not justify recording this clue.</a:t>
            </a:r>
            <a:endParaRPr lang="en-US" altLang="en-US" i="1" smtClean="0">
              <a:latin typeface="Arial" panose="020B0604020202020204" pitchFamily="34" charset="0"/>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70D94144-FA54-4F68-AB9A-B76CAC3E2AF3}" type="slidenum">
              <a:rPr lang="en-US" altLang="en-US">
                <a:latin typeface="Arial" panose="020B0604020202020204" pitchFamily="34" charset="0"/>
              </a:rPr>
              <a:pPr eaLnBrk="1" hangingPunct="1"/>
              <a:t>56</a:t>
            </a:fld>
            <a:endParaRPr lang="en-US" altLang="en-US">
              <a:latin typeface="Arial" panose="020B0604020202020204" pitchFamily="34" charset="0"/>
            </a:endParaRPr>
          </a:p>
        </p:txBody>
      </p:sp>
    </p:spTree>
    <p:extLst>
      <p:ext uri="{BB962C8B-B14F-4D97-AF65-F5344CB8AC3E}">
        <p14:creationId xmlns:p14="http://schemas.microsoft.com/office/powerpoint/2010/main" val="3948148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xfrm>
            <a:off x="428625" y="4440238"/>
            <a:ext cx="6457950" cy="4946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u="sng" smtClean="0">
                <a:latin typeface="Arial" panose="020B0604020202020204" pitchFamily="34" charset="0"/>
              </a:rPr>
              <a:t>Starts too soon</a:t>
            </a:r>
            <a:r>
              <a:rPr lang="en-US" altLang="en-US" smtClean="0">
                <a:latin typeface="Arial" panose="020B0604020202020204" pitchFamily="34" charset="0"/>
              </a:rPr>
              <a:t>. The impaired person may also keep balance, but not listen to the instructions. Since you specifically instructed the subject not to start walking "until I tell you to begin," record this clue if the subject does not wait.	</a:t>
            </a:r>
          </a:p>
          <a:p>
            <a:pPr>
              <a:spcBef>
                <a:spcPts val="638"/>
              </a:spcBef>
              <a:spcAft>
                <a:spcPts val="638"/>
              </a:spcAft>
            </a:pPr>
            <a:r>
              <a:rPr lang="en-US" altLang="en-US" b="1" i="1" smtClean="0">
                <a:latin typeface="Arial" panose="020B0604020202020204" pitchFamily="34" charset="0"/>
              </a:rPr>
              <a:t>Emphasize that this clue can't be recorded unless subject was told not to start walking until directed to do so. </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Stress to the participants that these first two clues, like all clues in this test, can be accumulated only once.</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Demonstrate. </a:t>
            </a:r>
            <a:endParaRPr lang="en-US" altLang="en-US" smtClean="0">
              <a:latin typeface="Arial" panose="020B0604020202020204" pitchFamily="34" charset="0"/>
            </a:endParaRPr>
          </a:p>
          <a:p>
            <a:pPr>
              <a:spcBef>
                <a:spcPts val="638"/>
              </a:spcBef>
              <a:spcAft>
                <a:spcPts val="638"/>
              </a:spcAft>
            </a:pPr>
            <a:r>
              <a:rPr lang="en-US" altLang="en-US" u="sng" smtClean="0">
                <a:latin typeface="Arial" panose="020B0604020202020204" pitchFamily="34" charset="0"/>
              </a:rPr>
              <a:t>Stops while walking</a:t>
            </a:r>
            <a:r>
              <a:rPr lang="en-US" altLang="en-US" smtClean="0">
                <a:latin typeface="Arial" panose="020B0604020202020204" pitchFamily="34" charset="0"/>
              </a:rPr>
              <a:t>. The subject stops while walking. </a:t>
            </a:r>
            <a:r>
              <a:rPr lang="en-US" altLang="en-US" u="sng" smtClean="0">
                <a:latin typeface="Arial" panose="020B0604020202020204" pitchFamily="34" charset="0"/>
              </a:rPr>
              <a:t>Do not</a:t>
            </a:r>
            <a:r>
              <a:rPr lang="en-US" altLang="en-US" smtClean="0">
                <a:latin typeface="Arial" panose="020B0604020202020204" pitchFamily="34" charset="0"/>
              </a:rPr>
              <a:t> record this clue if the subject is merely walking slowly.</a:t>
            </a:r>
            <a:endParaRPr lang="en-US" altLang="en-US" i="1" smtClean="0">
              <a:latin typeface="Arial" panose="020B0604020202020204" pitchFamily="34" charset="0"/>
            </a:endParaRPr>
          </a:p>
          <a:p>
            <a:pPr>
              <a:spcBef>
                <a:spcPts val="638"/>
              </a:spcBef>
              <a:spcAft>
                <a:spcPts val="638"/>
              </a:spcAft>
            </a:pPr>
            <a:r>
              <a:rPr lang="en-US" altLang="en-US" b="1" i="1" smtClean="0">
                <a:latin typeface="Arial" panose="020B0604020202020204" pitchFamily="34" charset="0"/>
              </a:rPr>
              <a:t>Emphasize that it is because of this clue that it is important to inform the subject not to stop walking once the test begins.</a:t>
            </a:r>
            <a:endParaRPr lang="en-US" altLang="en-US" smtClean="0">
              <a:latin typeface="Arial" panose="020B0604020202020204" pitchFamily="34" charset="0"/>
            </a:endParaRPr>
          </a:p>
          <a:p>
            <a:pPr>
              <a:spcBef>
                <a:spcPts val="638"/>
              </a:spcBef>
              <a:spcAft>
                <a:spcPts val="638"/>
              </a:spcAft>
            </a:pPr>
            <a:r>
              <a:rPr lang="en-US" altLang="en-US" u="sng" smtClean="0">
                <a:latin typeface="Arial" panose="020B0604020202020204" pitchFamily="34" charset="0"/>
              </a:rPr>
              <a:t>Does not touch heel-to-toe</a:t>
            </a:r>
            <a:r>
              <a:rPr lang="en-US" altLang="en-US" smtClean="0">
                <a:latin typeface="Arial" panose="020B0604020202020204" pitchFamily="34" charset="0"/>
              </a:rPr>
              <a:t>. The subject leaves a space of more than one half inch between the heel and toe on any step. 	</a:t>
            </a:r>
          </a:p>
          <a:p>
            <a:pPr>
              <a:spcBef>
                <a:spcPts val="638"/>
              </a:spcBef>
              <a:spcAft>
                <a:spcPts val="638"/>
              </a:spcAft>
            </a:pPr>
            <a:r>
              <a:rPr lang="en-US" altLang="en-US" b="1" i="1" smtClean="0">
                <a:latin typeface="Arial" panose="020B0604020202020204" pitchFamily="34" charset="0"/>
              </a:rPr>
              <a:t>Point out that a gap of at least one half inch is necessary to record this clue. </a:t>
            </a:r>
            <a:endParaRPr lang="en-US" altLang="en-US" i="1" smtClean="0">
              <a:latin typeface="Arial" panose="020B0604020202020204" pitchFamily="34"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90993F6-0F02-4849-B285-C3F60F031C6A}" type="slidenum">
              <a:rPr lang="en-US" altLang="en-US">
                <a:latin typeface="Arial" panose="020B0604020202020204" pitchFamily="34" charset="0"/>
              </a:rPr>
              <a:pPr eaLnBrk="1" hangingPunct="1"/>
              <a:t>57</a:t>
            </a:fld>
            <a:endParaRPr lang="en-US" altLang="en-US">
              <a:latin typeface="Arial" panose="020B0604020202020204" pitchFamily="34" charset="0"/>
            </a:endParaRPr>
          </a:p>
        </p:txBody>
      </p:sp>
    </p:spTree>
    <p:extLst>
      <p:ext uri="{BB962C8B-B14F-4D97-AF65-F5344CB8AC3E}">
        <p14:creationId xmlns:p14="http://schemas.microsoft.com/office/powerpoint/2010/main" val="2235289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xfrm>
            <a:off x="428625" y="4560888"/>
            <a:ext cx="6457950" cy="4683125"/>
          </a:xfrm>
          <a:ln/>
        </p:spPr>
        <p:txBody>
          <a:bodyPr/>
          <a:lstStyle/>
          <a:p>
            <a:pPr>
              <a:spcBef>
                <a:spcPts val="636"/>
              </a:spcBef>
              <a:spcAft>
                <a:spcPts val="636"/>
              </a:spcAft>
              <a:defRPr/>
            </a:pPr>
            <a:r>
              <a:rPr lang="en-US" sz="1000" u="sng" dirty="0" smtClean="0"/>
              <a:t>Steps off the line</a:t>
            </a:r>
            <a:r>
              <a:rPr lang="en-US" sz="1000" dirty="0" smtClean="0"/>
              <a:t>. The subject steps so that one foot is entirely off the line.</a:t>
            </a:r>
          </a:p>
          <a:p>
            <a:pPr>
              <a:spcBef>
                <a:spcPts val="636"/>
              </a:spcBef>
              <a:spcAft>
                <a:spcPts val="636"/>
              </a:spcAft>
              <a:defRPr/>
            </a:pPr>
            <a:r>
              <a:rPr lang="en-US" sz="1000" u="sng" dirty="0" smtClean="0"/>
              <a:t>Uses arms to balance</a:t>
            </a:r>
            <a:r>
              <a:rPr lang="en-US" sz="1000" dirty="0" smtClean="0"/>
              <a:t>. The subject raises one or both arms more than 6 inches from the sides in order to maintain balance.</a:t>
            </a:r>
          </a:p>
          <a:p>
            <a:pPr>
              <a:spcBef>
                <a:spcPts val="636"/>
              </a:spcBef>
              <a:spcAft>
                <a:spcPts val="636"/>
              </a:spcAft>
              <a:defRPr/>
            </a:pPr>
            <a:r>
              <a:rPr lang="en-US" sz="1000" b="1" i="1" dirty="0" smtClean="0"/>
              <a:t>Point out that a movement of the arms of six or more inches from the side is required to record this clue.</a:t>
            </a:r>
            <a:endParaRPr lang="en-US" sz="1000" i="1" dirty="0" smtClean="0"/>
          </a:p>
          <a:p>
            <a:pPr>
              <a:spcBef>
                <a:spcPts val="636"/>
              </a:spcBef>
              <a:spcAft>
                <a:spcPts val="636"/>
              </a:spcAft>
              <a:defRPr/>
            </a:pPr>
            <a:r>
              <a:rPr lang="en-US" sz="1000" b="1" i="1" dirty="0" smtClean="0"/>
              <a:t>Demonstrate each of these clues. </a:t>
            </a:r>
            <a:endParaRPr lang="en-US" sz="1000" i="1" dirty="0" smtClean="0"/>
          </a:p>
          <a:p>
            <a:pPr>
              <a:spcBef>
                <a:spcPts val="636"/>
              </a:spcBef>
              <a:spcAft>
                <a:spcPts val="636"/>
              </a:spcAft>
              <a:defRPr/>
            </a:pPr>
            <a:r>
              <a:rPr lang="en-US" sz="1000" b="1" i="1" dirty="0" smtClean="0"/>
              <a:t>Point out that it is often possible to note two of these clues simultaneously. Examples: (Demonstrate) </a:t>
            </a:r>
            <a:endParaRPr lang="en-US" sz="1000" i="1" dirty="0" smtClean="0"/>
          </a:p>
          <a:p>
            <a:pPr>
              <a:spcBef>
                <a:spcPts val="636"/>
              </a:spcBef>
              <a:spcAft>
                <a:spcPts val="636"/>
              </a:spcAft>
              <a:defRPr/>
            </a:pPr>
            <a:r>
              <a:rPr lang="en-US" sz="1000" u="sng" dirty="0" smtClean="0"/>
              <a:t>Improper turn</a:t>
            </a:r>
            <a:r>
              <a:rPr lang="en-US" sz="1000" dirty="0" smtClean="0"/>
              <a:t>. The subject removes the front foot from the line while turning. Also record this clue if the subject has not followed directions as instructed, i.e., spins or pivots around or loses balance while turning.</a:t>
            </a:r>
          </a:p>
          <a:p>
            <a:pPr>
              <a:spcBef>
                <a:spcPts val="636"/>
              </a:spcBef>
              <a:spcAft>
                <a:spcPts val="636"/>
              </a:spcAft>
              <a:defRPr/>
            </a:pPr>
            <a:r>
              <a:rPr lang="en-US" sz="1000" b="1" i="1" dirty="0" smtClean="0"/>
              <a:t>Note: There may be times when the suspect takes a wrong number of steps or begins the heel-to-toe walk with the wrong foot resulting in a turn on the right foot instead of the left. If this occurs the suspect would normally be assessed a clue for an incorrect number of steps and not assessed a clue for an improper turn if the turn was made using a series of small steps as instructed and the suspect did not lose his/her balance while attempting the turn. This scoring is consistent with the original research and training conducted the Southern California Research Institute and with the administration and scoring of the Walk and Turn test in the San Diego Field Study.</a:t>
            </a:r>
          </a:p>
          <a:p>
            <a:pPr>
              <a:spcBef>
                <a:spcPts val="636"/>
              </a:spcBef>
              <a:spcAft>
                <a:spcPts val="636"/>
              </a:spcAft>
              <a:defRPr/>
            </a:pPr>
            <a:r>
              <a:rPr lang="en-US" sz="1000" b="1" i="1" dirty="0" smtClean="0"/>
              <a:t>Demonstrate various ways of turning incorrectly (i.e., pivots, spins).</a:t>
            </a:r>
            <a:endParaRPr lang="en-US" sz="1000" i="1" dirty="0" smtClean="0"/>
          </a:p>
          <a:p>
            <a:pPr>
              <a:spcBef>
                <a:spcPts val="636"/>
              </a:spcBef>
              <a:spcAft>
                <a:spcPts val="636"/>
              </a:spcAft>
              <a:defRPr/>
            </a:pPr>
            <a:r>
              <a:rPr lang="en-US" sz="1000" u="sng" dirty="0" smtClean="0"/>
              <a:t>Incorrect number of steps</a:t>
            </a:r>
            <a:r>
              <a:rPr lang="en-US" sz="1000" dirty="0" smtClean="0"/>
              <a:t>. Record this clue if the subject takes more or fewer than nine steps in either direction. </a:t>
            </a:r>
          </a:p>
          <a:p>
            <a:pPr>
              <a:spcBef>
                <a:spcPts val="636"/>
              </a:spcBef>
              <a:spcAft>
                <a:spcPts val="636"/>
              </a:spcAft>
              <a:defRPr/>
            </a:pPr>
            <a:r>
              <a:rPr lang="en-US" sz="1000" b="1" i="1" dirty="0" smtClean="0"/>
              <a:t>Emphasize that it is the number of steps that the subject physically takes that matters here. Mistakes in the verbal count do not justify recording this clue.</a:t>
            </a:r>
            <a:endParaRPr lang="en-US" sz="1050" i="1" dirty="0"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FE202C1-8160-4FD5-9B9B-24E94F509AE3}" type="slidenum">
              <a:rPr lang="en-US" altLang="en-US">
                <a:latin typeface="Arial" panose="020B0604020202020204" pitchFamily="34" charset="0"/>
              </a:rPr>
              <a:pPr eaLnBrk="1" hangingPunct="1"/>
              <a:t>58</a:t>
            </a:fld>
            <a:endParaRPr lang="en-US" altLang="en-US">
              <a:latin typeface="Arial" panose="020B0604020202020204" pitchFamily="34" charset="0"/>
            </a:endParaRPr>
          </a:p>
        </p:txBody>
      </p:sp>
    </p:spTree>
    <p:extLst>
      <p:ext uri="{BB962C8B-B14F-4D97-AF65-F5344CB8AC3E}">
        <p14:creationId xmlns:p14="http://schemas.microsoft.com/office/powerpoint/2010/main" val="4100123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smtClean="0">
                <a:latin typeface="Arial" panose="020B0604020202020204" pitchFamily="34" charset="0"/>
              </a:rPr>
              <a:t>If subject can't do the test, record observed clues and document the reason for not completing the test, e.g. subject’s safety. </a:t>
            </a:r>
          </a:p>
          <a:p>
            <a:pPr>
              <a:spcBef>
                <a:spcPts val="638"/>
              </a:spcBef>
              <a:spcAft>
                <a:spcPts val="638"/>
              </a:spcAft>
            </a:pPr>
            <a:r>
              <a:rPr lang="en-US" altLang="en-US" b="1" i="1" smtClean="0">
                <a:latin typeface="Arial" panose="020B0604020202020204" pitchFamily="34" charset="0"/>
              </a:rPr>
              <a:t>Emphasize that officers should be prepared to explain in court why the subject could not complete the test.</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Remember that the SFSTs are a tool to assist you in seeing visible signs of impairment and are not a pass/fail test.</a:t>
            </a:r>
          </a:p>
          <a:p>
            <a:pPr>
              <a:spcBef>
                <a:spcPts val="638"/>
              </a:spcBef>
              <a:spcAft>
                <a:spcPts val="638"/>
              </a:spcAft>
            </a:pPr>
            <a:r>
              <a:rPr lang="en-US" altLang="en-US" smtClean="0">
                <a:latin typeface="Arial" panose="020B0604020202020204" pitchFamily="34" charset="0"/>
              </a:rPr>
              <a:t>Subject gets into a "leg lock" position (legs crossed, unable to move.)</a:t>
            </a:r>
          </a:p>
          <a:p>
            <a:pPr>
              <a:spcBef>
                <a:spcPts val="638"/>
              </a:spcBef>
              <a:spcAft>
                <a:spcPts val="638"/>
              </a:spcAft>
            </a:pPr>
            <a:r>
              <a:rPr lang="en-US" altLang="en-US" smtClean="0">
                <a:latin typeface="Arial" panose="020B0604020202020204" pitchFamily="34" charset="0"/>
              </a:rPr>
              <a:t>If the subject has difficulty with the test (for example, steps off the line), Continue from that point, not from the beginning. This test may lose its sensitivity if it is repeated several times. </a:t>
            </a:r>
          </a:p>
          <a:p>
            <a:pPr>
              <a:spcBef>
                <a:spcPts val="638"/>
              </a:spcBef>
              <a:spcAft>
                <a:spcPts val="638"/>
              </a:spcAft>
            </a:pPr>
            <a:r>
              <a:rPr lang="en-US" altLang="en-US" smtClean="0">
                <a:latin typeface="Arial" panose="020B0604020202020204" pitchFamily="34" charset="0"/>
              </a:rPr>
              <a:t>Observe the subject from a safe distance and limit your movement which may distract the subject during the test. </a:t>
            </a:r>
            <a:r>
              <a:rPr lang="en-US" altLang="en-US" b="1" smtClean="0">
                <a:latin typeface="Arial" panose="020B0604020202020204" pitchFamily="34" charset="0"/>
              </a:rPr>
              <a:t>Always consider officer safety.</a:t>
            </a:r>
            <a:r>
              <a:rPr lang="en-US" altLang="en-US" smtClean="0">
                <a:latin typeface="Arial" panose="020B0604020202020204" pitchFamily="34" charset="0"/>
              </a:rPr>
              <a:t> </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7E0D4781-530D-4B99-B118-3E42DD30415F}" type="slidenum">
              <a:rPr lang="en-US" altLang="en-US">
                <a:latin typeface="Arial" panose="020B0604020202020204" pitchFamily="34" charset="0"/>
              </a:rPr>
              <a:pPr eaLnBrk="1" hangingPunct="1"/>
              <a:t>59</a:t>
            </a:fld>
            <a:endParaRPr lang="en-US" altLang="en-US">
              <a:latin typeface="Arial" panose="020B0604020202020204" pitchFamily="34" charset="0"/>
            </a:endParaRPr>
          </a:p>
        </p:txBody>
      </p:sp>
    </p:spTree>
    <p:extLst>
      <p:ext uri="{BB962C8B-B14F-4D97-AF65-F5344CB8AC3E}">
        <p14:creationId xmlns:p14="http://schemas.microsoft.com/office/powerpoint/2010/main" val="10409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xfrm>
            <a:off x="428625" y="4330700"/>
            <a:ext cx="6583363" cy="4318000"/>
          </a:xfrm>
          <a:ln/>
          <a:extLst/>
        </p:spPr>
        <p:txBody>
          <a:bodyPr/>
          <a:lstStyle/>
          <a:p>
            <a:pPr>
              <a:spcBef>
                <a:spcPts val="632"/>
              </a:spcBef>
              <a:spcAft>
                <a:spcPts val="632"/>
              </a:spcAft>
              <a:defRPr/>
            </a:pPr>
            <a:r>
              <a:rPr lang="en-US" dirty="0" smtClean="0"/>
              <a:t>SCRI traveled to law enforcement agencies throughout the United States to select the most commonly used field sobriety tests. Six tests were used in the initial stages of this study.</a:t>
            </a:r>
          </a:p>
          <a:p>
            <a:pPr marL="183920" indent="-183920">
              <a:spcBef>
                <a:spcPts val="632"/>
              </a:spcBef>
              <a:spcAft>
                <a:spcPts val="632"/>
              </a:spcAft>
              <a:buFont typeface="Calibri" pitchFamily="34" charset="0"/>
              <a:buAutoNum type="arabicPeriod"/>
              <a:defRPr/>
            </a:pPr>
            <a:r>
              <a:rPr lang="en-US" dirty="0" smtClean="0"/>
              <a:t>One Leg Stand </a:t>
            </a:r>
          </a:p>
          <a:p>
            <a:pPr marL="183920" indent="-183920">
              <a:spcBef>
                <a:spcPts val="632"/>
              </a:spcBef>
              <a:spcAft>
                <a:spcPts val="632"/>
              </a:spcAft>
              <a:buFont typeface="Calibri" pitchFamily="34" charset="0"/>
              <a:buAutoNum type="arabicPeriod"/>
              <a:defRPr/>
            </a:pPr>
            <a:r>
              <a:rPr lang="en-US" dirty="0" smtClean="0"/>
              <a:t>Finger to Nose</a:t>
            </a:r>
          </a:p>
          <a:p>
            <a:pPr marL="183920" indent="-183920">
              <a:spcBef>
                <a:spcPts val="632"/>
              </a:spcBef>
              <a:spcAft>
                <a:spcPts val="632"/>
              </a:spcAft>
              <a:buFont typeface="Calibri" pitchFamily="34" charset="0"/>
              <a:buAutoNum type="arabicPeriod"/>
              <a:defRPr/>
            </a:pPr>
            <a:r>
              <a:rPr lang="en-US" dirty="0" smtClean="0"/>
              <a:t>Finger Count</a:t>
            </a:r>
          </a:p>
          <a:p>
            <a:pPr marL="183920" indent="-183920">
              <a:spcBef>
                <a:spcPts val="632"/>
              </a:spcBef>
              <a:spcAft>
                <a:spcPts val="632"/>
              </a:spcAft>
              <a:buFont typeface="Calibri" pitchFamily="34" charset="0"/>
              <a:buAutoNum type="arabicPeriod"/>
              <a:defRPr/>
            </a:pPr>
            <a:r>
              <a:rPr lang="en-US" dirty="0" smtClean="0"/>
              <a:t>Walk and Turn</a:t>
            </a:r>
          </a:p>
          <a:p>
            <a:pPr marL="183920" indent="-183920">
              <a:spcBef>
                <a:spcPts val="632"/>
              </a:spcBef>
              <a:spcAft>
                <a:spcPts val="632"/>
              </a:spcAft>
              <a:buFont typeface="Calibri" pitchFamily="34" charset="0"/>
              <a:buAutoNum type="arabicPeriod"/>
              <a:defRPr/>
            </a:pPr>
            <a:r>
              <a:rPr lang="en-US" dirty="0" smtClean="0"/>
              <a:t>Tracing (a paper and pencil exercise)</a:t>
            </a:r>
          </a:p>
          <a:p>
            <a:pPr marL="183920" indent="-183920">
              <a:spcBef>
                <a:spcPts val="632"/>
              </a:spcBef>
              <a:spcAft>
                <a:spcPts val="632"/>
              </a:spcAft>
              <a:buFont typeface="Calibri" pitchFamily="34" charset="0"/>
              <a:buAutoNum type="arabicPeriod"/>
              <a:defRPr/>
            </a:pPr>
            <a:r>
              <a:rPr lang="en-US" dirty="0" smtClean="0"/>
              <a:t>Nystagmus (called alcohol gaze </a:t>
            </a:r>
            <a:r>
              <a:rPr lang="en-US" dirty="0" err="1" smtClean="0"/>
              <a:t>nystagmus</a:t>
            </a:r>
            <a:r>
              <a:rPr lang="en-US" dirty="0" smtClean="0"/>
              <a:t> in final report).</a:t>
            </a:r>
          </a:p>
          <a:p>
            <a:pPr>
              <a:spcBef>
                <a:spcPct val="0"/>
              </a:spcBef>
              <a:buFont typeface="Calibri" pitchFamily="34" charset="0"/>
              <a:buNone/>
              <a:defRPr/>
            </a:pPr>
            <a:endParaRPr lang="en-US" dirty="0"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6B9DCF0-5D2F-4074-8160-317533880CC6}"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Tree>
    <p:extLst>
      <p:ext uri="{BB962C8B-B14F-4D97-AF65-F5344CB8AC3E}">
        <p14:creationId xmlns:p14="http://schemas.microsoft.com/office/powerpoint/2010/main" val="1737459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xfrm>
            <a:off x="428625" y="4560888"/>
            <a:ext cx="6457950"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463"/>
              </a:spcAft>
            </a:pPr>
            <a:r>
              <a:rPr lang="en-US" altLang="en-US" smtClean="0">
                <a:latin typeface="Arial" panose="020B0604020202020204" pitchFamily="34" charset="0"/>
              </a:rPr>
              <a:t>Based on recent research, if the subject exhibits two or more clues on this test or fails to complete it, classify the subject's BAC as at or above 0.08. Using this criterion, you will be able to accurately classify 79% of your subjects. </a:t>
            </a:r>
          </a:p>
          <a:p>
            <a:pPr>
              <a:spcAft>
                <a:spcPts val="463"/>
              </a:spcAft>
            </a:pPr>
            <a:r>
              <a:rPr lang="en-US" altLang="en-US" b="1" i="1" smtClean="0">
                <a:latin typeface="Arial" panose="020B0604020202020204" pitchFamily="34" charset="0"/>
              </a:rPr>
              <a:t>This accuracy level was determined through the San Diego Study (“Validation of the Standardized Field Sobriety Test Battery at BACs Below 0.10 %”).</a:t>
            </a:r>
            <a:endParaRPr lang="en-US" altLang="en-US" smtClean="0">
              <a:latin typeface="Arial" panose="020B0604020202020204" pitchFamily="34" charset="0"/>
            </a:endParaRPr>
          </a:p>
          <a:p>
            <a:pPr>
              <a:spcAft>
                <a:spcPts val="463"/>
              </a:spcAft>
            </a:pPr>
            <a:r>
              <a:rPr lang="en-US" altLang="en-US" i="1" smtClean="0">
                <a:latin typeface="Arial" panose="020B0604020202020204" pitchFamily="34" charset="0"/>
              </a:rPr>
              <a:t>Review of Divided Attention Definition</a:t>
            </a:r>
          </a:p>
          <a:p>
            <a:pPr>
              <a:spcAft>
                <a:spcPts val="463"/>
              </a:spcAft>
            </a:pPr>
            <a:r>
              <a:rPr lang="en-US" altLang="en-US" smtClean="0">
                <a:latin typeface="Arial" panose="020B0604020202020204" pitchFamily="34" charset="0"/>
              </a:rPr>
              <a:t>Walk and Turn is a field sobriety test based on the important concept of divided attention.</a:t>
            </a:r>
          </a:p>
          <a:p>
            <a:pPr>
              <a:spcAft>
                <a:spcPts val="463"/>
              </a:spcAft>
            </a:pPr>
            <a:r>
              <a:rPr lang="en-US" altLang="en-US" b="1" i="1" smtClean="0">
                <a:latin typeface="Arial" panose="020B0604020202020204" pitchFamily="34" charset="0"/>
              </a:rPr>
              <a:t>Pose this question: "What driving skills are assessed during the Walk and Turn test?” Lead the discussion, as these items were previously identified in Session 7.</a:t>
            </a:r>
            <a:endParaRPr lang="en-US" altLang="en-US" smtClean="0">
              <a:latin typeface="Arial" panose="020B0604020202020204" pitchFamily="34" charset="0"/>
            </a:endParaRPr>
          </a:p>
          <a:p>
            <a:pPr>
              <a:spcAft>
                <a:spcPts val="463"/>
              </a:spcAft>
            </a:pPr>
            <a:r>
              <a:rPr lang="en-US" altLang="en-US" smtClean="0">
                <a:latin typeface="Arial" panose="020B0604020202020204" pitchFamily="34" charset="0"/>
              </a:rPr>
              <a:t>The test requires the subject to divide attention among mental tasks and physical tasks.</a:t>
            </a:r>
          </a:p>
          <a:p>
            <a:pPr>
              <a:spcAft>
                <a:spcPts val="463"/>
              </a:spcAft>
            </a:pPr>
            <a:r>
              <a:rPr lang="en-US" altLang="en-US" smtClean="0">
                <a:latin typeface="Arial" panose="020B0604020202020204" pitchFamily="34" charset="0"/>
              </a:rPr>
              <a:t>The mental tasks include comprehension of verbal instructions; processing of information; and, recall of memory.</a:t>
            </a:r>
          </a:p>
          <a:p>
            <a:pPr>
              <a:spcAft>
                <a:spcPts val="463"/>
              </a:spcAft>
            </a:pPr>
            <a:r>
              <a:rPr lang="en-US" altLang="en-US" smtClean="0">
                <a:latin typeface="Arial" panose="020B0604020202020204" pitchFamily="34" charset="0"/>
              </a:rPr>
              <a:t>The physical tasks include balance and coordination; the subject is required to maintain balance and coordination while standing still, walking, and turning.</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D86E459-DC27-4C02-BD01-73ADBC53C36A}" type="slidenum">
              <a:rPr lang="en-US" altLang="en-US">
                <a:latin typeface="Arial" panose="020B0604020202020204" pitchFamily="34" charset="0"/>
              </a:rPr>
              <a:pPr eaLnBrk="1" hangingPunct="1"/>
              <a:t>60</a:t>
            </a:fld>
            <a:endParaRPr lang="en-US" altLang="en-US">
              <a:latin typeface="Arial" panose="020B0604020202020204" pitchFamily="34" charset="0"/>
            </a:endParaRPr>
          </a:p>
        </p:txBody>
      </p:sp>
    </p:spTree>
    <p:extLst>
      <p:ext uri="{BB962C8B-B14F-4D97-AF65-F5344CB8AC3E}">
        <p14:creationId xmlns:p14="http://schemas.microsoft.com/office/powerpoint/2010/main" val="905026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ln/>
        </p:spPr>
        <p:txBody>
          <a:bodyPr/>
          <a:lstStyle/>
          <a:p>
            <a:pPr marL="120384" indent="-120384">
              <a:spcBef>
                <a:spcPts val="632"/>
              </a:spcBef>
              <a:spcAft>
                <a:spcPts val="632"/>
              </a:spcAft>
              <a:defRPr/>
            </a:pPr>
            <a:r>
              <a:rPr lang="en-US" b="1" dirty="0" smtClean="0"/>
              <a:t>F.  </a:t>
            </a:r>
            <a:r>
              <a:rPr lang="en-US" b="1" u="sng" dirty="0" smtClean="0"/>
              <a:t>One Leg Stand</a:t>
            </a:r>
            <a:endParaRPr lang="en-US" dirty="0" smtClean="0"/>
          </a:p>
          <a:p>
            <a:pPr>
              <a:spcBef>
                <a:spcPts val="632"/>
              </a:spcBef>
              <a:spcAft>
                <a:spcPts val="632"/>
              </a:spcAft>
              <a:defRPr/>
            </a:pPr>
            <a:r>
              <a:rPr lang="en-US" b="1" i="1" dirty="0" smtClean="0"/>
              <a:t>Remind participants that prior to administering this test to check if the subject has any physical problems or disabilities.</a:t>
            </a:r>
            <a:endParaRPr lang="en-US" i="1" dirty="0" smtClean="0"/>
          </a:p>
          <a:p>
            <a:pPr marL="120384" indent="-120384">
              <a:spcBef>
                <a:spcPts val="632"/>
              </a:spcBef>
              <a:spcAft>
                <a:spcPts val="632"/>
              </a:spcAft>
              <a:defRPr/>
            </a:pPr>
            <a:r>
              <a:rPr lang="en-US" i="1" dirty="0" smtClean="0"/>
              <a:t>Test Stages</a:t>
            </a:r>
          </a:p>
          <a:p>
            <a:pPr marL="120384" indent="-120384">
              <a:spcBef>
                <a:spcPts val="632"/>
              </a:spcBef>
              <a:spcAft>
                <a:spcPts val="632"/>
              </a:spcAft>
              <a:defRPr/>
            </a:pPr>
            <a:r>
              <a:rPr lang="en-US" dirty="0" smtClean="0"/>
              <a:t>Like all divided attention tests, One Leg Stand has two stages.</a:t>
            </a:r>
          </a:p>
          <a:p>
            <a:pPr marL="120384" indent="-120384">
              <a:spcBef>
                <a:spcPts val="632"/>
              </a:spcBef>
              <a:spcAft>
                <a:spcPts val="632"/>
              </a:spcAft>
              <a:defRPr/>
            </a:pPr>
            <a:r>
              <a:rPr lang="en-US" dirty="0" smtClean="0"/>
              <a:t>They are:</a:t>
            </a:r>
          </a:p>
          <a:p>
            <a:pPr marL="180574" indent="-180574">
              <a:spcBef>
                <a:spcPts val="632"/>
              </a:spcBef>
              <a:spcAft>
                <a:spcPts val="632"/>
              </a:spcAft>
              <a:buFont typeface="Arial" pitchFamily="34" charset="0"/>
              <a:buChar char="•"/>
              <a:defRPr/>
            </a:pPr>
            <a:r>
              <a:rPr lang="en-US" dirty="0" smtClean="0"/>
              <a:t>Instructions stage </a:t>
            </a:r>
          </a:p>
          <a:p>
            <a:pPr marL="180574" indent="-180574">
              <a:spcBef>
                <a:spcPts val="632"/>
              </a:spcBef>
              <a:spcAft>
                <a:spcPts val="632"/>
              </a:spcAft>
              <a:buFont typeface="Arial" pitchFamily="34" charset="0"/>
              <a:buChar char="•"/>
              <a:defRPr/>
            </a:pPr>
            <a:r>
              <a:rPr lang="en-US" dirty="0" smtClean="0"/>
              <a:t>Balance and counting stage</a:t>
            </a:r>
          </a:p>
          <a:p>
            <a:pPr>
              <a:spcBef>
                <a:spcPts val="632"/>
              </a:spcBef>
              <a:spcAft>
                <a:spcPts val="632"/>
              </a:spcAft>
              <a:defRPr/>
            </a:pPr>
            <a:r>
              <a:rPr lang="en-US" dirty="0" smtClean="0"/>
              <a:t>Both stages are important, because they can affect the subject's overall performance on the test.</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B1DC7DF-B7A6-4901-BF79-0FC3539EFA23}" type="slidenum">
              <a:rPr lang="en-US" altLang="en-US">
                <a:latin typeface="Arial" panose="020B0604020202020204" pitchFamily="34" charset="0"/>
              </a:rPr>
              <a:pPr eaLnBrk="1" hangingPunct="1"/>
              <a:t>61</a:t>
            </a:fld>
            <a:endParaRPr lang="en-US" altLang="en-US">
              <a:latin typeface="Arial" panose="020B0604020202020204" pitchFamily="34" charset="0"/>
            </a:endParaRPr>
          </a:p>
        </p:txBody>
      </p:sp>
    </p:spTree>
    <p:extLst>
      <p:ext uri="{BB962C8B-B14F-4D97-AF65-F5344CB8AC3E}">
        <p14:creationId xmlns:p14="http://schemas.microsoft.com/office/powerpoint/2010/main" val="3146293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Instructions Stage: Initial Positioning and Verbal Instructions</a:t>
            </a:r>
          </a:p>
          <a:p>
            <a:pPr>
              <a:spcBef>
                <a:spcPts val="638"/>
              </a:spcBef>
              <a:spcAft>
                <a:spcPts val="638"/>
              </a:spcAft>
            </a:pPr>
            <a:r>
              <a:rPr lang="en-US" altLang="en-US" smtClean="0">
                <a:latin typeface="Arial" panose="020B0604020202020204" pitchFamily="34" charset="0"/>
              </a:rPr>
              <a:t>Initiate the test by giving the following  instructions, accompanied by demonstrations. </a:t>
            </a:r>
          </a:p>
          <a:p>
            <a:pPr>
              <a:spcBef>
                <a:spcPts val="638"/>
              </a:spcBef>
              <a:spcAft>
                <a:spcPts val="638"/>
              </a:spcAft>
            </a:pPr>
            <a:r>
              <a:rPr lang="en-US" altLang="en-US" smtClean="0">
                <a:latin typeface="Arial" panose="020B0604020202020204" pitchFamily="34" charset="0"/>
              </a:rPr>
              <a:t>Please stand with your feet together and your arms down at the sides, like this.</a:t>
            </a:r>
          </a:p>
          <a:p>
            <a:pPr>
              <a:spcBef>
                <a:spcPts val="638"/>
              </a:spcBef>
              <a:spcAft>
                <a:spcPts val="638"/>
              </a:spcAft>
            </a:pPr>
            <a:r>
              <a:rPr lang="en-US" altLang="en-US" b="1" i="1" smtClean="0">
                <a:latin typeface="Arial" panose="020B0604020202020204" pitchFamily="34" charset="0"/>
              </a:rPr>
              <a:t>Demonstrate placement of both feet and placement of arms at sides.</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Do not start to perform the test until I tell you to do so.</a:t>
            </a:r>
          </a:p>
          <a:p>
            <a:pPr>
              <a:spcBef>
                <a:spcPts val="638"/>
              </a:spcBef>
              <a:spcAft>
                <a:spcPts val="638"/>
              </a:spcAft>
            </a:pPr>
            <a:r>
              <a:rPr lang="en-US" altLang="en-US" smtClean="0">
                <a:latin typeface="Arial" panose="020B0604020202020204" pitchFamily="34" charset="0"/>
              </a:rPr>
              <a:t>Do you understand the instructions so far?</a:t>
            </a:r>
          </a:p>
          <a:p>
            <a:pPr>
              <a:spcBef>
                <a:spcPts val="638"/>
              </a:spcBef>
              <a:spcAft>
                <a:spcPts val="638"/>
              </a:spcAft>
            </a:pPr>
            <a:r>
              <a:rPr lang="en-US" altLang="en-US" b="1" i="1" smtClean="0">
                <a:latin typeface="Arial" panose="020B0604020202020204" pitchFamily="34" charset="0"/>
              </a:rPr>
              <a:t>Emphasize that officer must receive some affirmative response before continuing.</a:t>
            </a:r>
            <a:endParaRPr lang="en-US" altLang="en-US" i="1" smtClean="0">
              <a:latin typeface="Arial" panose="020B0604020202020204" pitchFamily="34" charset="0"/>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C4403BD-BAE2-4997-AF02-D1D261F77EC0}" type="slidenum">
              <a:rPr lang="en-US" altLang="en-US">
                <a:latin typeface="Arial" panose="020B0604020202020204" pitchFamily="34" charset="0"/>
              </a:rPr>
              <a:pPr eaLnBrk="1" hangingPunct="1"/>
              <a:t>62</a:t>
            </a:fld>
            <a:endParaRPr lang="en-US" altLang="en-US">
              <a:latin typeface="Arial" panose="020B0604020202020204" pitchFamily="34" charset="0"/>
            </a:endParaRPr>
          </a:p>
        </p:txBody>
      </p:sp>
    </p:spTree>
    <p:extLst>
      <p:ext uri="{BB962C8B-B14F-4D97-AF65-F5344CB8AC3E}">
        <p14:creationId xmlns:p14="http://schemas.microsoft.com/office/powerpoint/2010/main" val="2807060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Demonstrations and Instructions for the Balance and Counting Stage</a:t>
            </a:r>
          </a:p>
          <a:p>
            <a:pPr>
              <a:spcBef>
                <a:spcPts val="638"/>
              </a:spcBef>
              <a:spcAft>
                <a:spcPts val="638"/>
              </a:spcAft>
            </a:pPr>
            <a:r>
              <a:rPr lang="en-US" altLang="en-US" smtClean="0">
                <a:latin typeface="Arial" panose="020B0604020202020204" pitchFamily="34" charset="0"/>
              </a:rPr>
              <a:t>Explain the test requirements, using the following verbal instructions, accompanied by demonstrations: </a:t>
            </a:r>
          </a:p>
          <a:p>
            <a:pPr>
              <a:spcBef>
                <a:spcPts val="638"/>
              </a:spcBef>
              <a:spcAft>
                <a:spcPts val="638"/>
              </a:spcAft>
            </a:pPr>
            <a:r>
              <a:rPr lang="en-US" altLang="en-US" smtClean="0">
                <a:latin typeface="Arial" panose="020B0604020202020204" pitchFamily="34" charset="0"/>
              </a:rPr>
              <a:t>When I tell you to start, raise either leg with the foot approximately six inches off the ground.</a:t>
            </a:r>
          </a:p>
          <a:p>
            <a:pPr>
              <a:spcBef>
                <a:spcPts val="638"/>
              </a:spcBef>
              <a:spcAft>
                <a:spcPts val="638"/>
              </a:spcAft>
            </a:pPr>
            <a:r>
              <a:rPr lang="en-US" altLang="en-US" b="1" i="1" smtClean="0">
                <a:latin typeface="Arial" panose="020B0604020202020204" pitchFamily="34" charset="0"/>
              </a:rPr>
              <a:t>Demonstrate this position.</a:t>
            </a:r>
            <a:endParaRPr lang="en-US" altLang="en-US" i="1"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Keep both legs straight and your arms at your side.</a:t>
            </a:r>
          </a:p>
          <a:p>
            <a:pPr>
              <a:spcBef>
                <a:spcPts val="638"/>
              </a:spcBef>
              <a:spcAft>
                <a:spcPts val="638"/>
              </a:spcAft>
            </a:pPr>
            <a:r>
              <a:rPr lang="en-US" altLang="en-US" smtClean="0">
                <a:latin typeface="Arial" panose="020B0604020202020204" pitchFamily="34" charset="0"/>
              </a:rPr>
              <a:t>While holding that position, count out loud in the following manner: “one thousand one, one thousand two, one thousand three,” and so on until told to stop.</a:t>
            </a:r>
          </a:p>
          <a:p>
            <a:pPr>
              <a:spcBef>
                <a:spcPts val="638"/>
              </a:spcBef>
              <a:spcAft>
                <a:spcPts val="638"/>
              </a:spcAft>
            </a:pPr>
            <a:r>
              <a:rPr lang="en-US" altLang="en-US" b="1" i="1" smtClean="0">
                <a:latin typeface="Arial" panose="020B0604020202020204" pitchFamily="34" charset="0"/>
              </a:rPr>
              <a:t>Demonstrate a count, as follows: "one thousand one, one thousand two, one thousand three, etc." Officer should not look at his foot when conducting the demonstration - OFFICER SAFETY.</a:t>
            </a:r>
            <a:endParaRPr lang="en-US" altLang="en-US" i="1" smtClean="0">
              <a:latin typeface="Arial" panose="020B0604020202020204" pitchFamily="34" charset="0"/>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A5A01295-6404-4216-B35A-25642E5FC53A}" type="slidenum">
              <a:rPr lang="en-US" altLang="en-US">
                <a:latin typeface="Arial" panose="020B0604020202020204" pitchFamily="34" charset="0"/>
              </a:rPr>
              <a:pPr eaLnBrk="1" hangingPunct="1"/>
              <a:t>63</a:t>
            </a:fld>
            <a:endParaRPr lang="en-US" altLang="en-US">
              <a:latin typeface="Arial" panose="020B0604020202020204" pitchFamily="34" charset="0"/>
            </a:endParaRPr>
          </a:p>
        </p:txBody>
      </p:sp>
    </p:spTree>
    <p:extLst>
      <p:ext uri="{BB962C8B-B14F-4D97-AF65-F5344CB8AC3E}">
        <p14:creationId xmlns:p14="http://schemas.microsoft.com/office/powerpoint/2010/main" val="3883342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i="1" smtClean="0">
                <a:latin typeface="Arial" panose="020B0604020202020204" pitchFamily="34" charset="0"/>
              </a:rPr>
              <a:t>Test Interpretation</a:t>
            </a:r>
          </a:p>
          <a:p>
            <a:pPr>
              <a:spcBef>
                <a:spcPts val="638"/>
              </a:spcBef>
              <a:spcAft>
                <a:spcPts val="638"/>
              </a:spcAft>
            </a:pPr>
            <a:r>
              <a:rPr lang="en-US" altLang="en-US" smtClean="0">
                <a:latin typeface="Arial" panose="020B0604020202020204" pitchFamily="34" charset="0"/>
              </a:rPr>
              <a:t>You may observe a number of different behaviors when a subject performs this test. The original research found the behaviors listed below are the most likely to be observed in someone with a BAC at or above 0.08. When administering the One Leg Stand test, we look for certain specific behaviors.  Each behavior or action is considered one clue. There is a maximum number of 4 clues on this test. Look for the following clues each time the One leg Stand test is administered. </a:t>
            </a:r>
          </a:p>
          <a:p>
            <a:pPr>
              <a:spcBef>
                <a:spcPts val="638"/>
              </a:spcBef>
              <a:spcAft>
                <a:spcPts val="638"/>
              </a:spcAft>
            </a:pPr>
            <a:r>
              <a:rPr lang="en-US" altLang="en-US" u="sng" smtClean="0">
                <a:latin typeface="Arial" panose="020B0604020202020204" pitchFamily="34" charset="0"/>
              </a:rPr>
              <a:t>The subject sways while balancing</a:t>
            </a:r>
            <a:r>
              <a:rPr lang="en-US" altLang="en-US" smtClean="0">
                <a:latin typeface="Arial" panose="020B0604020202020204" pitchFamily="34" charset="0"/>
              </a:rPr>
              <a:t>. This refers to side to side or back and forth motion while the subject maintains the one leg stand position. </a:t>
            </a:r>
          </a:p>
          <a:p>
            <a:pPr>
              <a:spcBef>
                <a:spcPts val="638"/>
              </a:spcBef>
              <a:spcAft>
                <a:spcPts val="638"/>
              </a:spcAft>
            </a:pPr>
            <a:r>
              <a:rPr lang="en-US" altLang="en-US" b="1" i="1" smtClean="0">
                <a:latin typeface="Arial" panose="020B0604020202020204" pitchFamily="34" charset="0"/>
              </a:rPr>
              <a:t>Emphasize that swaying means a distinct, noticeable side to side or front to back movement of the elevated foot or of the subject's body. </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Slight tremors of the foot or body should not be interpreted as swaying.</a:t>
            </a:r>
          </a:p>
          <a:p>
            <a:pPr>
              <a:spcBef>
                <a:spcPts val="638"/>
              </a:spcBef>
              <a:spcAft>
                <a:spcPts val="638"/>
              </a:spcAft>
            </a:pPr>
            <a:r>
              <a:rPr lang="en-US" altLang="en-US" b="1" i="1" smtClean="0">
                <a:latin typeface="Arial" panose="020B0604020202020204" pitchFamily="34" charset="0"/>
              </a:rPr>
              <a:t>Demonstrate swaying.</a:t>
            </a:r>
            <a:endParaRPr lang="en-US" altLang="en-US" i="1" smtClean="0">
              <a:latin typeface="Arial" panose="020B0604020202020204" pitchFamily="34"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EF093621-EE5C-492F-B8AD-A3015D07C9EA}" type="slidenum">
              <a:rPr lang="en-US" altLang="en-US">
                <a:latin typeface="Arial" panose="020B0604020202020204" pitchFamily="34" charset="0"/>
              </a:rPr>
              <a:pPr eaLnBrk="1" hangingPunct="1"/>
              <a:t>64</a:t>
            </a:fld>
            <a:endParaRPr lang="en-US" altLang="en-US">
              <a:latin typeface="Arial" panose="020B0604020202020204" pitchFamily="34" charset="0"/>
            </a:endParaRPr>
          </a:p>
        </p:txBody>
      </p:sp>
    </p:spTree>
    <p:extLst>
      <p:ext uri="{BB962C8B-B14F-4D97-AF65-F5344CB8AC3E}">
        <p14:creationId xmlns:p14="http://schemas.microsoft.com/office/powerpoint/2010/main" val="191104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xfrm>
            <a:off x="428625" y="4411663"/>
            <a:ext cx="6457950" cy="461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475"/>
              </a:lnSpc>
              <a:spcBef>
                <a:spcPts val="638"/>
              </a:spcBef>
              <a:spcAft>
                <a:spcPts val="638"/>
              </a:spcAft>
            </a:pPr>
            <a:r>
              <a:rPr lang="en-US" altLang="en-US" smtClean="0">
                <a:latin typeface="Arial" panose="020B0604020202020204" pitchFamily="34" charset="0"/>
              </a:rPr>
              <a:t>Based on recent research, if an individual shows two or more clues or fails to complete the One Leg Stand, there is a good chance the BAC is at or above 0.08. Using that criterion, you will accurately classify 83% of the people you test as to whether their BAC's are at or above 0.08. </a:t>
            </a:r>
          </a:p>
          <a:p>
            <a:pPr>
              <a:lnSpc>
                <a:spcPts val="1475"/>
              </a:lnSpc>
              <a:spcBef>
                <a:spcPts val="638"/>
              </a:spcBef>
              <a:spcAft>
                <a:spcPts val="638"/>
              </a:spcAft>
            </a:pPr>
            <a:r>
              <a:rPr lang="en-US" altLang="en-US" b="1" i="1" smtClean="0">
                <a:latin typeface="Arial" panose="020B0604020202020204" pitchFamily="34" charset="0"/>
              </a:rPr>
              <a:t>This accuracy level was determined through the San Diego Study (“Validation of the Standardized Field Sobriety Test Battery at BACs Below 0.10 %”).</a:t>
            </a:r>
            <a:endParaRPr lang="en-US" altLang="en-US" i="1" smtClean="0">
              <a:latin typeface="Arial" panose="020B0604020202020204" pitchFamily="34" charset="0"/>
            </a:endParaRPr>
          </a:p>
          <a:p>
            <a:pPr>
              <a:lnSpc>
                <a:spcPts val="1475"/>
              </a:lnSpc>
              <a:spcBef>
                <a:spcPts val="638"/>
              </a:spcBef>
              <a:spcAft>
                <a:spcPts val="638"/>
              </a:spcAft>
            </a:pPr>
            <a:r>
              <a:rPr lang="en-US" altLang="en-US" smtClean="0">
                <a:latin typeface="Arial" panose="020B0604020202020204" pitchFamily="34" charset="0"/>
              </a:rPr>
              <a:t>Observe the subject from a safe distance and minimize movement during the test so as not to interfere. If the subject puts the foot down, give instructions to pick the foot up again and continue counting from the point at which the foot touched the ground. If the subject counts very slowly, terminate the test after 30 seconds. </a:t>
            </a:r>
          </a:p>
          <a:p>
            <a:pPr>
              <a:lnSpc>
                <a:spcPts val="1475"/>
              </a:lnSpc>
              <a:spcBef>
                <a:spcPts val="638"/>
              </a:spcBef>
              <a:spcAft>
                <a:spcPts val="638"/>
              </a:spcAft>
            </a:pPr>
            <a:r>
              <a:rPr lang="en-US" altLang="en-US" i="1" smtClean="0">
                <a:latin typeface="Arial" panose="020B0604020202020204" pitchFamily="34" charset="0"/>
              </a:rPr>
              <a:t>Review of Divided Attention Definition</a:t>
            </a:r>
          </a:p>
          <a:p>
            <a:pPr>
              <a:lnSpc>
                <a:spcPts val="1475"/>
              </a:lnSpc>
              <a:spcBef>
                <a:spcPts val="638"/>
              </a:spcBef>
              <a:spcAft>
                <a:spcPts val="638"/>
              </a:spcAft>
            </a:pPr>
            <a:r>
              <a:rPr lang="en-US" altLang="en-US" smtClean="0">
                <a:latin typeface="Arial" panose="020B0604020202020204" pitchFamily="34" charset="0"/>
              </a:rPr>
              <a:t>One Leg Stand is another field sobriety test that employs divided attention.</a:t>
            </a:r>
          </a:p>
          <a:p>
            <a:pPr>
              <a:lnSpc>
                <a:spcPts val="1475"/>
              </a:lnSpc>
              <a:spcBef>
                <a:spcPts val="638"/>
              </a:spcBef>
              <a:spcAft>
                <a:spcPts val="638"/>
              </a:spcAft>
            </a:pPr>
            <a:r>
              <a:rPr lang="en-US" altLang="en-US" smtClean="0">
                <a:latin typeface="Arial" panose="020B0604020202020204" pitchFamily="34" charset="0"/>
              </a:rPr>
              <a:t>The subject's attention is divided among such simple tasks as balancing, listening, and counting out loud.</a:t>
            </a:r>
          </a:p>
          <a:p>
            <a:pPr>
              <a:lnSpc>
                <a:spcPts val="1475"/>
              </a:lnSpc>
              <a:spcBef>
                <a:spcPts val="638"/>
              </a:spcBef>
              <a:spcAft>
                <a:spcPts val="638"/>
              </a:spcAft>
            </a:pPr>
            <a:r>
              <a:rPr lang="en-US" altLang="en-US" smtClean="0">
                <a:latin typeface="Arial" panose="020B0604020202020204" pitchFamily="34" charset="0"/>
              </a:rPr>
              <a:t>Although none of these is particularly difficult in itself, the combination can be very difficult for someone who is impaired.</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9C6DA32-B26E-4437-A33F-9FA59227B802}" type="slidenum">
              <a:rPr lang="en-US" altLang="en-US">
                <a:latin typeface="Arial" panose="020B0604020202020204" pitchFamily="34" charset="0"/>
              </a:rPr>
              <a:pPr eaLnBrk="1" hangingPunct="1"/>
              <a:t>65</a:t>
            </a:fld>
            <a:endParaRPr lang="en-US" altLang="en-US">
              <a:latin typeface="Arial" panose="020B0604020202020204" pitchFamily="34" charset="0"/>
            </a:endParaRPr>
          </a:p>
        </p:txBody>
      </p:sp>
    </p:spTree>
    <p:extLst>
      <p:ext uri="{BB962C8B-B14F-4D97-AF65-F5344CB8AC3E}">
        <p14:creationId xmlns:p14="http://schemas.microsoft.com/office/powerpoint/2010/main" val="3895103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b="1" smtClean="0">
                <a:latin typeface="Arial" panose="020B0604020202020204" pitchFamily="34" charset="0"/>
              </a:rPr>
              <a:t>G. </a:t>
            </a:r>
            <a:r>
              <a:rPr lang="en-US" altLang="en-US" b="1" u="sng" smtClean="0">
                <a:latin typeface="Arial" panose="020B0604020202020204" pitchFamily="34" charset="0"/>
              </a:rPr>
              <a:t>Taking Field Notes on the Standardized Field Sobriety Tests</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For purposes of the arrest report and courtroom testimony, it is not enough to report the number of clues on the three tests.</a:t>
            </a:r>
          </a:p>
          <a:p>
            <a:pPr>
              <a:spcBef>
                <a:spcPts val="638"/>
              </a:spcBef>
              <a:spcAft>
                <a:spcPts val="638"/>
              </a:spcAft>
            </a:pPr>
            <a:r>
              <a:rPr lang="en-US" altLang="en-US" smtClean="0">
                <a:latin typeface="Arial" panose="020B0604020202020204" pitchFamily="34" charset="0"/>
              </a:rPr>
              <a:t>The numbers are important to the police officer in the field, because they help determine whether there is probable cause to arrest.</a:t>
            </a:r>
          </a:p>
          <a:p>
            <a:pPr>
              <a:spcBef>
                <a:spcPts val="638"/>
              </a:spcBef>
              <a:spcAft>
                <a:spcPts val="638"/>
              </a:spcAft>
            </a:pPr>
            <a:r>
              <a:rPr lang="en-US" altLang="en-US" smtClean="0">
                <a:latin typeface="Arial" panose="020B0604020202020204" pitchFamily="34" charset="0"/>
              </a:rPr>
              <a:t>But to secure a conviction, more descriptive evidence is needed.</a:t>
            </a:r>
          </a:p>
          <a:p>
            <a:pPr>
              <a:spcBef>
                <a:spcPts val="638"/>
              </a:spcBef>
              <a:spcAft>
                <a:spcPts val="638"/>
              </a:spcAft>
            </a:pPr>
            <a:r>
              <a:rPr lang="en-US" altLang="en-US" smtClean="0">
                <a:latin typeface="Arial" panose="020B0604020202020204" pitchFamily="34" charset="0"/>
              </a:rPr>
              <a:t>The officer must be able to describe how the subject performed on the tests, and what the subject did.</a:t>
            </a:r>
          </a:p>
          <a:p>
            <a:pPr>
              <a:spcBef>
                <a:spcPts val="638"/>
              </a:spcBef>
              <a:spcAft>
                <a:spcPts val="638"/>
              </a:spcAft>
            </a:pPr>
            <a:r>
              <a:rPr lang="en-US" altLang="en-US" smtClean="0">
                <a:latin typeface="Arial" panose="020B0604020202020204" pitchFamily="34" charset="0"/>
              </a:rPr>
              <a:t>The standard note taking guide is designed to help develop a clear description of the subject's performance on the tests.</a:t>
            </a:r>
          </a:p>
          <a:p>
            <a:pPr>
              <a:spcBef>
                <a:spcPts val="638"/>
              </a:spcBef>
              <a:spcAft>
                <a:spcPts val="638"/>
              </a:spcAft>
            </a:pPr>
            <a:r>
              <a:rPr lang="en-US" altLang="en-US" b="1" i="1" smtClean="0">
                <a:latin typeface="Arial" panose="020B0604020202020204" pitchFamily="34" charset="0"/>
              </a:rPr>
              <a:t>Instruct the participants to take out a copy of the note taking guide to follow along with this discussion</a:t>
            </a:r>
            <a:r>
              <a:rPr lang="en-US" altLang="en-US" b="1" smtClean="0">
                <a:latin typeface="Arial" panose="020B0604020202020204" pitchFamily="34" charset="0"/>
              </a:rPr>
              <a:t>.</a:t>
            </a:r>
            <a:endParaRPr lang="en-US" altLang="en-US" smtClean="0">
              <a:latin typeface="Arial" panose="020B0604020202020204" pitchFamily="34" charset="0"/>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6BE26F3A-EB24-4535-87C5-D4321ECAA5BB}" type="slidenum">
              <a:rPr lang="en-US" altLang="en-US">
                <a:latin typeface="Arial" panose="020B0604020202020204" pitchFamily="34" charset="0"/>
              </a:rPr>
              <a:pPr eaLnBrk="1" hangingPunct="1"/>
              <a:t>66</a:t>
            </a:fld>
            <a:endParaRPr lang="en-US" altLang="en-US">
              <a:latin typeface="Arial" panose="020B0604020202020204" pitchFamily="34" charset="0"/>
            </a:endParaRPr>
          </a:p>
        </p:txBody>
      </p:sp>
    </p:spTree>
    <p:extLst>
      <p:ext uri="{BB962C8B-B14F-4D97-AF65-F5344CB8AC3E}">
        <p14:creationId xmlns:p14="http://schemas.microsoft.com/office/powerpoint/2010/main" val="19046001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Equal Pupils 		    	  □ Yes	□ No</a:t>
            </a:r>
          </a:p>
          <a:p>
            <a:r>
              <a:rPr lang="en-US" altLang="en-US" smtClean="0">
                <a:latin typeface="Arial" panose="020B0604020202020204" pitchFamily="34" charset="0"/>
              </a:rPr>
              <a:t>Equal Tracking                       	  □ Yes	□ No</a:t>
            </a:r>
          </a:p>
          <a:p>
            <a:r>
              <a:rPr lang="en-US" altLang="en-US" smtClean="0">
                <a:latin typeface="Arial" panose="020B0604020202020204" pitchFamily="34" charset="0"/>
              </a:rPr>
              <a:t>Resting Nystagmus	    	  □ Yes	□ No</a:t>
            </a:r>
          </a:p>
          <a:p>
            <a:r>
              <a:rPr lang="en-US" altLang="en-US" smtClean="0">
                <a:latin typeface="Arial" panose="020B0604020202020204" pitchFamily="34" charset="0"/>
              </a:rPr>
              <a:t>Other ____________________________</a:t>
            </a:r>
          </a:p>
          <a:p>
            <a:endParaRPr lang="en-US" altLang="en-US" smtClean="0">
              <a:latin typeface="Arial" panose="020B0604020202020204" pitchFamily="34" charset="0"/>
            </a:endParaRPr>
          </a:p>
          <a:p>
            <a:r>
              <a:rPr lang="en-US" altLang="en-US" b="1" i="1" smtClean="0">
                <a:latin typeface="Arial" panose="020B0604020202020204" pitchFamily="34" charset="0"/>
              </a:rPr>
              <a:t>Emphasize that officers must be careful to place their check marks in the columns corresponding to the eye actually being checked.</a:t>
            </a:r>
            <a:endParaRPr lang="en-US" altLang="en-US" i="1" smtClean="0">
              <a:latin typeface="Arial" panose="020B0604020202020204" pitchFamily="34" charset="0"/>
            </a:endParaRPr>
          </a:p>
          <a:p>
            <a:endParaRPr lang="en-US" altLang="en-US" smtClean="0">
              <a:latin typeface="Arial" panose="020B0604020202020204" pitchFamily="34" charset="0"/>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A44D070C-47B5-4362-AB3F-B3E4376CC13F}" type="slidenum">
              <a:rPr lang="en-US" altLang="en-US">
                <a:latin typeface="Arial" panose="020B0604020202020204" pitchFamily="34" charset="0"/>
              </a:rPr>
              <a:pPr eaLnBrk="1" hangingPunct="1"/>
              <a:t>67</a:t>
            </a:fld>
            <a:endParaRPr lang="en-US" altLang="en-US">
              <a:latin typeface="Arial" panose="020B0604020202020204" pitchFamily="34" charset="0"/>
            </a:endParaRPr>
          </a:p>
        </p:txBody>
      </p:sp>
    </p:spTree>
    <p:extLst>
      <p:ext uri="{BB962C8B-B14F-4D97-AF65-F5344CB8AC3E}">
        <p14:creationId xmlns:p14="http://schemas.microsoft.com/office/powerpoint/2010/main" val="2630435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38"/>
              </a:spcBef>
              <a:spcAft>
                <a:spcPts val="638"/>
              </a:spcAft>
            </a:pPr>
            <a:r>
              <a:rPr lang="en-US" altLang="en-US" b="1" i="1" smtClean="0">
                <a:latin typeface="Arial" panose="020B0604020202020204" pitchFamily="34" charset="0"/>
              </a:rPr>
              <a:t>Sections of the note taking guide will be on display throughout the discussion. </a:t>
            </a:r>
            <a:r>
              <a:rPr lang="en-US" altLang="en-US" i="1" smtClean="0">
                <a:latin typeface="Arial" panose="020B0604020202020204" pitchFamily="34" charset="0"/>
              </a:rPr>
              <a:t> </a:t>
            </a:r>
            <a:endParaRPr lang="en-US" altLang="en-US" smtClean="0">
              <a:latin typeface="Arial" panose="020B0604020202020204" pitchFamily="34" charset="0"/>
            </a:endParaRPr>
          </a:p>
          <a:p>
            <a:pPr>
              <a:spcBef>
                <a:spcPts val="638"/>
              </a:spcBef>
              <a:spcAft>
                <a:spcPts val="638"/>
              </a:spcAft>
            </a:pPr>
            <a:r>
              <a:rPr lang="en-US" altLang="en-US" smtClean="0">
                <a:latin typeface="Arial" panose="020B0604020202020204" pitchFamily="34" charset="0"/>
              </a:rPr>
              <a:t>Complete the entire procedure for both eyes, checking "yes" or "no" for each clue.</a:t>
            </a:r>
          </a:p>
          <a:p>
            <a:pPr>
              <a:spcBef>
                <a:spcPts val="638"/>
              </a:spcBef>
              <a:spcAft>
                <a:spcPts val="638"/>
              </a:spcAft>
            </a:pPr>
            <a:r>
              <a:rPr lang="en-US" altLang="en-US" smtClean="0">
                <a:latin typeface="Arial" panose="020B0604020202020204" pitchFamily="34" charset="0"/>
              </a:rPr>
              <a:t>Check box </a:t>
            </a:r>
            <a:r>
              <a:rPr lang="en-US" altLang="en-US" smtClean="0">
                <a:latin typeface="Arial" panose="020B0604020202020204" pitchFamily="34" charset="0"/>
                <a:sym typeface="Wingdings" panose="05000000000000000000" pitchFamily="2" charset="2"/>
              </a:rPr>
              <a:t> </a:t>
            </a:r>
            <a:r>
              <a:rPr lang="en-US" altLang="en-US" smtClean="0">
                <a:latin typeface="Arial" panose="020B0604020202020204" pitchFamily="34" charset="0"/>
              </a:rPr>
              <a:t>if the clue is present. </a:t>
            </a:r>
          </a:p>
          <a:p>
            <a:pPr>
              <a:spcBef>
                <a:spcPts val="638"/>
              </a:spcBef>
              <a:spcAft>
                <a:spcPts val="638"/>
              </a:spcAft>
            </a:pPr>
            <a:r>
              <a:rPr lang="en-US" altLang="en-US" smtClean="0">
                <a:latin typeface="Arial" panose="020B0604020202020204" pitchFamily="34" charset="0"/>
              </a:rPr>
              <a:t>For standardization, test the subject's </a:t>
            </a:r>
            <a:r>
              <a:rPr lang="en-US" altLang="en-US" u="sng" smtClean="0">
                <a:latin typeface="Arial" panose="020B0604020202020204" pitchFamily="34" charset="0"/>
              </a:rPr>
              <a:t>left</a:t>
            </a:r>
            <a:r>
              <a:rPr lang="en-US" altLang="en-US" smtClean="0">
                <a:latin typeface="Arial" panose="020B0604020202020204" pitchFamily="34" charset="0"/>
              </a:rPr>
              <a:t> eye first.</a:t>
            </a:r>
          </a:p>
          <a:p>
            <a:pPr>
              <a:spcBef>
                <a:spcPts val="638"/>
              </a:spcBef>
              <a:spcAft>
                <a:spcPts val="638"/>
              </a:spcAft>
            </a:pPr>
            <a:r>
              <a:rPr lang="en-US" altLang="en-US" smtClean="0">
                <a:latin typeface="Arial" panose="020B0604020202020204" pitchFamily="34" charset="0"/>
              </a:rPr>
              <a:t>Then, check for the same clue in the </a:t>
            </a:r>
            <a:r>
              <a:rPr lang="en-US" altLang="en-US" u="sng" smtClean="0">
                <a:latin typeface="Arial" panose="020B0604020202020204" pitchFamily="34" charset="0"/>
              </a:rPr>
              <a:t>right</a:t>
            </a:r>
            <a:r>
              <a:rPr lang="en-US" altLang="en-US" smtClean="0">
                <a:latin typeface="Arial" panose="020B0604020202020204" pitchFamily="34" charset="0"/>
              </a:rPr>
              <a:t> eye.</a:t>
            </a:r>
          </a:p>
          <a:p>
            <a:pPr>
              <a:spcBef>
                <a:spcPts val="638"/>
              </a:spcBef>
              <a:spcAft>
                <a:spcPts val="638"/>
              </a:spcAft>
            </a:pPr>
            <a:r>
              <a:rPr lang="en-US" altLang="en-US" smtClean="0">
                <a:latin typeface="Arial" panose="020B0604020202020204" pitchFamily="34" charset="0"/>
              </a:rPr>
              <a:t>If clue is not present, leave box blank.</a:t>
            </a:r>
          </a:p>
          <a:p>
            <a:pPr>
              <a:spcBef>
                <a:spcPts val="638"/>
              </a:spcBef>
              <a:spcAft>
                <a:spcPts val="638"/>
              </a:spcAft>
            </a:pPr>
            <a:r>
              <a:rPr lang="en-US" altLang="en-US" smtClean="0">
                <a:latin typeface="Arial" panose="020B0604020202020204" pitchFamily="34" charset="0"/>
              </a:rPr>
              <a:t>After both eyes have been completely checked, total the number of HGN clues observed.</a:t>
            </a:r>
          </a:p>
          <a:p>
            <a:pPr>
              <a:spcBef>
                <a:spcPts val="638"/>
              </a:spcBef>
              <a:spcAft>
                <a:spcPts val="638"/>
              </a:spcAft>
            </a:pPr>
            <a:r>
              <a:rPr lang="en-US" altLang="en-US" smtClean="0">
                <a:latin typeface="Arial" panose="020B0604020202020204" pitchFamily="34" charset="0"/>
              </a:rPr>
              <a:t>Complete the check for vertical gaze nystagmus </a:t>
            </a:r>
          </a:p>
          <a:p>
            <a:pPr>
              <a:spcBef>
                <a:spcPts val="638"/>
              </a:spcBef>
              <a:spcAft>
                <a:spcPts val="638"/>
              </a:spcAft>
            </a:pPr>
            <a:r>
              <a:rPr lang="en-US" altLang="en-US" smtClean="0">
                <a:latin typeface="Arial" panose="020B0604020202020204" pitchFamily="34" charset="0"/>
              </a:rPr>
              <a:t>If present, circle Y. If not present, circle N.</a:t>
            </a:r>
          </a:p>
          <a:p>
            <a:pPr>
              <a:spcBef>
                <a:spcPts val="638"/>
              </a:spcBef>
              <a:spcAft>
                <a:spcPts val="638"/>
              </a:spcAft>
            </a:pPr>
            <a:r>
              <a:rPr lang="en-US" altLang="en-US" smtClean="0">
                <a:latin typeface="Arial" panose="020B0604020202020204" pitchFamily="34" charset="0"/>
              </a:rPr>
              <a:t>In the section labeled "other", record any facts, circumstances, conditions or observations that may be relevant to this procedure.</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8C533A17-016B-4625-A084-EE9BC50EB4F9}" type="slidenum">
              <a:rPr lang="en-US" altLang="en-US">
                <a:latin typeface="Arial" panose="020B0604020202020204" pitchFamily="34" charset="0"/>
              </a:rPr>
              <a:pPr eaLnBrk="1" hangingPunct="1"/>
              <a:t>68</a:t>
            </a:fld>
            <a:endParaRPr lang="en-US" altLang="en-US">
              <a:latin typeface="Arial" panose="020B0604020202020204" pitchFamily="34" charset="0"/>
            </a:endParaRPr>
          </a:p>
        </p:txBody>
      </p:sp>
    </p:spTree>
    <p:extLst>
      <p:ext uri="{BB962C8B-B14F-4D97-AF65-F5344CB8AC3E}">
        <p14:creationId xmlns:p14="http://schemas.microsoft.com/office/powerpoint/2010/main" val="3832615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latin typeface="Arial" panose="020B0604020202020204" pitchFamily="34" charset="0"/>
              </a:rPr>
              <a:t>This slide will be left on display throughout the discussion of Walk and Turn scoring</a:t>
            </a:r>
            <a:r>
              <a:rPr lang="en-US" altLang="en-US" b="1" smtClean="0">
                <a:latin typeface="Arial" panose="020B0604020202020204" pitchFamily="34" charset="0"/>
              </a:rPr>
              <a:t>.</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smtClean="0">
                <a:latin typeface="Arial" panose="020B0604020202020204" pitchFamily="34" charset="0"/>
              </a:rPr>
              <a:t>The section on the Walk and Turn test appears at the top of the guide's back side. </a:t>
            </a:r>
          </a:p>
          <a:p>
            <a:r>
              <a:rPr lang="en-US" altLang="en-US" smtClean="0">
                <a:latin typeface="Arial" panose="020B0604020202020204" pitchFamily="34" charset="0"/>
              </a:rPr>
              <a:t> </a:t>
            </a:r>
          </a:p>
          <a:p>
            <a:r>
              <a:rPr lang="en-US" altLang="en-US" smtClean="0">
                <a:latin typeface="Arial" panose="020B0604020202020204" pitchFamily="34" charset="0"/>
              </a:rPr>
              <a:t>First two clues are checked only during the instructions stage.</a:t>
            </a:r>
          </a:p>
        </p:txBody>
      </p:sp>
      <p:sp>
        <p:nvSpPr>
          <p:cNvPr id="21914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1" tIns="48316" rIns="96631" bIns="48316" anchor="b"/>
          <a:lstStyle>
            <a:lvl1pPr defTabSz="9509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509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509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509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509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509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a:latin typeface="Arial" panose="020B0604020202020204" pitchFamily="34" charset="0"/>
              </a:rPr>
              <a:t>8-</a:t>
            </a:r>
            <a:fld id="{0EBE4535-2C35-4C81-B056-2A5843ED7536}" type="slidenum">
              <a:rPr lang="en-US" altLang="en-US">
                <a:latin typeface="Arial" panose="020B0604020202020204" pitchFamily="34" charset="0"/>
              </a:rPr>
              <a:pPr algn="r" eaLnBrk="1" hangingPunct="1"/>
              <a:t>69</a:t>
            </a:fld>
            <a:endParaRPr lang="en-US" altLang="en-US">
              <a:latin typeface="Arial" panose="020B0604020202020204" pitchFamily="34" charset="0"/>
            </a:endParaRPr>
          </a:p>
        </p:txBody>
      </p:sp>
    </p:spTree>
    <p:extLst>
      <p:ext uri="{BB962C8B-B14F-4D97-AF65-F5344CB8AC3E}">
        <p14:creationId xmlns:p14="http://schemas.microsoft.com/office/powerpoint/2010/main" val="88734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ln/>
          <a:extLst/>
        </p:spPr>
        <p:txBody>
          <a:bodyPr/>
          <a:lstStyle/>
          <a:p>
            <a:pPr>
              <a:defRPr/>
            </a:pPr>
            <a:r>
              <a:rPr lang="en-US" dirty="0" smtClean="0"/>
              <a:t>NHTSA analyzed the laboratory test data and found:</a:t>
            </a:r>
          </a:p>
          <a:p>
            <a:pPr marL="183920" indent="-183920">
              <a:buFontTx/>
              <a:buChar char="•"/>
              <a:defRPr/>
            </a:pPr>
            <a:r>
              <a:rPr lang="en-US" dirty="0" smtClean="0"/>
              <a:t>HGN, by itself, was 77% accurate</a:t>
            </a:r>
          </a:p>
          <a:p>
            <a:pPr marL="183920" indent="-183920">
              <a:buFontTx/>
              <a:buChar char="•"/>
              <a:defRPr/>
            </a:pPr>
            <a:r>
              <a:rPr lang="en-US" dirty="0" smtClean="0"/>
              <a:t>WAT, by itself, was 68% accurate</a:t>
            </a:r>
          </a:p>
          <a:p>
            <a:pPr marL="183920" indent="-183920">
              <a:buFontTx/>
              <a:buChar char="•"/>
              <a:defRPr/>
            </a:pPr>
            <a:r>
              <a:rPr lang="en-US" dirty="0" smtClean="0"/>
              <a:t>OLS, by itself, was 65% accurate</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F0894620-F7C5-462B-A4F5-F31C65C968F2}"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Tree>
    <p:extLst>
      <p:ext uri="{BB962C8B-B14F-4D97-AF65-F5344CB8AC3E}">
        <p14:creationId xmlns:p14="http://schemas.microsoft.com/office/powerpoint/2010/main" val="3208655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latin typeface="Arial" panose="020B0604020202020204" pitchFamily="34" charset="0"/>
              </a:rPr>
              <a:t>This slide will be left on display throughout the discussion of one leg stand clue. </a:t>
            </a:r>
            <a:endParaRPr lang="en-US" altLang="en-US" i="1" smtClean="0">
              <a:latin typeface="Arial" panose="020B0604020202020204" pitchFamily="34" charset="0"/>
            </a:endParaRPr>
          </a:p>
          <a:p>
            <a:r>
              <a:rPr lang="en-US" altLang="en-US" b="1" smtClean="0">
                <a:latin typeface="Arial" panose="020B0604020202020204" pitchFamily="34" charset="0"/>
              </a:rPr>
              <a:t/>
            </a:r>
            <a:br>
              <a:rPr lang="en-US" altLang="en-US" b="1" smtClean="0">
                <a:latin typeface="Arial" panose="020B0604020202020204" pitchFamily="34" charset="0"/>
              </a:rPr>
            </a:br>
            <a:r>
              <a:rPr lang="en-US" altLang="en-US" smtClean="0">
                <a:latin typeface="Arial" panose="020B0604020202020204" pitchFamily="34" charset="0"/>
              </a:rPr>
              <a:t>Type of Footwear </a:t>
            </a:r>
            <a:r>
              <a:rPr lang="en-US" altLang="en-US" u="sng" smtClean="0">
                <a:latin typeface="Arial" panose="020B0604020202020204" pitchFamily="34" charset="0"/>
              </a:rPr>
              <a:t>_________________</a:t>
            </a:r>
            <a:r>
              <a:rPr lang="en-US" altLang="en-US" smtClean="0">
                <a:latin typeface="Arial" panose="020B0604020202020204" pitchFamily="34" charset="0"/>
              </a:rPr>
              <a:t>				</a:t>
            </a:r>
          </a:p>
          <a:p>
            <a:r>
              <a:rPr lang="en-US" altLang="en-US" b="1" smtClean="0">
                <a:latin typeface="Arial" panose="020B0604020202020204" pitchFamily="34" charset="0"/>
              </a:rPr>
              <a:t> </a:t>
            </a:r>
            <a:endParaRPr lang="en-US" altLang="en-US" smtClean="0">
              <a:latin typeface="Arial" panose="020B0604020202020204" pitchFamily="34" charset="0"/>
            </a:endParaRPr>
          </a:p>
          <a:p>
            <a:r>
              <a:rPr lang="en-US" altLang="en-US" smtClean="0">
                <a:latin typeface="Arial" panose="020B0604020202020204" pitchFamily="34" charset="0"/>
              </a:rPr>
              <a:t>Record the subject's performance separately.</a:t>
            </a:r>
          </a:p>
          <a:p>
            <a:r>
              <a:rPr lang="en-US" altLang="en-US" smtClean="0">
                <a:latin typeface="Arial" panose="020B0604020202020204" pitchFamily="34" charset="0"/>
              </a:rPr>
              <a:t>For each clue, record how often it appears with a (</a:t>
            </a:r>
            <a:r>
              <a:rPr lang="en-US" altLang="en-US" smtClean="0">
                <a:latin typeface="Arial" panose="020B0604020202020204" pitchFamily="34" charset="0"/>
                <a:sym typeface="Symbol" panose="05050102010706020507" pitchFamily="18" charset="2"/>
              </a:rPr>
              <a:t>)</a:t>
            </a:r>
            <a:r>
              <a:rPr lang="en-US" altLang="en-US" smtClean="0">
                <a:latin typeface="Arial" panose="020B0604020202020204" pitchFamily="34" charset="0"/>
              </a:rPr>
              <a:t> check mark.</a:t>
            </a:r>
          </a:p>
          <a:p>
            <a:r>
              <a:rPr lang="en-US" altLang="en-US" smtClean="0">
                <a:latin typeface="Arial" panose="020B0604020202020204" pitchFamily="34" charset="0"/>
              </a:rPr>
              <a:t> </a:t>
            </a:r>
          </a:p>
          <a:p>
            <a:r>
              <a:rPr lang="en-US" altLang="en-US" b="1" i="1" smtClean="0">
                <a:latin typeface="Arial" panose="020B0604020202020204" pitchFamily="34" charset="0"/>
              </a:rPr>
              <a:t>Point out that, by recording when things happen as well as what happens, a more descriptive arrest report can be prepared.</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49DD4A8B-19BE-4A2F-8B14-E1CD21B0DCFD}" type="slidenum">
              <a:rPr lang="en-US" altLang="en-US">
                <a:latin typeface="Arial" panose="020B0604020202020204" pitchFamily="34" charset="0"/>
              </a:rPr>
              <a:pPr eaLnBrk="1" hangingPunct="1"/>
              <a:t>70</a:t>
            </a:fld>
            <a:endParaRPr lang="en-US" altLang="en-US">
              <a:latin typeface="Arial" panose="020B0604020202020204" pitchFamily="34" charset="0"/>
            </a:endParaRPr>
          </a:p>
        </p:txBody>
      </p:sp>
    </p:spTree>
    <p:extLst>
      <p:ext uri="{BB962C8B-B14F-4D97-AF65-F5344CB8AC3E}">
        <p14:creationId xmlns:p14="http://schemas.microsoft.com/office/powerpoint/2010/main" val="42375535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ln/>
          <a:extLst/>
        </p:spPr>
        <p:txBody>
          <a:bodyPr/>
          <a:lstStyle/>
          <a:p>
            <a:pPr>
              <a:defRPr/>
            </a:pPr>
            <a:r>
              <a:rPr lang="en-US" dirty="0" smtClean="0"/>
              <a:t> </a:t>
            </a:r>
          </a:p>
          <a:p>
            <a:pPr>
              <a:defRPr/>
            </a:pPr>
            <a:r>
              <a:rPr lang="en-US" b="1" dirty="0" smtClean="0"/>
              <a:t>TEST YOUR KNOWLEDGE </a:t>
            </a:r>
            <a:endParaRPr lang="en-US" dirty="0" smtClean="0"/>
          </a:p>
          <a:p>
            <a:pPr>
              <a:defRPr/>
            </a:pPr>
            <a:r>
              <a:rPr lang="en-US" dirty="0" smtClean="0"/>
              <a:t> </a:t>
            </a:r>
          </a:p>
          <a:p>
            <a:pPr>
              <a:defRPr/>
            </a:pPr>
            <a:r>
              <a:rPr lang="en-US" b="1" i="1" dirty="0" smtClean="0"/>
              <a:t>INSTRUCTIONS:  Complete the following sentences. </a:t>
            </a:r>
          </a:p>
          <a:p>
            <a:pPr>
              <a:defRPr/>
            </a:pPr>
            <a:r>
              <a:rPr lang="en-US" b="1" i="1" dirty="0" smtClean="0"/>
              <a:t> </a:t>
            </a:r>
          </a:p>
          <a:p>
            <a:pPr marL="240767" indent="-240767">
              <a:buFont typeface="+mj-lt"/>
              <a:buAutoNum type="arabicPeriod"/>
              <a:defRPr/>
            </a:pPr>
            <a:r>
              <a:rPr lang="en-US" b="1" i="1" dirty="0" smtClean="0"/>
              <a:t>Walk and Turn is an example of  </a:t>
            </a:r>
            <a:r>
              <a:rPr lang="en-US" b="1" i="1" u="sng" dirty="0" smtClean="0"/>
              <a:t>a divided attention</a:t>
            </a:r>
            <a:r>
              <a:rPr lang="en-US" b="1" i="1" dirty="0" smtClean="0"/>
              <a:t>  field sobriety test. </a:t>
            </a:r>
          </a:p>
          <a:p>
            <a:pPr>
              <a:defRPr/>
            </a:pPr>
            <a:r>
              <a:rPr lang="en-US" b="1" i="1" dirty="0" smtClean="0"/>
              <a:t>             </a:t>
            </a:r>
          </a:p>
          <a:p>
            <a:pPr marL="240767" indent="-240767">
              <a:buFont typeface="+mj-lt"/>
              <a:buAutoNum type="arabicPeriod" startAt="2"/>
              <a:defRPr/>
            </a:pPr>
            <a:r>
              <a:rPr lang="en-US" b="1" i="1" dirty="0" smtClean="0"/>
              <a:t>The Walk and Turn requires a real or imaginary line and  </a:t>
            </a:r>
            <a:r>
              <a:rPr lang="en-US" b="1" i="1" u="sng" dirty="0" smtClean="0"/>
              <a:t>the suspect to take nine heel-to-toe steps in a straight line</a:t>
            </a:r>
            <a:r>
              <a:rPr lang="en-US" b="1" i="1" dirty="0" smtClean="0"/>
              <a:t>                                                                                         </a:t>
            </a:r>
          </a:p>
          <a:p>
            <a:pPr>
              <a:defRPr/>
            </a:pPr>
            <a:r>
              <a:rPr lang="en-US" b="1" i="1" dirty="0" smtClean="0"/>
              <a:t> </a:t>
            </a:r>
          </a:p>
          <a:p>
            <a:pPr marL="240767" indent="-240767">
              <a:buFont typeface="+mj-lt"/>
              <a:buAutoNum type="arabicPeriod" startAt="3"/>
              <a:defRPr/>
            </a:pPr>
            <a:r>
              <a:rPr lang="en-US" b="1" i="1" dirty="0" smtClean="0"/>
              <a:t>During the  </a:t>
            </a:r>
            <a:r>
              <a:rPr lang="en-US" b="1" i="1" u="sng" dirty="0" smtClean="0"/>
              <a:t> walking </a:t>
            </a:r>
            <a:r>
              <a:rPr lang="en-US" b="1" i="1" dirty="0" smtClean="0"/>
              <a:t> stage of the Walk and Turn, the subject is required to count out loud.</a:t>
            </a:r>
            <a:r>
              <a:rPr lang="en-US" dirty="0" smtClean="0"/>
              <a:t> </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5FF50B07-93F3-4496-97B5-B3E27DBE5809}" type="slidenum">
              <a:rPr lang="en-US" altLang="en-US">
                <a:latin typeface="Arial" panose="020B0604020202020204" pitchFamily="34" charset="0"/>
              </a:rPr>
              <a:pPr eaLnBrk="1" hangingPunct="1"/>
              <a:t>71</a:t>
            </a:fld>
            <a:endParaRPr lang="en-US" altLang="en-US">
              <a:latin typeface="Arial" panose="020B0604020202020204" pitchFamily="34" charset="0"/>
            </a:endParaRPr>
          </a:p>
        </p:txBody>
      </p:sp>
    </p:spTree>
    <p:extLst>
      <p:ext uri="{BB962C8B-B14F-4D97-AF65-F5344CB8AC3E}">
        <p14:creationId xmlns:p14="http://schemas.microsoft.com/office/powerpoint/2010/main" val="17057711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ln/>
          <a:extLst/>
        </p:spPr>
        <p:txBody>
          <a:bodyPr/>
          <a:lstStyle/>
          <a:p>
            <a:pPr marL="240767" indent="-240767">
              <a:buFont typeface="+mj-lt"/>
              <a:buAutoNum type="arabicPeriod" startAt="4"/>
              <a:defRPr/>
            </a:pPr>
            <a:r>
              <a:rPr lang="en-US" b="1" i="1" dirty="0" smtClean="0"/>
              <a:t>Based upon the San Diego study, the Walk and Turn test can determine whether a subject's BAC is above or below 0.08, </a:t>
            </a:r>
            <a:r>
              <a:rPr lang="en-US" b="1" i="1" u="sng" dirty="0" smtClean="0"/>
              <a:t>    79       </a:t>
            </a:r>
            <a:r>
              <a:rPr lang="en-US" b="1" i="1" dirty="0" smtClean="0"/>
              <a:t> % of the time. </a:t>
            </a:r>
          </a:p>
          <a:p>
            <a:pPr>
              <a:defRPr/>
            </a:pPr>
            <a:r>
              <a:rPr lang="en-US" b="1" i="1" dirty="0" smtClean="0"/>
              <a:t> </a:t>
            </a:r>
          </a:p>
          <a:p>
            <a:pPr marL="240767" indent="-240767">
              <a:buFont typeface="+mj-lt"/>
              <a:buAutoNum type="arabicPeriod" startAt="5"/>
              <a:defRPr/>
            </a:pPr>
            <a:r>
              <a:rPr lang="en-US" b="1" i="1" dirty="0" smtClean="0"/>
              <a:t>In the Walk and Turn test, a subject who steps off the line during the first 9 steps and once again during the second 9 steps and who raises arms for balance twice during the second nine steps has produced </a:t>
            </a:r>
            <a:r>
              <a:rPr lang="en-US" b="1" i="1" u="sng" dirty="0" smtClean="0"/>
              <a:t>    two         </a:t>
            </a:r>
            <a:r>
              <a:rPr lang="en-US" b="1" i="1" dirty="0" smtClean="0"/>
              <a:t> distinct clue(s).</a:t>
            </a:r>
            <a:r>
              <a:rPr lang="en-US" dirty="0" smtClean="0"/>
              <a:t> </a:t>
            </a: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D064C909-D2E0-457F-B34F-B637AE4EA294}" type="slidenum">
              <a:rPr lang="en-US" altLang="en-US">
                <a:latin typeface="Arial" panose="020B0604020202020204" pitchFamily="34" charset="0"/>
              </a:rPr>
              <a:pPr eaLnBrk="1" hangingPunct="1"/>
              <a:t>72</a:t>
            </a:fld>
            <a:endParaRPr lang="en-US" altLang="en-US">
              <a:latin typeface="Arial" panose="020B0604020202020204" pitchFamily="34" charset="0"/>
            </a:endParaRPr>
          </a:p>
        </p:txBody>
      </p:sp>
    </p:spTree>
    <p:extLst>
      <p:ext uri="{BB962C8B-B14F-4D97-AF65-F5344CB8AC3E}">
        <p14:creationId xmlns:p14="http://schemas.microsoft.com/office/powerpoint/2010/main" val="6659059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xfrm>
            <a:off x="1231900" y="654050"/>
            <a:ext cx="4800600" cy="3600450"/>
          </a:xfrm>
          <a:ln/>
        </p:spPr>
      </p:sp>
      <p:sp>
        <p:nvSpPr>
          <p:cNvPr id="230403" name="Notes Placeholder 2"/>
          <p:cNvSpPr>
            <a:spLocks noGrp="1"/>
          </p:cNvSpPr>
          <p:nvPr>
            <p:ph type="body" idx="1"/>
          </p:nvPr>
        </p:nvSpPr>
        <p:spPr>
          <a:ln/>
          <a:extLst/>
        </p:spPr>
        <p:txBody>
          <a:bodyPr/>
          <a:lstStyle/>
          <a:p>
            <a:pPr marL="240767" indent="-240767">
              <a:buFont typeface="+mj-lt"/>
              <a:buAutoNum type="arabicPeriod" startAt="6"/>
              <a:defRPr/>
            </a:pPr>
            <a:r>
              <a:rPr lang="en-US" b="1" i="1" dirty="0" smtClean="0"/>
              <a:t>The Walk and Turn test has </a:t>
            </a:r>
            <a:r>
              <a:rPr lang="en-US" b="1" i="1" u="sng" dirty="0" smtClean="0"/>
              <a:t>    8     </a:t>
            </a:r>
            <a:r>
              <a:rPr lang="en-US" b="1" i="1" dirty="0" smtClean="0"/>
              <a:t> possible clues. </a:t>
            </a:r>
          </a:p>
          <a:p>
            <a:pPr marL="183920" indent="-183920">
              <a:defRPr/>
            </a:pPr>
            <a:r>
              <a:rPr lang="en-US" b="1" i="1" dirty="0" smtClean="0"/>
              <a:t> </a:t>
            </a:r>
          </a:p>
          <a:p>
            <a:pPr marL="240767" indent="-240767">
              <a:buFont typeface="+mj-lt"/>
              <a:buAutoNum type="arabicPeriod" startAt="7"/>
              <a:defRPr/>
            </a:pPr>
            <a:r>
              <a:rPr lang="en-US" b="1" i="1" dirty="0" smtClean="0"/>
              <a:t>During the </a:t>
            </a:r>
            <a:r>
              <a:rPr lang="en-US" b="1" i="1" u="sng" dirty="0" smtClean="0"/>
              <a:t>    balance and counting       </a:t>
            </a:r>
            <a:r>
              <a:rPr lang="en-US" b="1" i="1" dirty="0" smtClean="0"/>
              <a:t> stage of the One leg Stand test the subject must maintain balance for 30 seconds.</a:t>
            </a:r>
            <a:r>
              <a:rPr lang="en-US" dirty="0" smtClean="0"/>
              <a:t> </a:t>
            </a:r>
          </a:p>
          <a:p>
            <a:pPr marL="240767" indent="-240767">
              <a:buFont typeface="+mj-lt"/>
              <a:buAutoNum type="arabicPeriod" startAt="7"/>
              <a:defRPr/>
            </a:pPr>
            <a:endParaRPr lang="en-US" dirty="0" smtClean="0"/>
          </a:p>
          <a:p>
            <a:pPr marL="240767" indent="-240767">
              <a:buFont typeface="+mj-lt"/>
              <a:buAutoNum type="arabicPeriod" startAt="7"/>
              <a:defRPr/>
            </a:pPr>
            <a:r>
              <a:rPr lang="en-US" b="1" i="1" dirty="0" smtClean="0"/>
              <a:t>The One Leg Stand requires that the subject keep the foot elevated for </a:t>
            </a:r>
            <a:r>
              <a:rPr lang="en-US" b="1" i="1" u="sng" dirty="0" smtClean="0"/>
              <a:t>    30    </a:t>
            </a:r>
            <a:r>
              <a:rPr lang="en-US" b="1" i="1" dirty="0" smtClean="0"/>
              <a:t> seconds. </a:t>
            </a:r>
          </a:p>
          <a:p>
            <a:pPr marL="240767" indent="-240767">
              <a:buFont typeface="+mj-lt"/>
              <a:buAutoNum type="arabicPeriod" startAt="7"/>
              <a:defRPr/>
            </a:pPr>
            <a:endParaRPr lang="en-US" dirty="0"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93DF462D-CA55-4CDB-9B63-001DC255CA40}" type="slidenum">
              <a:rPr lang="en-US" altLang="en-US">
                <a:latin typeface="Arial" panose="020B0604020202020204" pitchFamily="34" charset="0"/>
              </a:rPr>
              <a:pPr eaLnBrk="1" hangingPunct="1"/>
              <a:t>73</a:t>
            </a:fld>
            <a:endParaRPr lang="en-US" altLang="en-US">
              <a:latin typeface="Arial" panose="020B0604020202020204" pitchFamily="34" charset="0"/>
            </a:endParaRPr>
          </a:p>
        </p:txBody>
      </p:sp>
    </p:spTree>
    <p:extLst>
      <p:ext uri="{BB962C8B-B14F-4D97-AF65-F5344CB8AC3E}">
        <p14:creationId xmlns:p14="http://schemas.microsoft.com/office/powerpoint/2010/main" val="19661590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9713" indent="-239713">
              <a:spcBef>
                <a:spcPts val="1263"/>
              </a:spcBef>
              <a:spcAft>
                <a:spcPts val="1263"/>
              </a:spcAft>
              <a:buFont typeface="Calibri" panose="020F0502020204030204" pitchFamily="34" charset="0"/>
              <a:buAutoNum type="arabicPeriod" startAt="9"/>
            </a:pPr>
            <a:r>
              <a:rPr lang="en-US" altLang="en-US" b="1" i="1" smtClean="0">
                <a:latin typeface="Arial" panose="020B0604020202020204" pitchFamily="34" charset="0"/>
              </a:rPr>
              <a:t>Based upon the San Diego study, the One Leg Stand test can determine whether a subject's BAC is above or below 0.08, </a:t>
            </a:r>
            <a:r>
              <a:rPr lang="en-US" altLang="en-US" b="1" i="1" u="sng" smtClean="0">
                <a:latin typeface="Arial" panose="020B0604020202020204" pitchFamily="34" charset="0"/>
              </a:rPr>
              <a:t>    83      </a:t>
            </a:r>
            <a:r>
              <a:rPr lang="en-US" altLang="en-US" b="1" i="1" smtClean="0">
                <a:latin typeface="Arial" panose="020B0604020202020204" pitchFamily="34" charset="0"/>
              </a:rPr>
              <a:t> % of the time. </a:t>
            </a:r>
          </a:p>
          <a:p>
            <a:pPr marL="239713" indent="-239713">
              <a:spcBef>
                <a:spcPts val="1263"/>
              </a:spcBef>
              <a:spcAft>
                <a:spcPts val="1263"/>
              </a:spcAft>
              <a:buFont typeface="Calibri" panose="020F0502020204030204" pitchFamily="34" charset="0"/>
              <a:buAutoNum type="arabicPeriod" startAt="9"/>
            </a:pPr>
            <a:r>
              <a:rPr lang="en-US" altLang="en-US" b="1" i="1" smtClean="0">
                <a:latin typeface="Arial" panose="020B0604020202020204" pitchFamily="34" charset="0"/>
              </a:rPr>
              <a:t> In the One Leg Stand test, a subject who sways has produced </a:t>
            </a:r>
            <a:r>
              <a:rPr lang="en-US" altLang="en-US" b="1" i="1" u="sng" smtClean="0">
                <a:latin typeface="Arial" panose="020B0604020202020204" pitchFamily="34" charset="0"/>
              </a:rPr>
              <a:t>    one       </a:t>
            </a:r>
            <a:r>
              <a:rPr lang="en-US" altLang="en-US" b="1" i="1" smtClean="0">
                <a:latin typeface="Arial" panose="020B0604020202020204" pitchFamily="34" charset="0"/>
              </a:rPr>
              <a:t> clue(s). </a:t>
            </a:r>
          </a:p>
          <a:p>
            <a:pPr marL="239713" indent="-239713">
              <a:spcBef>
                <a:spcPts val="1263"/>
              </a:spcBef>
              <a:spcAft>
                <a:spcPts val="1263"/>
              </a:spcAft>
              <a:buFont typeface="Calibri" panose="020F0502020204030204" pitchFamily="34" charset="0"/>
              <a:buAutoNum type="arabicPeriod" startAt="9"/>
            </a:pPr>
            <a:r>
              <a:rPr lang="en-US" altLang="en-US" b="1" i="1" smtClean="0">
                <a:latin typeface="Arial" panose="020B0604020202020204" pitchFamily="34" charset="0"/>
              </a:rPr>
              <a:t>In the One leg Stand test, a subject who raises arms, hops, and puts foot down has produced </a:t>
            </a:r>
            <a:r>
              <a:rPr lang="en-US" altLang="en-US" b="1" i="1" u="sng" smtClean="0">
                <a:latin typeface="Arial" panose="020B0604020202020204" pitchFamily="34" charset="0"/>
              </a:rPr>
              <a:t>    three       </a:t>
            </a:r>
            <a:r>
              <a:rPr lang="en-US" altLang="en-US" b="1" i="1" smtClean="0">
                <a:latin typeface="Arial" panose="020B0604020202020204" pitchFamily="34" charset="0"/>
              </a:rPr>
              <a:t> clue(s). </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356FE856-2797-4717-9E79-D7B9A6408DA9}" type="slidenum">
              <a:rPr lang="en-US" altLang="en-US">
                <a:latin typeface="Arial" panose="020B0604020202020204" pitchFamily="34" charset="0"/>
              </a:rPr>
              <a:pPr eaLnBrk="1" hangingPunct="1"/>
              <a:t>74</a:t>
            </a:fld>
            <a:endParaRPr lang="en-US" altLang="en-US">
              <a:latin typeface="Arial" panose="020B0604020202020204" pitchFamily="34" charset="0"/>
            </a:endParaRPr>
          </a:p>
        </p:txBody>
      </p:sp>
    </p:spTree>
    <p:extLst>
      <p:ext uri="{BB962C8B-B14F-4D97-AF65-F5344CB8AC3E}">
        <p14:creationId xmlns:p14="http://schemas.microsoft.com/office/powerpoint/2010/main" val="5363670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9713" indent="-239713">
              <a:spcBef>
                <a:spcPts val="1263"/>
              </a:spcBef>
              <a:spcAft>
                <a:spcPts val="1263"/>
              </a:spcAft>
              <a:buFont typeface="Calibri" panose="020F0502020204030204" pitchFamily="34" charset="0"/>
              <a:buAutoNum type="arabicPeriod" startAt="12"/>
            </a:pPr>
            <a:r>
              <a:rPr lang="en-US" altLang="en-US" b="1" i="1" smtClean="0">
                <a:latin typeface="Arial" panose="020B0604020202020204" pitchFamily="34" charset="0"/>
              </a:rPr>
              <a:t> The maximum number of clues for Horizontal Gaze Nystagmus that can appear in </a:t>
            </a:r>
            <a:r>
              <a:rPr lang="en-US" altLang="en-US" b="1" i="1" u="sng" smtClean="0">
                <a:latin typeface="Arial" panose="020B0604020202020204" pitchFamily="34" charset="0"/>
              </a:rPr>
              <a:t>one</a:t>
            </a:r>
            <a:r>
              <a:rPr lang="en-US" altLang="en-US" b="1" i="1" smtClean="0">
                <a:latin typeface="Arial" panose="020B0604020202020204" pitchFamily="34" charset="0"/>
              </a:rPr>
              <a:t> eye is </a:t>
            </a:r>
            <a:r>
              <a:rPr lang="en-US" altLang="en-US" b="1" i="1" u="sng" smtClean="0">
                <a:latin typeface="Arial" panose="020B0604020202020204" pitchFamily="34" charset="0"/>
              </a:rPr>
              <a:t>    three         </a:t>
            </a:r>
            <a:r>
              <a:rPr lang="en-US" altLang="en-US" b="1" i="1" smtClean="0">
                <a:latin typeface="Arial" panose="020B0604020202020204" pitchFamily="34" charset="0"/>
              </a:rPr>
              <a:t>. </a:t>
            </a:r>
          </a:p>
          <a:p>
            <a:pPr marL="239713" indent="-239713">
              <a:spcBef>
                <a:spcPts val="1263"/>
              </a:spcBef>
              <a:spcAft>
                <a:spcPts val="1263"/>
              </a:spcAft>
              <a:buFont typeface="Calibri" panose="020F0502020204030204" pitchFamily="34" charset="0"/>
              <a:buAutoNum type="arabicPeriod" startAt="12"/>
            </a:pPr>
            <a:r>
              <a:rPr lang="en-US" altLang="en-US" b="1" i="1" smtClean="0">
                <a:latin typeface="Arial" panose="020B0604020202020204" pitchFamily="34" charset="0"/>
              </a:rPr>
              <a:t>Based upon the San Diego study, the Horizontal Gaze Nystagmus test can determine whether a subject's BAC is above 0.08, </a:t>
            </a:r>
            <a:r>
              <a:rPr lang="en-US" altLang="en-US" b="1" i="1" u="sng" smtClean="0">
                <a:latin typeface="Arial" panose="020B0604020202020204" pitchFamily="34" charset="0"/>
              </a:rPr>
              <a:t>    88         </a:t>
            </a:r>
            <a:r>
              <a:rPr lang="en-US" altLang="en-US" b="1" i="1" smtClean="0">
                <a:latin typeface="Arial" panose="020B0604020202020204" pitchFamily="34" charset="0"/>
              </a:rPr>
              <a:t> % of the time.</a:t>
            </a:r>
          </a:p>
          <a:p>
            <a:pPr marL="239713" indent="-239713">
              <a:spcBef>
                <a:spcPts val="1263"/>
              </a:spcBef>
              <a:spcAft>
                <a:spcPts val="1263"/>
              </a:spcAft>
              <a:buFont typeface="Calibri" panose="020F0502020204030204" pitchFamily="34" charset="0"/>
              <a:buAutoNum type="arabicPeriod" startAt="12"/>
            </a:pPr>
            <a:r>
              <a:rPr lang="en-US" altLang="en-US" b="1" i="1" smtClean="0">
                <a:latin typeface="Arial" panose="020B0604020202020204" pitchFamily="34" charset="0"/>
              </a:rPr>
              <a:t>The </a:t>
            </a:r>
            <a:r>
              <a:rPr lang="en-US" altLang="en-US" b="1" i="1" u="sng" smtClean="0">
                <a:latin typeface="Arial" panose="020B0604020202020204" pitchFamily="34" charset="0"/>
              </a:rPr>
              <a:t>third clue</a:t>
            </a:r>
            <a:r>
              <a:rPr lang="en-US" altLang="en-US" b="1" i="1" smtClean="0">
                <a:latin typeface="Arial" panose="020B0604020202020204" pitchFamily="34" charset="0"/>
              </a:rPr>
              <a:t> of HGN is an onset of nystagmus prior to </a:t>
            </a:r>
            <a:r>
              <a:rPr lang="en-US" altLang="en-US" b="1" i="1" u="sng" smtClean="0">
                <a:latin typeface="Arial" panose="020B0604020202020204" pitchFamily="34" charset="0"/>
              </a:rPr>
              <a:t>    45     </a:t>
            </a:r>
            <a:r>
              <a:rPr lang="en-US" altLang="en-US" b="1" i="1" smtClean="0">
                <a:latin typeface="Arial" panose="020B0604020202020204" pitchFamily="34" charset="0"/>
              </a:rPr>
              <a:t> degrees.</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DF5AC49D-7B36-47EF-8467-6694D149585F}" type="slidenum">
              <a:rPr lang="en-US" altLang="en-US">
                <a:latin typeface="Arial" panose="020B0604020202020204" pitchFamily="34" charset="0"/>
              </a:rPr>
              <a:pPr eaLnBrk="1" hangingPunct="1"/>
              <a:t>75</a:t>
            </a:fld>
            <a:endParaRPr lang="en-US" altLang="en-US">
              <a:latin typeface="Arial" panose="020B0604020202020204" pitchFamily="34" charset="0"/>
            </a:endParaRPr>
          </a:p>
        </p:txBody>
      </p:sp>
    </p:spTree>
    <p:extLst>
      <p:ext uri="{BB962C8B-B14F-4D97-AF65-F5344CB8AC3E}">
        <p14:creationId xmlns:p14="http://schemas.microsoft.com/office/powerpoint/2010/main" val="54876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ln/>
        </p:spPr>
        <p:txBody>
          <a:bodyPr/>
          <a:lstStyle/>
          <a:p>
            <a:pPr>
              <a:defRPr/>
            </a:pPr>
            <a:r>
              <a:rPr lang="en-US" b="1" dirty="0" smtClean="0"/>
              <a:t>B.  </a:t>
            </a:r>
            <a:r>
              <a:rPr lang="en-US" b="1" u="sng" dirty="0" smtClean="0"/>
              <a:t>SFST Field Validation Studies</a:t>
            </a:r>
          </a:p>
          <a:p>
            <a:pPr>
              <a:defRPr/>
            </a:pPr>
            <a:endParaRPr lang="en-US" b="1" u="sng" dirty="0" smtClean="0"/>
          </a:p>
          <a:p>
            <a:pPr>
              <a:defRPr/>
            </a:pPr>
            <a:r>
              <a:rPr lang="en-US" dirty="0" smtClean="0"/>
              <a:t>The final phase of this study was conducted as a field validation.</a:t>
            </a:r>
          </a:p>
          <a:p>
            <a:pPr>
              <a:defRPr/>
            </a:pPr>
            <a:r>
              <a:rPr lang="en-US" dirty="0" smtClean="0"/>
              <a:t> </a:t>
            </a:r>
          </a:p>
          <a:p>
            <a:pPr marL="183920" indent="-183920">
              <a:buFontTx/>
              <a:buChar char="•"/>
              <a:defRPr/>
            </a:pPr>
            <a:r>
              <a:rPr lang="en-US" dirty="0" smtClean="0"/>
              <a:t>Standardized, practical and effective procedures were developed</a:t>
            </a:r>
          </a:p>
          <a:p>
            <a:pPr marL="183920" indent="-183920">
              <a:buFontTx/>
              <a:buChar char="•"/>
              <a:defRPr/>
            </a:pPr>
            <a:endParaRPr lang="en-US" dirty="0" smtClean="0"/>
          </a:p>
          <a:p>
            <a:pPr marL="183920" indent="-183920">
              <a:buFontTx/>
              <a:buChar char="•"/>
              <a:defRPr/>
            </a:pPr>
            <a:r>
              <a:rPr lang="en-US" dirty="0" smtClean="0"/>
              <a:t>Determine the feasibility of the procedures for these tests in actual enforcement conditions</a:t>
            </a:r>
          </a:p>
          <a:p>
            <a:pPr marL="183920" indent="-183920">
              <a:buFontTx/>
              <a:buChar char="•"/>
              <a:defRPr/>
            </a:pPr>
            <a:endParaRPr lang="en-US" dirty="0" smtClean="0"/>
          </a:p>
          <a:p>
            <a:pPr marL="183920" indent="-183920">
              <a:buFontTx/>
              <a:buChar char="•"/>
              <a:defRPr/>
            </a:pPr>
            <a:r>
              <a:rPr lang="en-US" dirty="0" smtClean="0"/>
              <a:t>The tests were determined to discriminate in the field, as well as in the laboratory.</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BDAEDCB6-A2B9-4D3E-8411-CCAFD2ED784B}"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Tree>
    <p:extLst>
      <p:ext uri="{BB962C8B-B14F-4D97-AF65-F5344CB8AC3E}">
        <p14:creationId xmlns:p14="http://schemas.microsoft.com/office/powerpoint/2010/main" val="224812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a:extLst/>
        </p:spPr>
        <p:txBody>
          <a:bodyPr/>
          <a:lstStyle/>
          <a:p>
            <a:pPr>
              <a:defRPr/>
            </a:pPr>
            <a:r>
              <a:rPr lang="en-US" dirty="0" smtClean="0"/>
              <a:t>The three standardized tests were found to be highly reliable in identifying subjects whose BACs were at or above 0.10. The results of the study unmistakably validated the SFSTs.</a:t>
            </a:r>
          </a:p>
          <a:p>
            <a:pPr>
              <a:defRPr/>
            </a:pPr>
            <a:r>
              <a:rPr lang="en-US" dirty="0" smtClean="0"/>
              <a:t> </a:t>
            </a:r>
          </a:p>
          <a:p>
            <a:pPr>
              <a:defRPr/>
            </a:pPr>
            <a:r>
              <a:rPr lang="en-US" dirty="0" smtClean="0"/>
              <a:t>The “Standardized” elements included:</a:t>
            </a:r>
          </a:p>
          <a:p>
            <a:pPr marL="180574" indent="-180574">
              <a:buFont typeface="Arial" pitchFamily="34" charset="0"/>
              <a:buChar char="•"/>
              <a:defRPr/>
            </a:pPr>
            <a:r>
              <a:rPr lang="en-US" dirty="0" smtClean="0"/>
              <a:t>Standardized Administrative Procedures</a:t>
            </a:r>
          </a:p>
          <a:p>
            <a:pPr marL="180574" indent="-180574">
              <a:buFont typeface="Arial" pitchFamily="34" charset="0"/>
              <a:buChar char="•"/>
              <a:defRPr/>
            </a:pPr>
            <a:r>
              <a:rPr lang="en-US" dirty="0" smtClean="0"/>
              <a:t>Standardized Clues</a:t>
            </a:r>
          </a:p>
          <a:p>
            <a:pPr marL="180574" indent="-180574">
              <a:buFont typeface="Arial" pitchFamily="34" charset="0"/>
              <a:buChar char="•"/>
              <a:defRPr/>
            </a:pPr>
            <a:r>
              <a:rPr lang="en-US" dirty="0" smtClean="0"/>
              <a:t>Standardized Criteria</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200">
                <a:solidFill>
                  <a:schemeClr val="tx1"/>
                </a:solidFill>
                <a:latin typeface="Trebuchet MS" panose="020B0603020202020204" pitchFamily="34" charset="0"/>
                <a:cs typeface="Arial" panose="020B0604020202020204" pitchFamily="34" charset="0"/>
              </a:defRPr>
            </a:lvl1pPr>
            <a:lvl2pPr marL="742950" indent="-285750" defTabSz="963613" eaLnBrk="0" hangingPunct="0">
              <a:defRPr sz="1200">
                <a:solidFill>
                  <a:schemeClr val="tx1"/>
                </a:solidFill>
                <a:latin typeface="Trebuchet MS" panose="020B0603020202020204" pitchFamily="34" charset="0"/>
                <a:cs typeface="Arial" panose="020B0604020202020204" pitchFamily="34" charset="0"/>
              </a:defRPr>
            </a:lvl2pPr>
            <a:lvl3pPr marL="1143000" indent="-228600" defTabSz="963613" eaLnBrk="0" hangingPunct="0">
              <a:defRPr sz="1200">
                <a:solidFill>
                  <a:schemeClr val="tx1"/>
                </a:solidFill>
                <a:latin typeface="Trebuchet MS" panose="020B0603020202020204" pitchFamily="34" charset="0"/>
                <a:cs typeface="Arial" panose="020B0604020202020204" pitchFamily="34" charset="0"/>
              </a:defRPr>
            </a:lvl3pPr>
            <a:lvl4pPr marL="1600200" indent="-228600" defTabSz="963613" eaLnBrk="0" hangingPunct="0">
              <a:defRPr sz="1200">
                <a:solidFill>
                  <a:schemeClr val="tx1"/>
                </a:solidFill>
                <a:latin typeface="Trebuchet MS" panose="020B0603020202020204" pitchFamily="34" charset="0"/>
                <a:cs typeface="Arial" panose="020B0604020202020204" pitchFamily="34" charset="0"/>
              </a:defRPr>
            </a:lvl4pPr>
            <a:lvl5pPr marL="2057400" indent="-228600" defTabSz="963613" eaLnBrk="0" hangingPunct="0">
              <a:defRPr sz="1200">
                <a:solidFill>
                  <a:schemeClr val="tx1"/>
                </a:solidFill>
                <a:latin typeface="Trebuchet MS" panose="020B0603020202020204" pitchFamily="34" charset="0"/>
                <a:cs typeface="Arial" panose="020B0604020202020204" pitchFamily="34" charset="0"/>
              </a:defRPr>
            </a:lvl5pPr>
            <a:lvl6pPr marL="25146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defTabSz="963613"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latin typeface="Arial" panose="020B0604020202020204" pitchFamily="34" charset="0"/>
              </a:rPr>
              <a:t>8-</a:t>
            </a:r>
            <a:fld id="{F384ACB1-6776-4FF5-B93B-0B2BCC8B5303}"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Tree>
    <p:extLst>
      <p:ext uri="{BB962C8B-B14F-4D97-AF65-F5344CB8AC3E}">
        <p14:creationId xmlns:p14="http://schemas.microsoft.com/office/powerpoint/2010/main" val="167693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53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bkground1-pl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6" descr="bkground1-pl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19" descr="nhtsa"/>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38" y="5940425"/>
            <a:ext cx="8794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524000" y="1066800"/>
            <a:ext cx="7162800" cy="1003300"/>
          </a:xfrm>
          <a:prstGeom prst="rect">
            <a:avLst/>
          </a:prstGeom>
          <a:noFill/>
          <a:ln w="9525">
            <a:noFill/>
            <a:miter lim="800000"/>
            <a:headEnd/>
            <a:tailEnd/>
          </a:ln>
        </p:spPr>
        <p:txBody>
          <a:bodyPr lIns="0" tIns="0" rIns="0" bIns="0"/>
          <a:lstStyle/>
          <a:p>
            <a:pPr>
              <a:defRPr/>
            </a:pPr>
            <a:endParaRPr lang="en-US" b="1">
              <a:solidFill>
                <a:srgbClr val="003D7D"/>
              </a:solidFill>
              <a:latin typeface="Arial" charset="0"/>
              <a:cs typeface="Arial" charset="0"/>
            </a:endParaRPr>
          </a:p>
        </p:txBody>
      </p:sp>
      <p:sp>
        <p:nvSpPr>
          <p:cNvPr id="8" name="Text Box 37"/>
          <p:cNvSpPr txBox="1">
            <a:spLocks noChangeArrowheads="1"/>
          </p:cNvSpPr>
          <p:nvPr userDrawn="1"/>
        </p:nvSpPr>
        <p:spPr bwMode="auto">
          <a:xfrm>
            <a:off x="96838" y="42863"/>
            <a:ext cx="7713662" cy="554037"/>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dirty="0" smtClean="0">
                <a:solidFill>
                  <a:schemeClr val="bg1"/>
                </a:solidFill>
                <a:latin typeface="Arial" charset="0"/>
              </a:rPr>
              <a:t>Session 8 - Concepts and Principles of the Standardized Field Sobriety Tests (SFST)</a:t>
            </a:r>
          </a:p>
          <a:p>
            <a:pPr eaLnBrk="1" hangingPunct="1">
              <a:spcBef>
                <a:spcPct val="50000"/>
              </a:spcBef>
              <a:defRPr/>
            </a:pPr>
            <a:endParaRPr lang="en-US" dirty="0" smtClean="0">
              <a:solidFill>
                <a:schemeClr val="bg1"/>
              </a:solidFill>
              <a:latin typeface="Arial" charset="0"/>
            </a:endParaRPr>
          </a:p>
        </p:txBody>
      </p:sp>
      <p:sp>
        <p:nvSpPr>
          <p:cNvPr id="9" name="Text Box 4"/>
          <p:cNvSpPr txBox="1">
            <a:spLocks noChangeArrowheads="1"/>
          </p:cNvSpPr>
          <p:nvPr userDrawn="1"/>
        </p:nvSpPr>
        <p:spPr bwMode="auto">
          <a:xfrm>
            <a:off x="63500" y="6508750"/>
            <a:ext cx="4848225" cy="304800"/>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sz="1400" smtClean="0">
                <a:solidFill>
                  <a:srgbClr val="F2F2F2"/>
                </a:solidFill>
              </a:rPr>
              <a:t>DWI Detection and Standardized Field Sobriety Testing</a:t>
            </a:r>
          </a:p>
        </p:txBody>
      </p:sp>
      <p:pic>
        <p:nvPicPr>
          <p:cNvPr id="10" name="Picture 12" descr="IACP color hi-res (vector image) US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1775" y="5561013"/>
            <a:ext cx="8604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8615" y="679102"/>
            <a:ext cx="8052179" cy="582804"/>
          </a:xfrm>
        </p:spPr>
        <p:txBody>
          <a:bodyPr/>
          <a:lstStyle>
            <a:lvl1pPr algn="ctr">
              <a:defRPr>
                <a:solidFill>
                  <a:srgbClr val="0056A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9558" y="1583140"/>
            <a:ext cx="8024884" cy="4386726"/>
          </a:xfrm>
        </p:spPr>
        <p:txBody>
          <a:bodyPr/>
          <a:lstStyle>
            <a:lvl2pPr marL="571500" indent="-457200">
              <a:buFont typeface="Arial" pitchFamily="34" charset="0"/>
              <a:buChar char="•"/>
              <a:defRPr/>
            </a:lvl2pPr>
            <a:lvl4pPr marL="1146175" indent="-3429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21"/>
          <p:cNvSpPr>
            <a:spLocks noGrp="1"/>
          </p:cNvSpPr>
          <p:nvPr>
            <p:ph type="sldNum" sz="quarter" idx="10"/>
          </p:nvPr>
        </p:nvSpPr>
        <p:spPr>
          <a:xfrm>
            <a:off x="6835775" y="6432550"/>
            <a:ext cx="2133600" cy="365125"/>
          </a:xfrm>
        </p:spPr>
        <p:txBody>
          <a:bodyPr/>
          <a:lstStyle>
            <a:lvl1pPr>
              <a:defRPr/>
            </a:lvl1pPr>
          </a:lstStyle>
          <a:p>
            <a:r>
              <a:rPr lang="en-US" altLang="en-US"/>
              <a:t>1-</a:t>
            </a:r>
            <a:fld id="{11CB401C-FFC4-434D-8744-A22E58F73594}" type="slidenum">
              <a:rPr lang="en-US" altLang="en-US"/>
              <a:pPr/>
              <a:t>‹#›</a:t>
            </a:fld>
            <a:endParaRPr lang="en-US" altLang="en-US"/>
          </a:p>
        </p:txBody>
      </p:sp>
    </p:spTree>
    <p:extLst>
      <p:ext uri="{BB962C8B-B14F-4D97-AF65-F5344CB8AC3E}">
        <p14:creationId xmlns:p14="http://schemas.microsoft.com/office/powerpoint/2010/main" val="341521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457200" indent="-342900">
              <a:buFont typeface="Arial" pitchFamily="34" charset="0"/>
              <a:buChar char="•"/>
              <a:defRPr sz="2000"/>
            </a:lvl2pPr>
            <a:lvl3pPr>
              <a:defRPr sz="1800"/>
            </a:lvl3pPr>
            <a:lvl4pPr marL="1089025" indent="-285750">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457200" indent="-342900">
              <a:buFont typeface="Arial" pitchFamily="34" charset="0"/>
              <a:buChar char="•"/>
              <a:defRPr sz="2000"/>
            </a:lvl2pPr>
            <a:lvl3pPr>
              <a:defRPr sz="1800"/>
            </a:lvl3pPr>
            <a:lvl4pPr marL="1089025" indent="-285750">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58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6" descr="bkground1-pl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6" descr="bkground1-pl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9" descr="nhtsa"/>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38" y="5940425"/>
            <a:ext cx="8794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1524000" y="1066800"/>
            <a:ext cx="7162800" cy="1003300"/>
          </a:xfrm>
          <a:prstGeom prst="rect">
            <a:avLst/>
          </a:prstGeom>
          <a:noFill/>
          <a:ln w="9525">
            <a:noFill/>
            <a:miter lim="800000"/>
            <a:headEnd/>
            <a:tailEnd/>
          </a:ln>
        </p:spPr>
        <p:txBody>
          <a:bodyPr lIns="0" tIns="0" rIns="0" bIns="0"/>
          <a:lstStyle/>
          <a:p>
            <a:pPr>
              <a:defRPr/>
            </a:pPr>
            <a:endParaRPr lang="en-US" b="1">
              <a:solidFill>
                <a:srgbClr val="003D7D"/>
              </a:solidFill>
              <a:latin typeface="Arial" charset="0"/>
              <a:cs typeface="Arial" charset="0"/>
            </a:endParaRPr>
          </a:p>
        </p:txBody>
      </p:sp>
      <p:sp>
        <p:nvSpPr>
          <p:cNvPr id="9" name="Text Box 37"/>
          <p:cNvSpPr txBox="1">
            <a:spLocks noChangeArrowheads="1"/>
          </p:cNvSpPr>
          <p:nvPr userDrawn="1"/>
        </p:nvSpPr>
        <p:spPr bwMode="auto">
          <a:xfrm>
            <a:off x="96838" y="42863"/>
            <a:ext cx="7713662" cy="554037"/>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dirty="0" smtClean="0">
                <a:solidFill>
                  <a:schemeClr val="bg1"/>
                </a:solidFill>
                <a:latin typeface="Arial" charset="0"/>
              </a:rPr>
              <a:t>Session 8 - Concepts and Principles of the Standardized Field Sobriety Tests (SFST)</a:t>
            </a:r>
          </a:p>
          <a:p>
            <a:pPr eaLnBrk="1" hangingPunct="1">
              <a:spcBef>
                <a:spcPct val="50000"/>
              </a:spcBef>
              <a:defRPr/>
            </a:pPr>
            <a:endParaRPr lang="en-US" dirty="0" smtClean="0">
              <a:solidFill>
                <a:schemeClr val="bg1"/>
              </a:solidFill>
              <a:latin typeface="Arial" charset="0"/>
            </a:endParaRPr>
          </a:p>
        </p:txBody>
      </p:sp>
      <p:sp>
        <p:nvSpPr>
          <p:cNvPr id="10" name="Text Box 4"/>
          <p:cNvSpPr txBox="1">
            <a:spLocks noChangeArrowheads="1"/>
          </p:cNvSpPr>
          <p:nvPr userDrawn="1"/>
        </p:nvSpPr>
        <p:spPr bwMode="auto">
          <a:xfrm>
            <a:off x="63500" y="6508750"/>
            <a:ext cx="4916488" cy="304800"/>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sz="1400" smtClean="0">
                <a:solidFill>
                  <a:srgbClr val="F2F2F2"/>
                </a:solidFill>
              </a:rPr>
              <a:t>DWI Detection and Standardized Field Sobriety Testing</a:t>
            </a:r>
          </a:p>
        </p:txBody>
      </p:sp>
      <p:pic>
        <p:nvPicPr>
          <p:cNvPr id="11" name="Picture 12" descr="IACP color hi-res (vector image) US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1775" y="5561013"/>
            <a:ext cx="8604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7"/>
          <p:cNvSpPr>
            <a:spLocks noGrp="1"/>
          </p:cNvSpPr>
          <p:nvPr>
            <p:ph sz="quarter" idx="1"/>
          </p:nvPr>
        </p:nvSpPr>
        <p:spPr>
          <a:xfrm>
            <a:off x="381000" y="1524000"/>
            <a:ext cx="8503920" cy="4572000"/>
          </a:xfrm>
          <a:prstGeom prst="rect">
            <a:avLst/>
          </a:prstGeom>
        </p:spPr>
        <p:txBody>
          <a:bodyPr/>
          <a:lstStyle>
            <a:lvl1pPr>
              <a:defRPr b="1"/>
            </a:lvl1pPr>
            <a:lvl2pPr marL="571500" indent="-457200">
              <a:buFont typeface="Arial" pitchFamily="34" charset="0"/>
              <a:buChar char="•"/>
              <a:defRPr b="1"/>
            </a:lvl2pPr>
            <a:lvl3pPr>
              <a:defRPr b="1"/>
            </a:lvl3pPr>
            <a:lvl4pPr marL="1146175" indent="-342900">
              <a:buFont typeface="Arial" pitchFamily="34" charset="0"/>
              <a:buChar cha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304800" y="533400"/>
            <a:ext cx="8534400" cy="762000"/>
          </a:xfrm>
          <a:prstGeom prst="rect">
            <a:avLst/>
          </a:prstGeom>
        </p:spPr>
        <p:txBody>
          <a:bodyPr/>
          <a:lstStyle/>
          <a:p>
            <a:r>
              <a:rPr lang="en-US" smtClean="0"/>
              <a:t>Click to edit Master title style</a:t>
            </a:r>
            <a:endParaRPr lang="en-US"/>
          </a:p>
        </p:txBody>
      </p:sp>
      <p:sp>
        <p:nvSpPr>
          <p:cNvPr id="12" name="Slide Number Placeholder 21"/>
          <p:cNvSpPr>
            <a:spLocks noGrp="1"/>
          </p:cNvSpPr>
          <p:nvPr>
            <p:ph type="sldNum" sz="quarter" idx="10"/>
          </p:nvPr>
        </p:nvSpPr>
        <p:spPr>
          <a:xfrm>
            <a:off x="6835775" y="6432550"/>
            <a:ext cx="2133600" cy="365125"/>
          </a:xfrm>
        </p:spPr>
        <p:txBody>
          <a:bodyPr/>
          <a:lstStyle>
            <a:lvl1pPr>
              <a:defRPr/>
            </a:lvl1pPr>
          </a:lstStyle>
          <a:p>
            <a:r>
              <a:rPr lang="en-US" altLang="en-US"/>
              <a:t>1-</a:t>
            </a:r>
            <a:fld id="{2AAB5E46-8B75-4C1A-8CEF-937CABEEFF74}" type="slidenum">
              <a:rPr lang="en-US" altLang="en-US"/>
              <a:pPr/>
              <a:t>‹#›</a:t>
            </a:fld>
            <a:endParaRPr lang="en-US" altLang="en-US"/>
          </a:p>
        </p:txBody>
      </p:sp>
    </p:spTree>
    <p:extLst>
      <p:ext uri="{BB962C8B-B14F-4D97-AF65-F5344CB8AC3E}">
        <p14:creationId xmlns:p14="http://schemas.microsoft.com/office/powerpoint/2010/main" val="150066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54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kground1-plain.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Picture 6" descr="bkground1-plain.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gradFill rotWithShape="1">
            <a:gsLst>
              <a:gs pos="0">
                <a:srgbClr val="00B0F0"/>
              </a:gs>
              <a:gs pos="44000">
                <a:srgbClr val="00B0F0"/>
              </a:gs>
              <a:gs pos="53000">
                <a:srgbClr val="D4DEFF"/>
              </a:gs>
              <a:gs pos="83000">
                <a:srgbClr val="D4DEFF"/>
              </a:gs>
              <a:gs pos="100000">
                <a:srgbClr val="96AB94"/>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2" name="Picture 19" descr="nhtsa"/>
          <p:cNvPicPr>
            <a:picLocks noChangeAspect="1" noChangeArrowheads="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38" y="5940425"/>
            <a:ext cx="8794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3"/>
          <p:cNvSpPr>
            <a:spLocks noGrp="1" noChangeArrowheads="1"/>
          </p:cNvSpPr>
          <p:nvPr>
            <p:ph type="title"/>
          </p:nvPr>
        </p:nvSpPr>
        <p:spPr bwMode="auto">
          <a:xfrm>
            <a:off x="539750" y="690563"/>
            <a:ext cx="8105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Title </a:t>
            </a:r>
          </a:p>
        </p:txBody>
      </p:sp>
      <p:sp>
        <p:nvSpPr>
          <p:cNvPr id="2054" name="Rectangle 6"/>
          <p:cNvSpPr>
            <a:spLocks noGrp="1" noChangeArrowheads="1"/>
          </p:cNvSpPr>
          <p:nvPr>
            <p:ph type="body" idx="1"/>
          </p:nvPr>
        </p:nvSpPr>
        <p:spPr bwMode="auto">
          <a:xfrm>
            <a:off x="549275" y="1597025"/>
            <a:ext cx="80962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1524000" y="1066800"/>
            <a:ext cx="7162800" cy="1003300"/>
          </a:xfrm>
          <a:prstGeom prst="rect">
            <a:avLst/>
          </a:prstGeom>
          <a:noFill/>
          <a:ln w="9525">
            <a:noFill/>
            <a:miter lim="800000"/>
            <a:headEnd/>
            <a:tailEnd/>
          </a:ln>
        </p:spPr>
        <p:txBody>
          <a:bodyPr lIns="0" tIns="0" rIns="0" bIns="0"/>
          <a:lstStyle/>
          <a:p>
            <a:pPr>
              <a:defRPr/>
            </a:pPr>
            <a:endParaRPr lang="en-US" b="1">
              <a:solidFill>
                <a:srgbClr val="003D7D"/>
              </a:solidFill>
              <a:latin typeface="Arial" charset="0"/>
              <a:cs typeface="Arial" charset="0"/>
            </a:endParaRPr>
          </a:p>
        </p:txBody>
      </p:sp>
      <p:sp>
        <p:nvSpPr>
          <p:cNvPr id="1032" name="Text Box 37"/>
          <p:cNvSpPr txBox="1">
            <a:spLocks noChangeArrowheads="1"/>
          </p:cNvSpPr>
          <p:nvPr userDrawn="1"/>
        </p:nvSpPr>
        <p:spPr bwMode="auto">
          <a:xfrm>
            <a:off x="96838" y="42863"/>
            <a:ext cx="7713662" cy="554037"/>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dirty="0" smtClean="0">
                <a:solidFill>
                  <a:schemeClr val="bg1"/>
                </a:solidFill>
                <a:latin typeface="Arial" charset="0"/>
              </a:rPr>
              <a:t>Session 8 - Concepts and Principles of the Standardized Field Sobriety Tests (SFST)</a:t>
            </a:r>
          </a:p>
          <a:p>
            <a:pPr eaLnBrk="1" hangingPunct="1">
              <a:spcBef>
                <a:spcPct val="50000"/>
              </a:spcBef>
              <a:defRPr/>
            </a:pPr>
            <a:endParaRPr lang="en-US" dirty="0" smtClean="0">
              <a:solidFill>
                <a:schemeClr val="bg1"/>
              </a:solidFill>
              <a:latin typeface="Arial" charset="0"/>
            </a:endParaRPr>
          </a:p>
        </p:txBody>
      </p:sp>
      <p:sp>
        <p:nvSpPr>
          <p:cNvPr id="22" name="Slide Number Placeholder 21"/>
          <p:cNvSpPr>
            <a:spLocks noGrp="1"/>
          </p:cNvSpPr>
          <p:nvPr>
            <p:ph type="sldNum" sz="quarter" idx="4"/>
          </p:nvPr>
        </p:nvSpPr>
        <p:spPr>
          <a:xfrm>
            <a:off x="6835775" y="65039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1">
                <a:solidFill>
                  <a:schemeClr val="bg1"/>
                </a:solidFill>
              </a:defRPr>
            </a:lvl1pPr>
          </a:lstStyle>
          <a:p>
            <a:r>
              <a:rPr lang="en-US" altLang="en-US"/>
              <a:t>8-</a:t>
            </a:r>
            <a:fld id="{86249A27-555E-42D8-BF14-0A616A03E6AF}" type="slidenum">
              <a:rPr lang="en-US" altLang="en-US"/>
              <a:pPr/>
              <a:t>‹#›</a:t>
            </a:fld>
            <a:endParaRPr lang="en-US" altLang="en-US"/>
          </a:p>
        </p:txBody>
      </p:sp>
      <p:pic>
        <p:nvPicPr>
          <p:cNvPr id="2058" name="Picture 12" descr="IACP color hi-res (vector image) USE.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31775" y="5561013"/>
            <a:ext cx="8604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userDrawn="1"/>
        </p:nvSpPr>
        <p:spPr bwMode="auto">
          <a:xfrm>
            <a:off x="111125" y="6508750"/>
            <a:ext cx="6361113" cy="307975"/>
          </a:xfrm>
          <a:prstGeom prst="rect">
            <a:avLst/>
          </a:prstGeom>
          <a:noFill/>
          <a:ln>
            <a:noFill/>
          </a:ln>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sz="1400" b="1" dirty="0" smtClean="0">
                <a:solidFill>
                  <a:srgbClr val="F2F2F2"/>
                </a:solidFill>
                <a:latin typeface="Arial" charset="0"/>
              </a:rPr>
              <a:t>DWI Detection and Standardized Field Sobriety Testing</a:t>
            </a: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1"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rgbClr val="0056AC"/>
          </a:solidFill>
          <a:latin typeface="+mj-lt"/>
          <a:ea typeface="+mj-ea"/>
          <a:cs typeface="+mj-cs"/>
        </a:defRPr>
      </a:lvl1pPr>
      <a:lvl2pPr algn="ctr" rtl="0" eaLnBrk="0" fontAlgn="base" hangingPunct="0">
        <a:spcBef>
          <a:spcPct val="0"/>
        </a:spcBef>
        <a:spcAft>
          <a:spcPct val="0"/>
        </a:spcAft>
        <a:defRPr sz="4000" b="1">
          <a:solidFill>
            <a:srgbClr val="0056AC"/>
          </a:solidFill>
          <a:latin typeface="Arial" charset="0"/>
        </a:defRPr>
      </a:lvl2pPr>
      <a:lvl3pPr algn="ctr" rtl="0" eaLnBrk="0" fontAlgn="base" hangingPunct="0">
        <a:spcBef>
          <a:spcPct val="0"/>
        </a:spcBef>
        <a:spcAft>
          <a:spcPct val="0"/>
        </a:spcAft>
        <a:defRPr sz="4000" b="1">
          <a:solidFill>
            <a:srgbClr val="0056AC"/>
          </a:solidFill>
          <a:latin typeface="Arial" charset="0"/>
        </a:defRPr>
      </a:lvl3pPr>
      <a:lvl4pPr algn="ctr" rtl="0" eaLnBrk="0" fontAlgn="base" hangingPunct="0">
        <a:spcBef>
          <a:spcPct val="0"/>
        </a:spcBef>
        <a:spcAft>
          <a:spcPct val="0"/>
        </a:spcAft>
        <a:defRPr sz="4000" b="1">
          <a:solidFill>
            <a:srgbClr val="0056AC"/>
          </a:solidFill>
          <a:latin typeface="Arial" charset="0"/>
        </a:defRPr>
      </a:lvl4pPr>
      <a:lvl5pPr algn="ctr" rtl="0" eaLnBrk="0" fontAlgn="base" hangingPunct="0">
        <a:spcBef>
          <a:spcPct val="0"/>
        </a:spcBef>
        <a:spcAft>
          <a:spcPct val="0"/>
        </a:spcAft>
        <a:defRPr sz="4000" b="1">
          <a:solidFill>
            <a:srgbClr val="0056AC"/>
          </a:solidFill>
          <a:latin typeface="Arial" charset="0"/>
        </a:defRPr>
      </a:lvl5pPr>
      <a:lvl6pPr marL="457200" algn="l" rtl="0" fontAlgn="base">
        <a:spcBef>
          <a:spcPct val="0"/>
        </a:spcBef>
        <a:spcAft>
          <a:spcPct val="0"/>
        </a:spcAft>
        <a:defRPr sz="1200" b="1">
          <a:solidFill>
            <a:srgbClr val="003D7D"/>
          </a:solidFill>
          <a:latin typeface="Arial" charset="0"/>
        </a:defRPr>
      </a:lvl6pPr>
      <a:lvl7pPr marL="914400" algn="l" rtl="0" fontAlgn="base">
        <a:spcBef>
          <a:spcPct val="0"/>
        </a:spcBef>
        <a:spcAft>
          <a:spcPct val="0"/>
        </a:spcAft>
        <a:defRPr sz="1200" b="1">
          <a:solidFill>
            <a:srgbClr val="003D7D"/>
          </a:solidFill>
          <a:latin typeface="Arial" charset="0"/>
        </a:defRPr>
      </a:lvl7pPr>
      <a:lvl8pPr marL="1371600" algn="l" rtl="0" fontAlgn="base">
        <a:spcBef>
          <a:spcPct val="0"/>
        </a:spcBef>
        <a:spcAft>
          <a:spcPct val="0"/>
        </a:spcAft>
        <a:defRPr sz="1200" b="1">
          <a:solidFill>
            <a:srgbClr val="003D7D"/>
          </a:solidFill>
          <a:latin typeface="Arial" charset="0"/>
        </a:defRPr>
      </a:lvl8pPr>
      <a:lvl9pPr marL="1828800" algn="l" rtl="0" fontAlgn="base">
        <a:spcBef>
          <a:spcPct val="0"/>
        </a:spcBef>
        <a:spcAft>
          <a:spcPct val="0"/>
        </a:spcAft>
        <a:defRPr sz="1200" b="1">
          <a:solidFill>
            <a:srgbClr val="003D7D"/>
          </a:solidFill>
          <a:latin typeface="Arial" charset="0"/>
        </a:defRPr>
      </a:lvl9pPr>
    </p:titleStyle>
    <p:bodyStyle>
      <a:lvl1pPr marL="342900" indent="-342900" algn="l" rtl="0" eaLnBrk="0" fontAlgn="base" hangingPunct="0">
        <a:spcBef>
          <a:spcPct val="0"/>
        </a:spcBef>
        <a:spcAft>
          <a:spcPct val="0"/>
        </a:spcAft>
        <a:defRPr sz="3200" b="1">
          <a:solidFill>
            <a:srgbClr val="003366"/>
          </a:solidFill>
          <a:latin typeface="+mj-lt"/>
          <a:ea typeface="+mn-ea"/>
          <a:cs typeface="+mn-cs"/>
        </a:defRPr>
      </a:lvl1pPr>
      <a:lvl2pPr marL="571500" indent="-457200" algn="l" rtl="0" eaLnBrk="0" fontAlgn="base" hangingPunct="0">
        <a:spcBef>
          <a:spcPct val="0"/>
        </a:spcBef>
        <a:spcAft>
          <a:spcPct val="0"/>
        </a:spcAft>
        <a:buFont typeface="Arial" panose="020B0604020202020204" pitchFamily="34" charset="0"/>
        <a:buChar char="•"/>
        <a:defRPr sz="2800" b="1">
          <a:solidFill>
            <a:srgbClr val="003366"/>
          </a:solidFill>
          <a:latin typeface="+mj-lt"/>
        </a:defRPr>
      </a:lvl2pPr>
      <a:lvl3pPr marL="627063" indent="-173038" algn="l" rtl="0" eaLnBrk="0" fontAlgn="base" hangingPunct="0">
        <a:spcBef>
          <a:spcPct val="0"/>
        </a:spcBef>
        <a:spcAft>
          <a:spcPct val="0"/>
        </a:spcAft>
        <a:buFont typeface="Trebuchet MS" panose="020B0603020202020204" pitchFamily="34" charset="0"/>
        <a:buChar char="―"/>
        <a:defRPr sz="2400">
          <a:solidFill>
            <a:srgbClr val="003366"/>
          </a:solidFill>
          <a:latin typeface="+mj-lt"/>
        </a:defRPr>
      </a:lvl3pPr>
      <a:lvl4pPr marL="1146175" indent="-342900" algn="l" rtl="0" eaLnBrk="0" fontAlgn="base" hangingPunct="0">
        <a:spcBef>
          <a:spcPct val="0"/>
        </a:spcBef>
        <a:spcAft>
          <a:spcPct val="0"/>
        </a:spcAft>
        <a:buFont typeface="Arial" panose="020B0604020202020204" pitchFamily="34" charset="0"/>
        <a:buChar char="•"/>
        <a:defRPr sz="2000">
          <a:solidFill>
            <a:srgbClr val="003366"/>
          </a:solidFill>
          <a:latin typeface="+mj-lt"/>
        </a:defRPr>
      </a:lvl4pPr>
      <a:lvl5pPr marL="1377950" indent="-230188" algn="l" rtl="0" eaLnBrk="0" fontAlgn="base" hangingPunct="0">
        <a:spcBef>
          <a:spcPct val="0"/>
        </a:spcBef>
        <a:spcAft>
          <a:spcPct val="0"/>
        </a:spcAft>
        <a:buFont typeface="Trebuchet MS" panose="020B0603020202020204" pitchFamily="34" charset="0"/>
        <a:buChar char="―"/>
        <a:defRPr sz="2000">
          <a:solidFill>
            <a:srgbClr val="003366"/>
          </a:solidFill>
          <a:latin typeface="+mj-lt"/>
        </a:defRPr>
      </a:lvl5pPr>
      <a:lvl6pPr marL="1835150" indent="-230188" algn="l" rtl="0" fontAlgn="base">
        <a:spcBef>
          <a:spcPct val="0"/>
        </a:spcBef>
        <a:spcAft>
          <a:spcPct val="0"/>
        </a:spcAft>
        <a:buChar char="•"/>
        <a:defRPr>
          <a:solidFill>
            <a:srgbClr val="003366"/>
          </a:solidFill>
          <a:latin typeface="+mn-lt"/>
        </a:defRPr>
      </a:lvl6pPr>
      <a:lvl7pPr marL="2292350" indent="-230188" algn="l" rtl="0" fontAlgn="base">
        <a:spcBef>
          <a:spcPct val="0"/>
        </a:spcBef>
        <a:spcAft>
          <a:spcPct val="0"/>
        </a:spcAft>
        <a:buChar char="•"/>
        <a:defRPr>
          <a:solidFill>
            <a:srgbClr val="003366"/>
          </a:solidFill>
          <a:latin typeface="+mn-lt"/>
        </a:defRPr>
      </a:lvl7pPr>
      <a:lvl8pPr marL="2749550" indent="-230188" algn="l" rtl="0" fontAlgn="base">
        <a:spcBef>
          <a:spcPct val="0"/>
        </a:spcBef>
        <a:spcAft>
          <a:spcPct val="0"/>
        </a:spcAft>
        <a:buChar char="•"/>
        <a:defRPr>
          <a:solidFill>
            <a:srgbClr val="003366"/>
          </a:solidFill>
          <a:latin typeface="+mn-lt"/>
        </a:defRPr>
      </a:lvl8pPr>
      <a:lvl9pPr marL="3206750" indent="-230188" algn="l" rtl="0" fontAlgn="base">
        <a:spcBef>
          <a:spcPct val="0"/>
        </a:spcBef>
        <a:spcAft>
          <a:spcPct val="0"/>
        </a:spcAft>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01600" y="1431925"/>
            <a:ext cx="3556000" cy="854075"/>
          </a:xfrm>
        </p:spPr>
        <p:txBody>
          <a:bodyPr/>
          <a:lstStyle/>
          <a:p>
            <a:r>
              <a:rPr lang="en-US" altLang="en-US" smtClean="0"/>
              <a:t>Session 8  </a:t>
            </a:r>
          </a:p>
        </p:txBody>
      </p:sp>
      <p:sp>
        <p:nvSpPr>
          <p:cNvPr id="9219" name="Subtitle 2"/>
          <p:cNvSpPr txBox="1">
            <a:spLocks/>
          </p:cNvSpPr>
          <p:nvPr/>
        </p:nvSpPr>
        <p:spPr bwMode="auto">
          <a:xfrm>
            <a:off x="558800" y="2514600"/>
            <a:ext cx="4978400" cy="1752600"/>
          </a:xfrm>
          <a:prstGeom prst="rect">
            <a:avLst/>
          </a:prstGeom>
          <a:noFill/>
          <a:ln w="9525">
            <a:noFill/>
            <a:miter lim="800000"/>
            <a:headEnd/>
            <a:tailEnd/>
          </a:ln>
        </p:spPr>
        <p:txBody>
          <a:bodyPr/>
          <a:lstStyle/>
          <a:p>
            <a:pPr>
              <a:defRPr/>
            </a:pPr>
            <a:r>
              <a:rPr lang="en-US" sz="3200" b="1" dirty="0">
                <a:latin typeface="+mj-lt"/>
                <a:cs typeface="+mn-cs"/>
              </a:rPr>
              <a:t>Concepts and Principles of the Standardized Field Sobriety Tests (SFST)</a:t>
            </a:r>
            <a:endParaRPr lang="en-US" sz="3200" b="1" dirty="0">
              <a:solidFill>
                <a:schemeClr val="bg2"/>
              </a:solidFill>
              <a:latin typeface="+mj-lt"/>
              <a:cs typeface="+mn-cs"/>
            </a:endParaRPr>
          </a:p>
        </p:txBody>
      </p:sp>
      <p:sp>
        <p:nvSpPr>
          <p:cNvPr id="5" name="TextBox 4"/>
          <p:cNvSpPr txBox="1"/>
          <p:nvPr/>
        </p:nvSpPr>
        <p:spPr>
          <a:xfrm>
            <a:off x="7070725" y="363538"/>
            <a:ext cx="2073275" cy="339725"/>
          </a:xfrm>
          <a:prstGeom prst="rect">
            <a:avLst/>
          </a:prstGeom>
          <a:noFill/>
        </p:spPr>
        <p:txBody>
          <a:bodyPr>
            <a:spAutoFit/>
          </a:bodyPr>
          <a:lstStyle>
            <a:defPPr>
              <a:defRPr lang="en-US"/>
            </a:defPPr>
            <a:lvl1pPr algn="l" rtl="0" fontAlgn="base">
              <a:spcBef>
                <a:spcPct val="0"/>
              </a:spcBef>
              <a:spcAft>
                <a:spcPct val="0"/>
              </a:spcAft>
              <a:defRPr sz="1200" kern="1200">
                <a:solidFill>
                  <a:schemeClr val="tx1"/>
                </a:solidFill>
                <a:latin typeface="Trebuchet MS"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Trebuchet MS"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Trebuchet MS"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Trebuchet MS"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Trebuchet MS" pitchFamily="34" charset="0"/>
                <a:ea typeface="+mn-ea"/>
                <a:cs typeface="Arial" pitchFamily="34" charset="0"/>
              </a:defRPr>
            </a:lvl5pPr>
            <a:lvl6pPr marL="2286000" algn="l" defTabSz="914400" rtl="0" eaLnBrk="1" latinLnBrk="0" hangingPunct="1">
              <a:defRPr sz="1200" kern="1200">
                <a:solidFill>
                  <a:schemeClr val="tx1"/>
                </a:solidFill>
                <a:latin typeface="Trebuchet MS" pitchFamily="34" charset="0"/>
                <a:ea typeface="+mn-ea"/>
                <a:cs typeface="Arial" pitchFamily="34" charset="0"/>
              </a:defRPr>
            </a:lvl6pPr>
            <a:lvl7pPr marL="2743200" algn="l" defTabSz="914400" rtl="0" eaLnBrk="1" latinLnBrk="0" hangingPunct="1">
              <a:defRPr sz="1200" kern="1200">
                <a:solidFill>
                  <a:schemeClr val="tx1"/>
                </a:solidFill>
                <a:latin typeface="Trebuchet MS" pitchFamily="34" charset="0"/>
                <a:ea typeface="+mn-ea"/>
                <a:cs typeface="Arial" pitchFamily="34" charset="0"/>
              </a:defRPr>
            </a:lvl7pPr>
            <a:lvl8pPr marL="3200400" algn="l" defTabSz="914400" rtl="0" eaLnBrk="1" latinLnBrk="0" hangingPunct="1">
              <a:defRPr sz="1200" kern="1200">
                <a:solidFill>
                  <a:schemeClr val="tx1"/>
                </a:solidFill>
                <a:latin typeface="Trebuchet MS" pitchFamily="34" charset="0"/>
                <a:ea typeface="+mn-ea"/>
                <a:cs typeface="Arial" pitchFamily="34" charset="0"/>
              </a:defRPr>
            </a:lvl8pPr>
            <a:lvl9pPr marL="3657600" algn="l" defTabSz="914400" rtl="0" eaLnBrk="1" latinLnBrk="0" hangingPunct="1">
              <a:defRPr sz="1200" kern="1200">
                <a:solidFill>
                  <a:schemeClr val="tx1"/>
                </a:solidFill>
                <a:latin typeface="Trebuchet MS" pitchFamily="34" charset="0"/>
                <a:ea typeface="+mn-ea"/>
                <a:cs typeface="Arial" pitchFamily="34" charset="0"/>
              </a:defRPr>
            </a:lvl9pPr>
          </a:lstStyle>
          <a:p>
            <a:pPr algn="ctr">
              <a:defRPr/>
            </a:pPr>
            <a:r>
              <a:rPr lang="en-US" sz="1600" dirty="0" smtClean="0">
                <a:latin typeface="+mj-lt"/>
              </a:rPr>
              <a:t>3 Hours 20 Minutes</a:t>
            </a:r>
            <a:endParaRPr lang="en-US" sz="16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sz="quarter" idx="1"/>
          </p:nvPr>
        </p:nvSpPr>
        <p:spPr>
          <a:xfrm>
            <a:off x="381000" y="1524000"/>
            <a:ext cx="8504238" cy="4572000"/>
          </a:xfrm>
        </p:spPr>
        <p:txBody>
          <a:bodyPr/>
          <a:lstStyle/>
          <a:p>
            <a:pPr marL="0" indent="0">
              <a:buFontTx/>
              <a:buChar char="•"/>
              <a:defRPr/>
            </a:pPr>
            <a:endParaRPr lang="en-US" dirty="0" smtClean="0"/>
          </a:p>
          <a:p>
            <a:pPr marL="285750" indent="-285750" eaLnBrk="1" hangingPunct="1">
              <a:buFontTx/>
              <a:buChar char="•"/>
              <a:defRPr/>
            </a:pPr>
            <a:r>
              <a:rPr lang="en-US" dirty="0" smtClean="0"/>
              <a:t>First significant assessment of the workability of the standardized tests under actual enforcement conditions</a:t>
            </a:r>
          </a:p>
          <a:p>
            <a:pPr marL="285750" indent="-285750" eaLnBrk="1" hangingPunct="1">
              <a:buFontTx/>
              <a:buChar char="•"/>
              <a:defRPr/>
            </a:pPr>
            <a:r>
              <a:rPr lang="en-US" dirty="0" smtClean="0"/>
              <a:t>First time completely objective clues and scoring criteria had been defined for the tests</a:t>
            </a:r>
          </a:p>
          <a:p>
            <a:pPr marL="285750" indent="-285750" eaLnBrk="1" hangingPunct="1">
              <a:buFontTx/>
              <a:buChar char="•"/>
              <a:defRPr/>
            </a:pPr>
            <a:r>
              <a:rPr lang="en-US" dirty="0" smtClean="0"/>
              <a:t>Results of the study validated the SFSTs</a:t>
            </a:r>
          </a:p>
        </p:txBody>
      </p:sp>
      <p:sp>
        <p:nvSpPr>
          <p:cNvPr id="19459" name="Title 2"/>
          <p:cNvSpPr>
            <a:spLocks noGrp="1"/>
          </p:cNvSpPr>
          <p:nvPr>
            <p:ph type="title"/>
          </p:nvPr>
        </p:nvSpPr>
        <p:spPr>
          <a:xfrm>
            <a:off x="304800" y="407988"/>
            <a:ext cx="8534400" cy="762000"/>
          </a:xfrm>
        </p:spPr>
        <p:txBody>
          <a:bodyPr/>
          <a:lstStyle/>
          <a:p>
            <a:r>
              <a:rPr lang="en-US" altLang="en-US" smtClean="0"/>
              <a:t/>
            </a:r>
            <a:br>
              <a:rPr lang="en-US" altLang="en-US" smtClean="0"/>
            </a:br>
            <a:r>
              <a:rPr lang="en-US" altLang="en-US" smtClean="0"/>
              <a:t>Importance of Large Scale </a:t>
            </a:r>
            <a:br>
              <a:rPr lang="en-US" altLang="en-US" smtClean="0"/>
            </a:br>
            <a:r>
              <a:rPr lang="en-US" altLang="en-US" smtClean="0"/>
              <a:t>Field Validation Study</a:t>
            </a:r>
          </a:p>
        </p:txBody>
      </p:sp>
      <p:sp>
        <p:nvSpPr>
          <p:cNvPr id="1946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2"/>
          <p:cNvSpPr>
            <a:spLocks noGrp="1"/>
          </p:cNvSpPr>
          <p:nvPr>
            <p:ph type="title"/>
          </p:nvPr>
        </p:nvSpPr>
        <p:spPr/>
        <p:txBody>
          <a:bodyPr/>
          <a:lstStyle/>
          <a:p>
            <a:r>
              <a:rPr lang="en-US" altLang="en-US" smtClean="0"/>
              <a:t/>
            </a:r>
            <a:br>
              <a:rPr lang="en-US" altLang="en-US" smtClean="0"/>
            </a:br>
            <a:r>
              <a:rPr lang="en-US" altLang="en-US" smtClean="0"/>
              <a:t>SFST</a:t>
            </a:r>
            <a:br>
              <a:rPr lang="en-US" altLang="en-US" smtClean="0"/>
            </a:br>
            <a:r>
              <a:rPr lang="en-US" altLang="en-US" smtClean="0"/>
              <a:t>Field Validation Studies</a:t>
            </a:r>
          </a:p>
        </p:txBody>
      </p:sp>
      <p:grpSp>
        <p:nvGrpSpPr>
          <p:cNvPr id="1030" name="Group 20"/>
          <p:cNvGrpSpPr>
            <a:grpSpLocks/>
          </p:cNvGrpSpPr>
          <p:nvPr/>
        </p:nvGrpSpPr>
        <p:grpSpPr bwMode="auto">
          <a:xfrm>
            <a:off x="488950" y="2227263"/>
            <a:ext cx="8340725" cy="3559175"/>
            <a:chOff x="288" y="1536"/>
            <a:chExt cx="5536" cy="2388"/>
          </a:xfrm>
        </p:grpSpPr>
        <p:grpSp>
          <p:nvGrpSpPr>
            <p:cNvPr id="1032" name="Group 4"/>
            <p:cNvGrpSpPr>
              <a:grpSpLocks/>
            </p:cNvGrpSpPr>
            <p:nvPr/>
          </p:nvGrpSpPr>
          <p:grpSpPr bwMode="auto">
            <a:xfrm>
              <a:off x="288" y="1580"/>
              <a:ext cx="961" cy="1876"/>
              <a:chOff x="288" y="1580"/>
              <a:chExt cx="961" cy="1876"/>
            </a:xfrm>
          </p:grpSpPr>
          <p:grpSp>
            <p:nvGrpSpPr>
              <p:cNvPr id="1040" name="Group 5"/>
              <p:cNvGrpSpPr>
                <a:grpSpLocks/>
              </p:cNvGrpSpPr>
              <p:nvPr/>
            </p:nvGrpSpPr>
            <p:grpSpPr bwMode="auto">
              <a:xfrm>
                <a:off x="384" y="1580"/>
                <a:ext cx="852" cy="726"/>
                <a:chOff x="384" y="1580"/>
                <a:chExt cx="852" cy="726"/>
              </a:xfrm>
            </p:grpSpPr>
            <p:graphicFrame>
              <p:nvGraphicFramePr>
                <p:cNvPr id="1028" name="Object 39"/>
                <p:cNvGraphicFramePr>
                  <a:graphicFrameLocks noChangeAspect="1"/>
                </p:cNvGraphicFramePr>
                <p:nvPr/>
              </p:nvGraphicFramePr>
              <p:xfrm>
                <a:off x="384" y="1580"/>
                <a:ext cx="852" cy="726"/>
              </p:xfrm>
              <a:graphic>
                <a:graphicData uri="http://schemas.openxmlformats.org/presentationml/2006/ole">
                  <mc:AlternateContent xmlns:mc="http://schemas.openxmlformats.org/markup-compatibility/2006">
                    <mc:Choice xmlns:v="urn:schemas-microsoft-com:vml" Requires="v">
                      <p:oleObj spid="_x0000_s29697" name="Clip" r:id="rId4" imgW="1354591" imgH="1149804" progId="">
                        <p:embed/>
                      </p:oleObj>
                    </mc:Choice>
                    <mc:Fallback>
                      <p:oleObj name="Clip" r:id="rId4" imgW="1354591" imgH="1149804" progId="">
                        <p:embed/>
                        <p:pic>
                          <p:nvPicPr>
                            <p:cNvPr id="1028"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580"/>
                              <a:ext cx="852"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2" name="Oval 7"/>
                <p:cNvSpPr>
                  <a:spLocks noChangeArrowheads="1"/>
                </p:cNvSpPr>
                <p:nvPr/>
              </p:nvSpPr>
              <p:spPr bwMode="auto">
                <a:xfrm>
                  <a:off x="768" y="1680"/>
                  <a:ext cx="144" cy="144"/>
                </a:xfrm>
                <a:prstGeom prst="ellipse">
                  <a:avLst/>
                </a:prstGeom>
                <a:solidFill>
                  <a:srgbClr val="FFFF00"/>
                </a:solidFill>
                <a:ln w="9525">
                  <a:solidFill>
                    <a:schemeClr val="tx1"/>
                  </a:solidFill>
                  <a:round/>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solidFill>
                      <a:srgbClr val="002060"/>
                    </a:solidFill>
                  </a:endParaRPr>
                </a:p>
              </p:txBody>
            </p:sp>
          </p:grpSp>
          <p:sp>
            <p:nvSpPr>
              <p:cNvPr id="1041" name="Text Box 8"/>
              <p:cNvSpPr txBox="1">
                <a:spLocks noChangeArrowheads="1"/>
              </p:cNvSpPr>
              <p:nvPr/>
            </p:nvSpPr>
            <p:spPr bwMode="auto">
              <a:xfrm>
                <a:off x="288" y="2904"/>
                <a:ext cx="96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ctr"/>
                <a:r>
                  <a:rPr lang="en-US" altLang="en-US" sz="2400" b="1">
                    <a:solidFill>
                      <a:srgbClr val="002060"/>
                    </a:solidFill>
                  </a:rPr>
                  <a:t>Colorado</a:t>
                </a:r>
              </a:p>
              <a:p>
                <a:pPr algn="ctr"/>
                <a:r>
                  <a:rPr lang="en-US" altLang="en-US" sz="2400" b="1">
                    <a:solidFill>
                      <a:srgbClr val="002060"/>
                    </a:solidFill>
                  </a:rPr>
                  <a:t>1995</a:t>
                </a:r>
              </a:p>
            </p:txBody>
          </p:sp>
        </p:grpSp>
        <p:grpSp>
          <p:nvGrpSpPr>
            <p:cNvPr id="1033" name="Group 9"/>
            <p:cNvGrpSpPr>
              <a:grpSpLocks/>
            </p:cNvGrpSpPr>
            <p:nvPr/>
          </p:nvGrpSpPr>
          <p:grpSpPr bwMode="auto">
            <a:xfrm>
              <a:off x="2054" y="2352"/>
              <a:ext cx="1344" cy="1572"/>
              <a:chOff x="2054" y="2352"/>
              <a:chExt cx="1344" cy="1572"/>
            </a:xfrm>
          </p:grpSpPr>
          <p:grpSp>
            <p:nvGrpSpPr>
              <p:cNvPr id="1037" name="Group 10"/>
              <p:cNvGrpSpPr>
                <a:grpSpLocks/>
              </p:cNvGrpSpPr>
              <p:nvPr/>
            </p:nvGrpSpPr>
            <p:grpSpPr bwMode="auto">
              <a:xfrm>
                <a:off x="2054" y="2352"/>
                <a:ext cx="1344" cy="1008"/>
                <a:chOff x="1814" y="1392"/>
                <a:chExt cx="1344" cy="1008"/>
              </a:xfrm>
            </p:grpSpPr>
            <p:graphicFrame>
              <p:nvGraphicFramePr>
                <p:cNvPr id="1027" name="Object 40"/>
                <p:cNvGraphicFramePr>
                  <a:graphicFrameLocks noChangeAspect="1"/>
                </p:cNvGraphicFramePr>
                <p:nvPr/>
              </p:nvGraphicFramePr>
              <p:xfrm>
                <a:off x="1814" y="1392"/>
                <a:ext cx="1344" cy="1008"/>
              </p:xfrm>
              <a:graphic>
                <a:graphicData uri="http://schemas.openxmlformats.org/presentationml/2006/ole">
                  <mc:AlternateContent xmlns:mc="http://schemas.openxmlformats.org/markup-compatibility/2006">
                    <mc:Choice xmlns:v="urn:schemas-microsoft-com:vml" Requires="v">
                      <p:oleObj spid="_x0000_s29698" name="Clip" r:id="rId6" imgW="1374678" imgH="1026563" progId="">
                        <p:embed/>
                      </p:oleObj>
                    </mc:Choice>
                    <mc:Fallback>
                      <p:oleObj name="Clip" r:id="rId6" imgW="1374678" imgH="1026563" progId="">
                        <p:embed/>
                        <p:pic>
                          <p:nvPicPr>
                            <p:cNvPr id="1027"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 y="1392"/>
                              <a:ext cx="134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9" name="Oval 12"/>
                <p:cNvSpPr>
                  <a:spLocks noChangeArrowheads="1"/>
                </p:cNvSpPr>
                <p:nvPr/>
              </p:nvSpPr>
              <p:spPr bwMode="auto">
                <a:xfrm>
                  <a:off x="2832" y="2064"/>
                  <a:ext cx="144" cy="144"/>
                </a:xfrm>
                <a:prstGeom prst="ellipse">
                  <a:avLst/>
                </a:prstGeom>
                <a:solidFill>
                  <a:srgbClr val="FFFF00"/>
                </a:solidFill>
                <a:ln w="9525">
                  <a:solidFill>
                    <a:schemeClr val="tx1"/>
                  </a:solidFill>
                  <a:round/>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solidFill>
                      <a:srgbClr val="002060"/>
                    </a:solidFill>
                  </a:endParaRPr>
                </a:p>
              </p:txBody>
            </p:sp>
          </p:grpSp>
          <p:sp>
            <p:nvSpPr>
              <p:cNvPr id="1038" name="Text Box 13"/>
              <p:cNvSpPr txBox="1">
                <a:spLocks noChangeArrowheads="1"/>
              </p:cNvSpPr>
              <p:nvPr/>
            </p:nvSpPr>
            <p:spPr bwMode="auto">
              <a:xfrm>
                <a:off x="2430" y="3372"/>
                <a:ext cx="78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ctr"/>
                <a:r>
                  <a:rPr lang="en-US" altLang="en-US" sz="2400" b="1">
                    <a:solidFill>
                      <a:srgbClr val="002060"/>
                    </a:solidFill>
                  </a:rPr>
                  <a:t>Florida</a:t>
                </a:r>
              </a:p>
              <a:p>
                <a:pPr algn="ctr"/>
                <a:r>
                  <a:rPr lang="en-US" altLang="en-US" sz="2400" b="1">
                    <a:solidFill>
                      <a:srgbClr val="002060"/>
                    </a:solidFill>
                  </a:rPr>
                  <a:t>1997</a:t>
                </a:r>
              </a:p>
            </p:txBody>
          </p:sp>
        </p:grpSp>
        <p:grpSp>
          <p:nvGrpSpPr>
            <p:cNvPr id="1034" name="Group 14"/>
            <p:cNvGrpSpPr>
              <a:grpSpLocks/>
            </p:cNvGrpSpPr>
            <p:nvPr/>
          </p:nvGrpSpPr>
          <p:grpSpPr bwMode="auto">
            <a:xfrm>
              <a:off x="3740" y="1536"/>
              <a:ext cx="2084" cy="2014"/>
              <a:chOff x="3740" y="1536"/>
              <a:chExt cx="2084" cy="2014"/>
            </a:xfrm>
          </p:grpSpPr>
          <p:graphicFrame>
            <p:nvGraphicFramePr>
              <p:cNvPr id="1026" name="Object 41"/>
              <p:cNvGraphicFramePr>
                <a:graphicFrameLocks noChangeAspect="1"/>
              </p:cNvGraphicFramePr>
              <p:nvPr/>
            </p:nvGraphicFramePr>
            <p:xfrm>
              <a:off x="4052" y="1536"/>
              <a:ext cx="977" cy="1344"/>
            </p:xfrm>
            <a:graphic>
              <a:graphicData uri="http://schemas.openxmlformats.org/presentationml/2006/ole">
                <mc:AlternateContent xmlns:mc="http://schemas.openxmlformats.org/markup-compatibility/2006">
                  <mc:Choice xmlns:v="urn:schemas-microsoft-com:vml" Requires="v">
                    <p:oleObj spid="_x0000_s29699" name="Clip" r:id="rId8" imgW="969509" imgH="1316491" progId="">
                      <p:embed/>
                    </p:oleObj>
                  </mc:Choice>
                  <mc:Fallback>
                    <p:oleObj name="Clip" r:id="rId8" imgW="969509" imgH="1316491" progId="">
                      <p:embed/>
                      <p:pic>
                        <p:nvPicPr>
                          <p:cNvPr id="1026"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2" y="1536"/>
                            <a:ext cx="977"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Oval 16"/>
              <p:cNvSpPr>
                <a:spLocks noChangeArrowheads="1"/>
              </p:cNvSpPr>
              <p:nvPr/>
            </p:nvSpPr>
            <p:spPr bwMode="auto">
              <a:xfrm>
                <a:off x="4638" y="2208"/>
                <a:ext cx="144" cy="144"/>
              </a:xfrm>
              <a:prstGeom prst="ellipse">
                <a:avLst/>
              </a:prstGeom>
              <a:solidFill>
                <a:srgbClr val="FFFF00"/>
              </a:solidFill>
              <a:ln w="9525">
                <a:solidFill>
                  <a:schemeClr val="tx1"/>
                </a:solidFill>
                <a:round/>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solidFill>
                    <a:srgbClr val="002060"/>
                  </a:solidFill>
                </a:endParaRPr>
              </a:p>
            </p:txBody>
          </p:sp>
          <p:sp>
            <p:nvSpPr>
              <p:cNvPr id="1036" name="Text Box 17"/>
              <p:cNvSpPr txBox="1">
                <a:spLocks noChangeArrowheads="1"/>
              </p:cNvSpPr>
              <p:nvPr/>
            </p:nvSpPr>
            <p:spPr bwMode="auto">
              <a:xfrm>
                <a:off x="3740" y="2998"/>
                <a:ext cx="2084"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ctr"/>
                <a:r>
                  <a:rPr lang="en-US" altLang="en-US" sz="2400" b="1">
                    <a:solidFill>
                      <a:srgbClr val="002060"/>
                    </a:solidFill>
                  </a:rPr>
                  <a:t>San Diego, California</a:t>
                </a:r>
              </a:p>
              <a:p>
                <a:pPr algn="ctr"/>
                <a:r>
                  <a:rPr lang="en-US" altLang="en-US" sz="2400" b="1">
                    <a:solidFill>
                      <a:srgbClr val="002060"/>
                    </a:solidFill>
                  </a:rPr>
                  <a:t>1998</a:t>
                </a:r>
              </a:p>
            </p:txBody>
          </p:sp>
        </p:grpSp>
      </p:grpSp>
      <p:sp>
        <p:nvSpPr>
          <p:cNvPr id="1031"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1466850"/>
          <a:ext cx="8686800" cy="3921125"/>
        </p:xfrm>
        <a:graphic>
          <a:graphicData uri="http://schemas.openxmlformats.org/drawingml/2006/table">
            <a:tbl>
              <a:tblPr/>
              <a:tblGrid>
                <a:gridCol w="1493044">
                  <a:extLst>
                    <a:ext uri="{9D8B030D-6E8A-4147-A177-3AD203B41FA5}">
                      <a16:colId xmlns:a16="http://schemas.microsoft.com/office/drawing/2014/main" val="20000"/>
                    </a:ext>
                  </a:extLst>
                </a:gridCol>
                <a:gridCol w="3352885">
                  <a:extLst>
                    <a:ext uri="{9D8B030D-6E8A-4147-A177-3AD203B41FA5}">
                      <a16:colId xmlns:a16="http://schemas.microsoft.com/office/drawing/2014/main" val="20001"/>
                    </a:ext>
                  </a:extLst>
                </a:gridCol>
                <a:gridCol w="3840871">
                  <a:extLst>
                    <a:ext uri="{9D8B030D-6E8A-4147-A177-3AD203B41FA5}">
                      <a16:colId xmlns:a16="http://schemas.microsoft.com/office/drawing/2014/main" val="20002"/>
                    </a:ext>
                  </a:extLst>
                </a:gridCol>
              </a:tblGrid>
              <a:tr h="6132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2060"/>
                          </a:solidFill>
                          <a:effectLst/>
                          <a:latin typeface="Arial" charset="0"/>
                          <a:cs typeface="Times New Roman" pitchFamily="18" charset="0"/>
                        </a:rPr>
                        <a:t> </a:t>
                      </a:r>
                      <a:endParaRPr kumimoji="0" lang="en-US" sz="1600" b="0" i="0" u="none" strike="noStrike" cap="none" normalizeH="0" baseline="0" dirty="0" smtClean="0">
                        <a:ln>
                          <a:noFill/>
                        </a:ln>
                        <a:solidFill>
                          <a:srgbClr val="002060"/>
                        </a:solidFill>
                        <a:effectLst/>
                        <a:latin typeface="Arial" charset="0"/>
                      </a:endParaRPr>
                    </a:p>
                  </a:txBody>
                  <a:tcPr marT="45726" marB="4572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Arrested Subject</a:t>
                      </a:r>
                      <a:endParaRPr kumimoji="0" lang="en-US" sz="1800" b="0"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Did Not Arrest Subject</a:t>
                      </a:r>
                      <a:endParaRPr kumimoji="0" lang="en-US" sz="1800" b="0"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5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        Above Illegal Per Se Limit</a:t>
                      </a:r>
                      <a:endParaRPr kumimoji="0" lang="en-US" sz="1800" b="0"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Officer decided to arrest the subject </a:t>
                      </a:r>
                      <a:r>
                        <a:rPr kumimoji="0" lang="en-US" sz="1800" b="1" i="0" u="sng" strike="noStrike" cap="none" normalizeH="0" baseline="0" dirty="0" smtClean="0">
                          <a:ln>
                            <a:noFill/>
                          </a:ln>
                          <a:solidFill>
                            <a:srgbClr val="002060"/>
                          </a:solidFill>
                          <a:effectLst/>
                          <a:latin typeface="Arial" charset="0"/>
                          <a:cs typeface="Times New Roman" pitchFamily="18" charset="0"/>
                        </a:rPr>
                        <a:t>and</a:t>
                      </a:r>
                      <a:r>
                        <a:rPr kumimoji="0" lang="en-US" sz="1800" b="1" i="0" u="none" strike="noStrike" cap="none" normalizeH="0" baseline="0" dirty="0" smtClean="0">
                          <a:ln>
                            <a:noFill/>
                          </a:ln>
                          <a:solidFill>
                            <a:srgbClr val="002060"/>
                          </a:solidFill>
                          <a:effectLst/>
                          <a:latin typeface="Arial" charset="0"/>
                          <a:cs typeface="Times New Roman" pitchFamily="18" charset="0"/>
                        </a:rPr>
                        <a:t> their BAC was </a:t>
                      </a:r>
                      <a:r>
                        <a:rPr kumimoji="0" lang="en-US" sz="1800" b="1" i="0" u="sng" strike="noStrike" cap="none" normalizeH="0" baseline="0" dirty="0" smtClean="0">
                          <a:ln>
                            <a:noFill/>
                          </a:ln>
                          <a:solidFill>
                            <a:srgbClr val="002060"/>
                          </a:solidFill>
                          <a:effectLst/>
                          <a:latin typeface="Arial" charset="0"/>
                          <a:cs typeface="Times New Roman" pitchFamily="18" charset="0"/>
                        </a:rPr>
                        <a:t>above</a:t>
                      </a:r>
                      <a:r>
                        <a:rPr kumimoji="0" lang="en-US" sz="1800" b="1" i="0" u="none" strike="noStrike" cap="none" normalizeH="0" baseline="0" dirty="0" smtClean="0">
                          <a:ln>
                            <a:noFill/>
                          </a:ln>
                          <a:solidFill>
                            <a:srgbClr val="002060"/>
                          </a:solidFill>
                          <a:effectLst/>
                          <a:latin typeface="Arial" charset="0"/>
                          <a:cs typeface="Times New Roman" pitchFamily="18" charset="0"/>
                        </a:rPr>
                        <a:t> the illegal per se limit</a:t>
                      </a:r>
                      <a:endParaRPr kumimoji="0" lang="en-US" sz="1800" b="1"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9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II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Officer decided </a:t>
                      </a:r>
                      <a:r>
                        <a:rPr kumimoji="0" lang="en-US" sz="1800" b="1" i="0" u="sng" strike="noStrike" cap="none" normalizeH="0" baseline="0" dirty="0" smtClean="0">
                          <a:ln>
                            <a:noFill/>
                          </a:ln>
                          <a:solidFill>
                            <a:schemeClr val="bg1"/>
                          </a:solidFill>
                          <a:effectLst/>
                          <a:latin typeface="Arial" charset="0"/>
                          <a:cs typeface="Times New Roman" pitchFamily="18" charset="0"/>
                        </a:rPr>
                        <a:t>not</a:t>
                      </a:r>
                      <a:r>
                        <a:rPr kumimoji="0" lang="en-US" sz="1800" b="1" i="0" u="none" strike="noStrike" cap="none" normalizeH="0" baseline="0" dirty="0" smtClean="0">
                          <a:ln>
                            <a:noFill/>
                          </a:ln>
                          <a:solidFill>
                            <a:schemeClr val="bg1"/>
                          </a:solidFill>
                          <a:effectLst/>
                          <a:latin typeface="Arial" charset="0"/>
                          <a:cs typeface="Times New Roman" pitchFamily="18" charset="0"/>
                        </a:rPr>
                        <a:t> to arrest the subject and their BAC was </a:t>
                      </a:r>
                      <a:r>
                        <a:rPr kumimoji="0" lang="en-US" sz="1800" b="1" i="0" u="sng" strike="noStrike" cap="none" normalizeH="0" baseline="0" dirty="0" smtClean="0">
                          <a:ln>
                            <a:noFill/>
                          </a:ln>
                          <a:solidFill>
                            <a:schemeClr val="bg1"/>
                          </a:solidFill>
                          <a:effectLst/>
                          <a:latin typeface="Arial" charset="0"/>
                          <a:cs typeface="Times New Roman" pitchFamily="18" charset="0"/>
                        </a:rPr>
                        <a:t>above</a:t>
                      </a:r>
                      <a:r>
                        <a:rPr kumimoji="0" lang="en-US" sz="1800" b="1" i="0" u="none" strike="noStrike" cap="none" normalizeH="0" baseline="0" dirty="0" smtClean="0">
                          <a:ln>
                            <a:noFill/>
                          </a:ln>
                          <a:solidFill>
                            <a:schemeClr val="bg1"/>
                          </a:solidFill>
                          <a:effectLst/>
                          <a:latin typeface="Arial" charset="0"/>
                          <a:cs typeface="Times New Roman" pitchFamily="18" charset="0"/>
                        </a:rPr>
                        <a:t> the illegal per se limit</a:t>
                      </a:r>
                      <a:endParaRPr kumimoji="0" lang="en-US" sz="1800" b="1" i="0" u="none" strike="noStrike" cap="none" normalizeH="0" baseline="0" dirty="0" smtClean="0">
                        <a:ln>
                          <a:noFill/>
                        </a:ln>
                        <a:solidFill>
                          <a:schemeClr val="bg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6919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        Below Illegal Per Se Limit</a:t>
                      </a:r>
                      <a:endParaRPr kumimoji="0" lang="en-US" sz="1800" b="0"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III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Times New Roman" pitchFamily="18" charset="0"/>
                        </a:rPr>
                        <a:t>Officer decided to arrest the subject </a:t>
                      </a:r>
                      <a:r>
                        <a:rPr kumimoji="0" lang="en-US" sz="1800" b="1" i="0" u="sng" strike="noStrike" cap="none" normalizeH="0" baseline="0" dirty="0" smtClean="0">
                          <a:ln>
                            <a:noFill/>
                          </a:ln>
                          <a:solidFill>
                            <a:schemeClr val="bg1"/>
                          </a:solidFill>
                          <a:effectLst/>
                          <a:latin typeface="Arial" charset="0"/>
                          <a:cs typeface="Times New Roman" pitchFamily="18" charset="0"/>
                        </a:rPr>
                        <a:t>but</a:t>
                      </a:r>
                      <a:r>
                        <a:rPr kumimoji="0" lang="en-US" sz="1800" b="1" i="0" u="none" strike="noStrike" cap="none" normalizeH="0" baseline="0" dirty="0" smtClean="0">
                          <a:ln>
                            <a:noFill/>
                          </a:ln>
                          <a:solidFill>
                            <a:schemeClr val="bg1"/>
                          </a:solidFill>
                          <a:effectLst/>
                          <a:latin typeface="Arial" charset="0"/>
                          <a:cs typeface="Times New Roman" pitchFamily="18" charset="0"/>
                        </a:rPr>
                        <a:t> their BAC was </a:t>
                      </a:r>
                      <a:r>
                        <a:rPr kumimoji="0" lang="en-US" sz="1800" b="1" i="0" u="sng" strike="noStrike" cap="none" normalizeH="0" baseline="0" dirty="0" smtClean="0">
                          <a:ln>
                            <a:noFill/>
                          </a:ln>
                          <a:solidFill>
                            <a:schemeClr val="bg1"/>
                          </a:solidFill>
                          <a:effectLst/>
                          <a:latin typeface="Arial" charset="0"/>
                          <a:cs typeface="Times New Roman" pitchFamily="18" charset="0"/>
                        </a:rPr>
                        <a:t>below</a:t>
                      </a:r>
                      <a:r>
                        <a:rPr kumimoji="0" lang="en-US" sz="1800" b="1" i="0" u="none" strike="noStrike" cap="none" normalizeH="0" baseline="0" dirty="0" smtClean="0">
                          <a:ln>
                            <a:noFill/>
                          </a:ln>
                          <a:solidFill>
                            <a:schemeClr val="bg1"/>
                          </a:solidFill>
                          <a:effectLst/>
                          <a:latin typeface="Arial" charset="0"/>
                          <a:cs typeface="Times New Roman" pitchFamily="18" charset="0"/>
                        </a:rPr>
                        <a:t> the illegal per se limit</a:t>
                      </a:r>
                      <a:endParaRPr kumimoji="0" lang="en-US" sz="1800" b="1" i="0" u="none" strike="noStrike" cap="none" normalizeH="0" baseline="0" dirty="0" smtClean="0">
                        <a:ln>
                          <a:noFill/>
                        </a:ln>
                        <a:solidFill>
                          <a:schemeClr val="bg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IV</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Officer decided </a:t>
                      </a:r>
                      <a:r>
                        <a:rPr kumimoji="0" lang="en-US" sz="1800" b="1" i="0" u="sng" strike="noStrike" cap="none" normalizeH="0" baseline="0" dirty="0" smtClean="0">
                          <a:ln>
                            <a:noFill/>
                          </a:ln>
                          <a:solidFill>
                            <a:srgbClr val="002060"/>
                          </a:solidFill>
                          <a:effectLst/>
                          <a:latin typeface="Arial" charset="0"/>
                          <a:cs typeface="Times New Roman" pitchFamily="18" charset="0"/>
                        </a:rPr>
                        <a:t>not</a:t>
                      </a:r>
                      <a:r>
                        <a:rPr kumimoji="0" lang="en-US" sz="1800" b="1" i="0" u="none" strike="noStrike" cap="none" normalizeH="0" baseline="0" dirty="0" smtClean="0">
                          <a:ln>
                            <a:noFill/>
                          </a:ln>
                          <a:solidFill>
                            <a:srgbClr val="002060"/>
                          </a:solidFill>
                          <a:effectLst/>
                          <a:latin typeface="Arial" charset="0"/>
                          <a:cs typeface="Times New Roman" pitchFamily="18" charset="0"/>
                        </a:rPr>
                        <a:t> to arrest the subject and their BAC was </a:t>
                      </a:r>
                      <a:r>
                        <a:rPr kumimoji="0" lang="en-US" sz="1800" b="1" i="0" u="sng" strike="noStrike" cap="none" normalizeH="0" baseline="0" dirty="0" smtClean="0">
                          <a:ln>
                            <a:noFill/>
                          </a:ln>
                          <a:solidFill>
                            <a:srgbClr val="002060"/>
                          </a:solidFill>
                          <a:effectLst/>
                          <a:latin typeface="Arial" charset="0"/>
                          <a:cs typeface="Times New Roman" pitchFamily="18" charset="0"/>
                        </a:rPr>
                        <a:t>below</a:t>
                      </a:r>
                      <a:r>
                        <a:rPr kumimoji="0" lang="en-US" sz="1800" b="1" i="0" u="none" strike="noStrike" cap="none" normalizeH="0" baseline="0" dirty="0" smtClean="0">
                          <a:ln>
                            <a:noFill/>
                          </a:ln>
                          <a:solidFill>
                            <a:srgbClr val="002060"/>
                          </a:solidFill>
                          <a:effectLst/>
                          <a:latin typeface="Arial" charset="0"/>
                          <a:cs typeface="Times New Roman" pitchFamily="18" charset="0"/>
                        </a:rPr>
                        <a:t> the illegal per se limit</a:t>
                      </a:r>
                      <a:endParaRPr kumimoji="0" lang="en-US" sz="1800" b="1" i="0" u="none" strike="noStrike" cap="none" normalizeH="0" baseline="0" dirty="0" smtClean="0">
                        <a:ln>
                          <a:noFill/>
                        </a:ln>
                        <a:solidFill>
                          <a:srgbClr val="00206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9FF"/>
                    </a:solidFill>
                  </a:tcPr>
                </a:tc>
                <a:extLst>
                  <a:ext uri="{0D108BD9-81ED-4DB2-BD59-A6C34878D82A}">
                    <a16:rowId xmlns:a16="http://schemas.microsoft.com/office/drawing/2014/main" val="10002"/>
                  </a:ext>
                </a:extLst>
              </a:tr>
            </a:tbl>
          </a:graphicData>
        </a:graphic>
      </p:graphicFrame>
      <p:sp>
        <p:nvSpPr>
          <p:cNvPr id="20500" name="Title 2"/>
          <p:cNvSpPr>
            <a:spLocks noGrp="1"/>
          </p:cNvSpPr>
          <p:nvPr>
            <p:ph type="title"/>
          </p:nvPr>
        </p:nvSpPr>
        <p:spPr/>
        <p:txBody>
          <a:bodyPr/>
          <a:lstStyle/>
          <a:p>
            <a:r>
              <a:rPr lang="en-US" altLang="en-US" smtClean="0"/>
              <a:t>Correct Decision</a:t>
            </a:r>
          </a:p>
        </p:txBody>
      </p:sp>
      <p:sp>
        <p:nvSpPr>
          <p:cNvPr id="20501"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sz="quarter" idx="1"/>
          </p:nvPr>
        </p:nvSpPr>
        <p:spPr>
          <a:xfrm>
            <a:off x="317500" y="1776413"/>
            <a:ext cx="8496300" cy="3725862"/>
          </a:xfrm>
        </p:spPr>
        <p:txBody>
          <a:bodyPr/>
          <a:lstStyle/>
          <a:p>
            <a:pPr marL="400050" indent="-400050">
              <a:buFontTx/>
              <a:buChar char="•"/>
              <a:defRPr/>
            </a:pPr>
            <a:endParaRPr lang="en-US" dirty="0" smtClean="0"/>
          </a:p>
          <a:p>
            <a:pPr marL="400050" indent="-400050" eaLnBrk="1" hangingPunct="1">
              <a:buFontTx/>
              <a:buChar char="•"/>
              <a:defRPr/>
            </a:pPr>
            <a:r>
              <a:rPr lang="en-US" dirty="0" smtClean="0"/>
              <a:t>First full field validation study using SFST experienced law enforcement personnel</a:t>
            </a:r>
          </a:p>
          <a:p>
            <a:pPr marL="400050" indent="-400050" eaLnBrk="1" hangingPunct="1">
              <a:buFontTx/>
              <a:buChar char="•"/>
              <a:defRPr/>
            </a:pPr>
            <a:r>
              <a:rPr lang="en-US" dirty="0" smtClean="0"/>
              <a:t>86% correct arrest/release decision based on three test battery (HGN, WAT, OLS)</a:t>
            </a:r>
          </a:p>
          <a:p>
            <a:pPr marL="400050" indent="-400050" eaLnBrk="1" hangingPunct="1">
              <a:buFontTx/>
              <a:buChar char="•"/>
              <a:defRPr/>
            </a:pPr>
            <a:r>
              <a:rPr lang="en-US" dirty="0" smtClean="0"/>
              <a:t>93% of those arrested had a BAC of 0.05 or higher</a:t>
            </a:r>
          </a:p>
          <a:p>
            <a:pPr marL="0" indent="0">
              <a:defRPr/>
            </a:pPr>
            <a:endParaRPr lang="en-US" dirty="0" smtClean="0"/>
          </a:p>
        </p:txBody>
      </p:sp>
      <p:sp>
        <p:nvSpPr>
          <p:cNvPr id="21507" name="Title 2"/>
          <p:cNvSpPr>
            <a:spLocks noGrp="1"/>
          </p:cNvSpPr>
          <p:nvPr>
            <p:ph type="title"/>
          </p:nvPr>
        </p:nvSpPr>
        <p:spPr/>
        <p:txBody>
          <a:bodyPr/>
          <a:lstStyle/>
          <a:p>
            <a:r>
              <a:rPr lang="en-US" altLang="en-US" smtClean="0"/>
              <a:t/>
            </a:r>
            <a:br>
              <a:rPr lang="en-US" altLang="en-US" smtClean="0"/>
            </a:br>
            <a:r>
              <a:rPr lang="en-US" altLang="en-US" smtClean="0"/>
              <a:t>Colorado Field Validation </a:t>
            </a:r>
            <a:br>
              <a:rPr lang="en-US" altLang="en-US" smtClean="0"/>
            </a:br>
            <a:r>
              <a:rPr lang="en-US" altLang="en-US" smtClean="0"/>
              <a:t>Study of SFST</a:t>
            </a:r>
          </a:p>
        </p:txBody>
      </p:sp>
      <p:sp>
        <p:nvSpPr>
          <p:cNvPr id="2150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sz="quarter" idx="1"/>
          </p:nvPr>
        </p:nvSpPr>
        <p:spPr>
          <a:xfrm>
            <a:off x="476250" y="1901825"/>
            <a:ext cx="8504238" cy="3443288"/>
          </a:xfrm>
        </p:spPr>
        <p:txBody>
          <a:bodyPr/>
          <a:lstStyle/>
          <a:p>
            <a:pPr marL="0" indent="0" eaLnBrk="1" hangingPunct="1">
              <a:defRPr/>
            </a:pPr>
            <a:endParaRPr lang="en-US" dirty="0" smtClean="0"/>
          </a:p>
          <a:p>
            <a:pPr marL="285750" indent="-285750" eaLnBrk="1" hangingPunct="1">
              <a:buFontTx/>
              <a:buChar char="•"/>
              <a:defRPr/>
            </a:pPr>
            <a:r>
              <a:rPr lang="en-US" dirty="0" smtClean="0"/>
              <a:t>95% correct arrest decision based on three test battery (HGN, WAT, OLS) </a:t>
            </a:r>
          </a:p>
          <a:p>
            <a:pPr marL="285750" indent="-285750" eaLnBrk="1" hangingPunct="1">
              <a:buFontTx/>
              <a:buChar char="•"/>
              <a:defRPr/>
            </a:pPr>
            <a:r>
              <a:rPr lang="en-US" dirty="0" smtClean="0"/>
              <a:t>Validated SFSTs at 0.08 BAC and above</a:t>
            </a:r>
          </a:p>
          <a:p>
            <a:pPr marL="0" indent="0" eaLnBrk="1" hangingPunct="1">
              <a:buFontTx/>
              <a:buChar char="•"/>
              <a:defRPr/>
            </a:pPr>
            <a:endParaRPr lang="en-US" dirty="0" smtClean="0"/>
          </a:p>
        </p:txBody>
      </p:sp>
      <p:sp>
        <p:nvSpPr>
          <p:cNvPr id="22531" name="Title 2"/>
          <p:cNvSpPr>
            <a:spLocks noGrp="1"/>
          </p:cNvSpPr>
          <p:nvPr>
            <p:ph type="title"/>
          </p:nvPr>
        </p:nvSpPr>
        <p:spPr/>
        <p:txBody>
          <a:bodyPr/>
          <a:lstStyle/>
          <a:p>
            <a:r>
              <a:rPr lang="en-US" altLang="en-US" smtClean="0"/>
              <a:t/>
            </a:r>
            <a:br>
              <a:rPr lang="en-US" altLang="en-US" smtClean="0"/>
            </a:br>
            <a:r>
              <a:rPr lang="en-US" altLang="en-US" smtClean="0"/>
              <a:t>Florida Field Validation </a:t>
            </a:r>
            <a:br>
              <a:rPr lang="en-US" altLang="en-US" smtClean="0"/>
            </a:br>
            <a:r>
              <a:rPr lang="en-US" altLang="en-US" smtClean="0"/>
              <a:t>Study of SFST</a:t>
            </a:r>
          </a:p>
        </p:txBody>
      </p:sp>
      <p:sp>
        <p:nvSpPr>
          <p:cNvPr id="2253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
          </p:nvPr>
        </p:nvSpPr>
        <p:spPr>
          <a:xfrm>
            <a:off x="381000" y="1728788"/>
            <a:ext cx="8504238" cy="3741737"/>
          </a:xfrm>
        </p:spPr>
        <p:txBody>
          <a:bodyPr/>
          <a:lstStyle/>
          <a:p>
            <a:pPr marL="0" indent="0">
              <a:defRPr/>
            </a:pPr>
            <a:endParaRPr lang="en-US" dirty="0" smtClean="0"/>
          </a:p>
          <a:p>
            <a:pPr marL="457200" indent="-457200" eaLnBrk="1" hangingPunct="1">
              <a:buFontTx/>
              <a:buChar char="•"/>
              <a:defRPr/>
            </a:pPr>
            <a:r>
              <a:rPr lang="en-US" dirty="0" smtClean="0"/>
              <a:t>91% correct arrest decision for 0.08 BAC and above using three test battery (HGN, WAT, OLS)</a:t>
            </a:r>
          </a:p>
          <a:p>
            <a:pPr marL="457200" indent="-457200" eaLnBrk="1" hangingPunct="1">
              <a:buFontTx/>
              <a:buChar char="•"/>
              <a:defRPr/>
            </a:pPr>
            <a:r>
              <a:rPr lang="en-US" dirty="0" smtClean="0"/>
              <a:t>HGN is still most reliable of three-test battery and supports arrest decisions at 0.08 BAC</a:t>
            </a:r>
          </a:p>
          <a:p>
            <a:pPr marL="0" indent="0">
              <a:defRPr/>
            </a:pPr>
            <a:endParaRPr lang="en-US" dirty="0" smtClean="0"/>
          </a:p>
        </p:txBody>
      </p:sp>
      <p:sp>
        <p:nvSpPr>
          <p:cNvPr id="23555" name="Title 2"/>
          <p:cNvSpPr>
            <a:spLocks noGrp="1"/>
          </p:cNvSpPr>
          <p:nvPr>
            <p:ph type="title"/>
          </p:nvPr>
        </p:nvSpPr>
        <p:spPr/>
        <p:txBody>
          <a:bodyPr/>
          <a:lstStyle/>
          <a:p>
            <a:r>
              <a:rPr lang="en-US" altLang="en-US" smtClean="0"/>
              <a:t/>
            </a:r>
            <a:br>
              <a:rPr lang="en-US" altLang="en-US" smtClean="0"/>
            </a:br>
            <a:r>
              <a:rPr lang="en-US" altLang="en-US" smtClean="0"/>
              <a:t>San Diego Field Validation </a:t>
            </a:r>
            <a:br>
              <a:rPr lang="en-US" altLang="en-US" smtClean="0"/>
            </a:br>
            <a:r>
              <a:rPr lang="en-US" altLang="en-US" smtClean="0"/>
              <a:t>Study of SFST</a:t>
            </a:r>
          </a:p>
        </p:txBody>
      </p:sp>
      <p:sp>
        <p:nvSpPr>
          <p:cNvPr id="2355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sz="quarter" idx="1"/>
          </p:nvPr>
        </p:nvSpPr>
        <p:spPr>
          <a:xfrm>
            <a:off x="1247775" y="1855788"/>
            <a:ext cx="7785100" cy="2936875"/>
          </a:xfrm>
        </p:spPr>
        <p:txBody>
          <a:bodyPr/>
          <a:lstStyle/>
          <a:p>
            <a:pPr marL="0" indent="0" eaLnBrk="1" hangingPunct="1">
              <a:defRPr/>
            </a:pPr>
            <a:endParaRPr lang="en-US" dirty="0" smtClean="0"/>
          </a:p>
          <a:p>
            <a:pPr marL="0" indent="0" eaLnBrk="1" hangingPunct="1">
              <a:spcBef>
                <a:spcPts val="600"/>
              </a:spcBef>
              <a:spcAft>
                <a:spcPts val="600"/>
              </a:spcAft>
              <a:defRPr/>
            </a:pPr>
            <a:r>
              <a:rPr lang="en-US" dirty="0" smtClean="0"/>
              <a:t>Based on this study:</a:t>
            </a:r>
          </a:p>
          <a:p>
            <a:pPr marL="285750" indent="-285750" eaLnBrk="1" hangingPunct="1">
              <a:spcBef>
                <a:spcPts val="600"/>
              </a:spcBef>
              <a:spcAft>
                <a:spcPts val="600"/>
              </a:spcAft>
              <a:buFont typeface="Arial" pitchFamily="34" charset="0"/>
              <a:buChar char="•"/>
              <a:defRPr/>
            </a:pPr>
            <a:r>
              <a:rPr lang="en-US" dirty="0" smtClean="0"/>
              <a:t>HGN was 88% accurate</a:t>
            </a:r>
          </a:p>
          <a:p>
            <a:pPr marL="285750" indent="-285750" eaLnBrk="1" hangingPunct="1">
              <a:spcBef>
                <a:spcPts val="600"/>
              </a:spcBef>
              <a:spcAft>
                <a:spcPts val="600"/>
              </a:spcAft>
              <a:buFont typeface="Arial" pitchFamily="34" charset="0"/>
              <a:buChar char="•"/>
              <a:defRPr/>
            </a:pPr>
            <a:r>
              <a:rPr lang="en-US" dirty="0" smtClean="0"/>
              <a:t>WAT was 79% accurate</a:t>
            </a:r>
          </a:p>
          <a:p>
            <a:pPr marL="285750" indent="-285750" eaLnBrk="1" hangingPunct="1">
              <a:spcBef>
                <a:spcPts val="600"/>
              </a:spcBef>
              <a:spcAft>
                <a:spcPts val="600"/>
              </a:spcAft>
              <a:buFont typeface="Arial" pitchFamily="34" charset="0"/>
              <a:buChar char="•"/>
              <a:defRPr/>
            </a:pPr>
            <a:r>
              <a:rPr lang="en-US" dirty="0" smtClean="0"/>
              <a:t>OLS was 83% accurate</a:t>
            </a:r>
          </a:p>
          <a:p>
            <a:pPr marL="0" indent="0">
              <a:defRPr/>
            </a:pPr>
            <a:endParaRPr lang="en-US" dirty="0" smtClean="0"/>
          </a:p>
        </p:txBody>
      </p:sp>
      <p:sp>
        <p:nvSpPr>
          <p:cNvPr id="24579" name="Title 2"/>
          <p:cNvSpPr>
            <a:spLocks noGrp="1"/>
          </p:cNvSpPr>
          <p:nvPr>
            <p:ph type="title"/>
          </p:nvPr>
        </p:nvSpPr>
        <p:spPr/>
        <p:txBody>
          <a:bodyPr/>
          <a:lstStyle/>
          <a:p>
            <a:r>
              <a:rPr lang="en-US" altLang="en-US" smtClean="0"/>
              <a:t/>
            </a:r>
            <a:br>
              <a:rPr lang="en-US" altLang="en-US" smtClean="0"/>
            </a:br>
            <a:r>
              <a:rPr lang="en-US" altLang="en-US" smtClean="0"/>
              <a:t> San Diego Field Validation </a:t>
            </a:r>
            <a:br>
              <a:rPr lang="en-US" altLang="en-US" smtClean="0"/>
            </a:br>
            <a:r>
              <a:rPr lang="en-US" altLang="en-US" smtClean="0"/>
              <a:t>Study of SFST (Cont.)</a:t>
            </a:r>
          </a:p>
        </p:txBody>
      </p:sp>
      <p:sp>
        <p:nvSpPr>
          <p:cNvPr id="2458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sz="quarter" idx="1"/>
          </p:nvPr>
        </p:nvSpPr>
        <p:spPr>
          <a:xfrm>
            <a:off x="381000" y="1524000"/>
            <a:ext cx="8504238" cy="4572000"/>
          </a:xfrm>
        </p:spPr>
        <p:txBody>
          <a:bodyPr/>
          <a:lstStyle/>
          <a:p>
            <a:pPr marL="0" indent="0" algn="ctr"/>
            <a:r>
              <a:rPr lang="en-US" altLang="en-US" smtClean="0"/>
              <a:t>Involuntary jerking of the eyes, </a:t>
            </a:r>
          </a:p>
          <a:p>
            <a:pPr marL="0" indent="0" algn="ctr"/>
            <a:r>
              <a:rPr lang="en-US" altLang="en-US" smtClean="0"/>
              <a:t>occurring as the eyes gaze to the side</a:t>
            </a:r>
          </a:p>
          <a:p>
            <a:pPr marL="0" indent="0"/>
            <a:endParaRPr lang="en-US" altLang="en-US" smtClean="0"/>
          </a:p>
        </p:txBody>
      </p:sp>
      <p:sp>
        <p:nvSpPr>
          <p:cNvPr id="25603" name="Title 2"/>
          <p:cNvSpPr>
            <a:spLocks noGrp="1"/>
          </p:cNvSpPr>
          <p:nvPr>
            <p:ph type="title"/>
          </p:nvPr>
        </p:nvSpPr>
        <p:spPr/>
        <p:txBody>
          <a:bodyPr/>
          <a:lstStyle/>
          <a:p>
            <a:r>
              <a:rPr lang="en-US" altLang="en-US" smtClean="0"/>
              <a:t>Horizontal Gaze Nystagmus</a:t>
            </a:r>
          </a:p>
        </p:txBody>
      </p:sp>
      <p:pic>
        <p:nvPicPr>
          <p:cNvPr id="25604" name="Picture 12" descr="IV-5A"/>
          <p:cNvPicPr>
            <a:picLocks noChangeAspect="1" noChangeArrowheads="1"/>
          </p:cNvPicPr>
          <p:nvPr/>
        </p:nvPicPr>
        <p:blipFill>
          <a:blip r:embed="rId3">
            <a:extLst>
              <a:ext uri="{28A0092B-C50C-407E-A947-70E740481C1C}">
                <a14:useLocalDpi xmlns:a14="http://schemas.microsoft.com/office/drawing/2010/main" val="0"/>
              </a:ext>
            </a:extLst>
          </a:blip>
          <a:srcRect l="13715" t="8800" r="13142" b="8000"/>
          <a:stretch>
            <a:fillRect/>
          </a:stretch>
        </p:blipFill>
        <p:spPr bwMode="auto">
          <a:xfrm>
            <a:off x="2414588" y="2651125"/>
            <a:ext cx="4391025" cy="35671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5"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sz="quarter" idx="1"/>
          </p:nvPr>
        </p:nvSpPr>
        <p:spPr>
          <a:xfrm>
            <a:off x="885825" y="1997075"/>
            <a:ext cx="7958138" cy="2606675"/>
          </a:xfrm>
        </p:spPr>
        <p:txBody>
          <a:bodyPr/>
          <a:lstStyle/>
          <a:p>
            <a:pPr marL="285750" indent="-285750">
              <a:lnSpc>
                <a:spcPct val="150000"/>
              </a:lnSpc>
              <a:buFontTx/>
              <a:buChar char="•"/>
              <a:defRPr/>
            </a:pPr>
            <a:r>
              <a:rPr lang="en-US" dirty="0" smtClean="0">
                <a:solidFill>
                  <a:srgbClr val="002060"/>
                </a:solidFill>
              </a:rPr>
              <a:t>Vestibular</a:t>
            </a:r>
          </a:p>
          <a:p>
            <a:pPr marL="285750" indent="-285750">
              <a:lnSpc>
                <a:spcPct val="150000"/>
              </a:lnSpc>
              <a:buFontTx/>
              <a:buChar char="•"/>
              <a:defRPr/>
            </a:pPr>
            <a:r>
              <a:rPr lang="en-US" dirty="0" smtClean="0"/>
              <a:t>Neural</a:t>
            </a:r>
          </a:p>
          <a:p>
            <a:pPr marL="285750" indent="-285750">
              <a:lnSpc>
                <a:spcPct val="150000"/>
              </a:lnSpc>
              <a:buFontTx/>
              <a:buChar char="•"/>
              <a:defRPr/>
            </a:pPr>
            <a:r>
              <a:rPr lang="en-US" dirty="0" smtClean="0"/>
              <a:t>Pathological Disorders and Diseases</a:t>
            </a:r>
          </a:p>
          <a:p>
            <a:pPr marL="0" indent="0">
              <a:defRPr/>
            </a:pPr>
            <a:endParaRPr lang="en-US" dirty="0" smtClean="0"/>
          </a:p>
        </p:txBody>
      </p:sp>
      <p:sp>
        <p:nvSpPr>
          <p:cNvPr id="26627" name="Title 2"/>
          <p:cNvSpPr>
            <a:spLocks noGrp="1"/>
          </p:cNvSpPr>
          <p:nvPr>
            <p:ph type="title"/>
          </p:nvPr>
        </p:nvSpPr>
        <p:spPr/>
        <p:txBody>
          <a:bodyPr/>
          <a:lstStyle/>
          <a:p>
            <a:r>
              <a:rPr lang="en-US" altLang="en-US" smtClean="0">
                <a:solidFill>
                  <a:srgbClr val="002060"/>
                </a:solidFill>
              </a:rPr>
              <a:t>Categories of Nystagmus</a:t>
            </a:r>
            <a:endParaRPr lang="en-US" altLang="en-US" smtClean="0"/>
          </a:p>
        </p:txBody>
      </p:sp>
      <p:sp>
        <p:nvSpPr>
          <p:cNvPr id="2662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B201332B-8C15-4C8F-826E-A430BE039591}" type="slidenum">
              <a:rPr lang="en-US" altLang="en-US">
                <a:solidFill>
                  <a:schemeClr val="bg1"/>
                </a:solidFill>
              </a:rPr>
              <a:pPr eaLnBrk="1" hangingPunct="1"/>
              <a:t>18</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sz="quarter" idx="1"/>
          </p:nvPr>
        </p:nvSpPr>
        <p:spPr>
          <a:xfrm>
            <a:off x="1563688" y="2122488"/>
            <a:ext cx="7327900" cy="2638425"/>
          </a:xfrm>
        </p:spPr>
        <p:txBody>
          <a:bodyPr/>
          <a:lstStyle/>
          <a:p>
            <a:pPr marL="0" indent="0">
              <a:lnSpc>
                <a:spcPct val="90000"/>
              </a:lnSpc>
              <a:buFontTx/>
              <a:buChar char="•"/>
            </a:pPr>
            <a:r>
              <a:rPr lang="en-US" altLang="en-US" sz="3600" smtClean="0">
                <a:solidFill>
                  <a:srgbClr val="002060"/>
                </a:solidFill>
              </a:rPr>
              <a:t> </a:t>
            </a:r>
            <a:r>
              <a:rPr lang="en-US" altLang="en-US" smtClean="0">
                <a:solidFill>
                  <a:srgbClr val="002060"/>
                </a:solidFill>
              </a:rPr>
              <a:t>Rotational</a:t>
            </a:r>
          </a:p>
          <a:p>
            <a:pPr marL="0" indent="0">
              <a:lnSpc>
                <a:spcPct val="90000"/>
              </a:lnSpc>
              <a:buFontTx/>
              <a:buChar char="•"/>
            </a:pPr>
            <a:endParaRPr lang="en-US" altLang="en-US" smtClean="0">
              <a:solidFill>
                <a:srgbClr val="002060"/>
              </a:solidFill>
            </a:endParaRPr>
          </a:p>
          <a:p>
            <a:pPr marL="0" indent="0">
              <a:lnSpc>
                <a:spcPct val="90000"/>
              </a:lnSpc>
              <a:buFontTx/>
              <a:buChar char="•"/>
            </a:pPr>
            <a:r>
              <a:rPr lang="en-US" altLang="en-US" smtClean="0">
                <a:solidFill>
                  <a:srgbClr val="002060"/>
                </a:solidFill>
              </a:rPr>
              <a:t> Post Rotational</a:t>
            </a:r>
          </a:p>
          <a:p>
            <a:pPr marL="0" indent="0">
              <a:lnSpc>
                <a:spcPct val="90000"/>
              </a:lnSpc>
            </a:pPr>
            <a:endParaRPr lang="en-US" altLang="en-US" smtClean="0">
              <a:solidFill>
                <a:srgbClr val="002060"/>
              </a:solidFill>
            </a:endParaRPr>
          </a:p>
          <a:p>
            <a:pPr marL="0" indent="0">
              <a:lnSpc>
                <a:spcPct val="90000"/>
              </a:lnSpc>
              <a:buFontTx/>
              <a:buChar char="•"/>
            </a:pPr>
            <a:r>
              <a:rPr lang="en-US" altLang="en-US" smtClean="0">
                <a:solidFill>
                  <a:srgbClr val="002060"/>
                </a:solidFill>
              </a:rPr>
              <a:t> Caloric</a:t>
            </a:r>
          </a:p>
          <a:p>
            <a:pPr marL="0" indent="0">
              <a:lnSpc>
                <a:spcPct val="90000"/>
              </a:lnSpc>
              <a:buFontTx/>
              <a:buChar char="•"/>
            </a:pPr>
            <a:endParaRPr lang="en-US" altLang="en-US" smtClean="0">
              <a:solidFill>
                <a:srgbClr val="002060"/>
              </a:solidFill>
            </a:endParaRPr>
          </a:p>
          <a:p>
            <a:pPr marL="625475" lvl="1" indent="0">
              <a:lnSpc>
                <a:spcPct val="80000"/>
              </a:lnSpc>
              <a:buFont typeface="Arial" pitchFamily="34" charset="0"/>
              <a:buChar char="-"/>
            </a:pPr>
            <a:endParaRPr lang="en-US" altLang="en-US" sz="2400" smtClean="0">
              <a:solidFill>
                <a:srgbClr val="002060"/>
              </a:solidFill>
            </a:endParaRPr>
          </a:p>
          <a:p>
            <a:pPr marL="0" indent="0"/>
            <a:endParaRPr lang="en-US" altLang="en-US" smtClean="0"/>
          </a:p>
        </p:txBody>
      </p:sp>
      <p:sp>
        <p:nvSpPr>
          <p:cNvPr id="27651" name="Title 2"/>
          <p:cNvSpPr>
            <a:spLocks noGrp="1"/>
          </p:cNvSpPr>
          <p:nvPr>
            <p:ph type="title"/>
          </p:nvPr>
        </p:nvSpPr>
        <p:spPr/>
        <p:txBody>
          <a:bodyPr/>
          <a:lstStyle/>
          <a:p>
            <a:r>
              <a:rPr lang="en-US" altLang="en-US" smtClean="0">
                <a:solidFill>
                  <a:srgbClr val="002060"/>
                </a:solidFill>
              </a:rPr>
              <a:t>Vestibular Nystagmus</a:t>
            </a:r>
            <a:endParaRPr lang="en-US" altLang="en-US" smtClean="0"/>
          </a:p>
        </p:txBody>
      </p:sp>
      <p:sp>
        <p:nvSpPr>
          <p:cNvPr id="2765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BA1DF88F-2113-4730-AD07-81D3BEDA7E24}" type="slidenum">
              <a:rPr lang="en-US" altLang="en-US">
                <a:solidFill>
                  <a:schemeClr val="bg1"/>
                </a:solidFill>
              </a:rPr>
              <a:pPr eaLnBrk="1" hangingPunct="1"/>
              <a:t>19</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sz="quarter" idx="1"/>
          </p:nvPr>
        </p:nvSpPr>
        <p:spPr>
          <a:xfrm>
            <a:off x="381000" y="1524000"/>
            <a:ext cx="8504238" cy="4572000"/>
          </a:xfrm>
        </p:spPr>
        <p:txBody>
          <a:bodyPr/>
          <a:lstStyle/>
          <a:p>
            <a:pPr marL="403225" lvl="1" indent="-288925" eaLnBrk="1" hangingPunct="1">
              <a:buFontTx/>
              <a:buChar char="•"/>
            </a:pPr>
            <a:r>
              <a:rPr lang="en-US" altLang="en-US" sz="3200" smtClean="0"/>
              <a:t>Discuss the development and validity of the research and the standardized elements, clues and interpretation of the three Standardized Field Sobriety Tests</a:t>
            </a:r>
          </a:p>
          <a:p>
            <a:pPr marL="403225" lvl="1" indent="-288925" eaLnBrk="1" hangingPunct="1">
              <a:buFontTx/>
              <a:buChar char="•"/>
            </a:pPr>
            <a:endParaRPr lang="en-US" altLang="en-US" sz="3200" smtClean="0"/>
          </a:p>
          <a:p>
            <a:pPr marL="403225" lvl="1" indent="-288925" eaLnBrk="1" hangingPunct="1">
              <a:buFontTx/>
              <a:buChar char="•"/>
            </a:pPr>
            <a:r>
              <a:rPr lang="en-US" altLang="en-US" sz="3200" smtClean="0"/>
              <a:t>Discuss types of nystagmus and their effects on the Horizontal Gaze Nystagmus test</a:t>
            </a:r>
          </a:p>
        </p:txBody>
      </p:sp>
      <p:sp>
        <p:nvSpPr>
          <p:cNvPr id="10243" name="Title 3"/>
          <p:cNvSpPr>
            <a:spLocks noGrp="1"/>
          </p:cNvSpPr>
          <p:nvPr>
            <p:ph type="title"/>
          </p:nvPr>
        </p:nvSpPr>
        <p:spPr/>
        <p:txBody>
          <a:bodyPr/>
          <a:lstStyle/>
          <a:p>
            <a:r>
              <a:rPr lang="en-US" altLang="en-US" smtClean="0"/>
              <a:t>  Learning Objectives</a:t>
            </a:r>
          </a:p>
        </p:txBody>
      </p:sp>
      <p:sp>
        <p:nvSpPr>
          <p:cNvPr id="1024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
          </p:nvPr>
        </p:nvSpPr>
        <p:spPr>
          <a:xfrm>
            <a:off x="601663" y="2122488"/>
            <a:ext cx="7974012" cy="1423987"/>
          </a:xfrm>
        </p:spPr>
        <p:txBody>
          <a:bodyPr/>
          <a:lstStyle/>
          <a:p>
            <a:pPr marL="0" indent="0">
              <a:lnSpc>
                <a:spcPct val="90000"/>
              </a:lnSpc>
              <a:buFontTx/>
              <a:buChar char="•"/>
            </a:pPr>
            <a:r>
              <a:rPr lang="en-US" altLang="en-US" sz="3600" smtClean="0">
                <a:solidFill>
                  <a:srgbClr val="002060"/>
                </a:solidFill>
              </a:rPr>
              <a:t> </a:t>
            </a:r>
            <a:r>
              <a:rPr lang="en-US" altLang="en-US" smtClean="0">
                <a:solidFill>
                  <a:srgbClr val="002060"/>
                </a:solidFill>
              </a:rPr>
              <a:t>Positional Alcohol Nystagmus</a:t>
            </a:r>
          </a:p>
          <a:p>
            <a:pPr marL="0" indent="0">
              <a:lnSpc>
                <a:spcPct val="90000"/>
              </a:lnSpc>
              <a:buFontTx/>
              <a:buChar char="•"/>
            </a:pPr>
            <a:endParaRPr lang="en-US" altLang="en-US" smtClean="0">
              <a:solidFill>
                <a:srgbClr val="002060"/>
              </a:solidFill>
            </a:endParaRPr>
          </a:p>
          <a:p>
            <a:pPr marL="625475" lvl="1" indent="0">
              <a:lnSpc>
                <a:spcPct val="80000"/>
              </a:lnSpc>
              <a:buFont typeface="Arial" pitchFamily="34" charset="0"/>
              <a:buChar char="-"/>
            </a:pPr>
            <a:endParaRPr lang="en-US" altLang="en-US" sz="2400" smtClean="0">
              <a:solidFill>
                <a:srgbClr val="002060"/>
              </a:solidFill>
            </a:endParaRPr>
          </a:p>
          <a:p>
            <a:pPr marL="0" indent="0"/>
            <a:endParaRPr lang="en-US" altLang="en-US" smtClean="0"/>
          </a:p>
        </p:txBody>
      </p:sp>
      <p:sp>
        <p:nvSpPr>
          <p:cNvPr id="28675" name="Title 2"/>
          <p:cNvSpPr>
            <a:spLocks noGrp="1"/>
          </p:cNvSpPr>
          <p:nvPr>
            <p:ph type="title"/>
          </p:nvPr>
        </p:nvSpPr>
        <p:spPr/>
        <p:txBody>
          <a:bodyPr/>
          <a:lstStyle/>
          <a:p>
            <a:r>
              <a:rPr lang="en-US" altLang="en-US" smtClean="0">
                <a:solidFill>
                  <a:srgbClr val="002060"/>
                </a:solidFill>
              </a:rPr>
              <a:t>Vestibular Nystagmus (Cont.) </a:t>
            </a:r>
            <a:endParaRPr lang="en-US" altLang="en-US" smtClean="0"/>
          </a:p>
        </p:txBody>
      </p:sp>
      <p:sp>
        <p:nvSpPr>
          <p:cNvPr id="2867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88E0FA97-A46C-43A5-84BE-F6926DB47165}" type="slidenum">
              <a:rPr lang="en-US" altLang="en-US">
                <a:solidFill>
                  <a:schemeClr val="bg1"/>
                </a:solidFill>
              </a:rPr>
              <a:pPr eaLnBrk="1" hangingPunct="1"/>
              <a:t>20</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1327150" y="2122488"/>
            <a:ext cx="7280275" cy="1393825"/>
          </a:xfrm>
        </p:spPr>
        <p:txBody>
          <a:bodyPr/>
          <a:lstStyle/>
          <a:p>
            <a:pPr marL="228600" indent="-228600">
              <a:lnSpc>
                <a:spcPct val="90000"/>
              </a:lnSpc>
              <a:spcBef>
                <a:spcPts val="600"/>
              </a:spcBef>
              <a:spcAft>
                <a:spcPts val="600"/>
              </a:spcAft>
              <a:buFont typeface="Arial" pitchFamily="34" charset="0"/>
              <a:buChar char="•"/>
              <a:defRPr/>
            </a:pPr>
            <a:r>
              <a:rPr lang="en-US" dirty="0" smtClean="0">
                <a:solidFill>
                  <a:srgbClr val="002060"/>
                </a:solidFill>
              </a:rPr>
              <a:t>Optokinetic</a:t>
            </a:r>
          </a:p>
          <a:p>
            <a:pPr marL="0" indent="0">
              <a:lnSpc>
                <a:spcPct val="90000"/>
              </a:lnSpc>
              <a:buFontTx/>
              <a:buChar char="•"/>
              <a:defRPr/>
            </a:pPr>
            <a:endParaRPr lang="en-US" dirty="0" smtClean="0">
              <a:solidFill>
                <a:srgbClr val="002060"/>
              </a:solidFill>
            </a:endParaRPr>
          </a:p>
          <a:p>
            <a:pPr marL="625475" lvl="1" indent="0">
              <a:lnSpc>
                <a:spcPct val="80000"/>
              </a:lnSpc>
              <a:buFont typeface="Arial" charset="0"/>
              <a:buChar char="-"/>
              <a:defRPr/>
            </a:pPr>
            <a:endParaRPr lang="en-US" sz="2400" dirty="0" smtClean="0">
              <a:solidFill>
                <a:srgbClr val="002060"/>
              </a:solidFill>
            </a:endParaRPr>
          </a:p>
          <a:p>
            <a:pPr marL="0" indent="0">
              <a:defRPr/>
            </a:pPr>
            <a:endParaRPr lang="en-US" dirty="0" smtClean="0"/>
          </a:p>
        </p:txBody>
      </p:sp>
      <p:sp>
        <p:nvSpPr>
          <p:cNvPr id="29699" name="Title 2"/>
          <p:cNvSpPr>
            <a:spLocks noGrp="1"/>
          </p:cNvSpPr>
          <p:nvPr>
            <p:ph type="title"/>
          </p:nvPr>
        </p:nvSpPr>
        <p:spPr/>
        <p:txBody>
          <a:bodyPr/>
          <a:lstStyle/>
          <a:p>
            <a:r>
              <a:rPr lang="en-US" altLang="en-US" smtClean="0">
                <a:solidFill>
                  <a:srgbClr val="002060"/>
                </a:solidFill>
              </a:rPr>
              <a:t>Neural Nystagmus</a:t>
            </a:r>
            <a:endParaRPr lang="en-US" altLang="en-US" smtClean="0"/>
          </a:p>
        </p:txBody>
      </p:sp>
      <p:sp>
        <p:nvSpPr>
          <p:cNvPr id="2970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A475B3CC-B176-4D93-9A8F-C1EDD5DAB9DB}" type="slidenum">
              <a:rPr lang="en-US" altLang="en-US">
                <a:solidFill>
                  <a:schemeClr val="bg1"/>
                </a:solidFill>
              </a:rPr>
              <a:pPr eaLnBrk="1" hangingPunct="1"/>
              <a:t>21</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1263650" y="1839913"/>
            <a:ext cx="7707313" cy="2101850"/>
          </a:xfrm>
        </p:spPr>
        <p:txBody>
          <a:bodyPr/>
          <a:lstStyle/>
          <a:p>
            <a:pPr marL="228600" indent="-228600">
              <a:lnSpc>
                <a:spcPct val="150000"/>
              </a:lnSpc>
              <a:spcBef>
                <a:spcPts val="600"/>
              </a:spcBef>
              <a:spcAft>
                <a:spcPts val="600"/>
              </a:spcAft>
              <a:buFont typeface="Arial" pitchFamily="34" charset="0"/>
              <a:buChar char="•"/>
              <a:defRPr/>
            </a:pPr>
            <a:r>
              <a:rPr lang="en-US" dirty="0" smtClean="0">
                <a:solidFill>
                  <a:srgbClr val="002060"/>
                </a:solidFill>
              </a:rPr>
              <a:t>Physiological</a:t>
            </a:r>
          </a:p>
          <a:p>
            <a:pPr marL="228600" indent="-228600">
              <a:lnSpc>
                <a:spcPct val="150000"/>
              </a:lnSpc>
              <a:spcBef>
                <a:spcPts val="600"/>
              </a:spcBef>
              <a:spcAft>
                <a:spcPts val="600"/>
              </a:spcAft>
              <a:buFont typeface="Arial" pitchFamily="34" charset="0"/>
              <a:buChar char="•"/>
              <a:defRPr/>
            </a:pPr>
            <a:r>
              <a:rPr lang="en-US" dirty="0" smtClean="0">
                <a:solidFill>
                  <a:srgbClr val="002060"/>
                </a:solidFill>
              </a:rPr>
              <a:t>Gaze</a:t>
            </a:r>
          </a:p>
          <a:p>
            <a:pPr marL="0" indent="0">
              <a:lnSpc>
                <a:spcPct val="90000"/>
              </a:lnSpc>
              <a:buFontTx/>
              <a:buChar char="•"/>
              <a:defRPr/>
            </a:pPr>
            <a:endParaRPr lang="en-US" dirty="0" smtClean="0">
              <a:solidFill>
                <a:srgbClr val="002060"/>
              </a:solidFill>
            </a:endParaRPr>
          </a:p>
          <a:p>
            <a:pPr marL="0" indent="0">
              <a:lnSpc>
                <a:spcPct val="90000"/>
              </a:lnSpc>
              <a:buFontTx/>
              <a:buChar char="•"/>
              <a:defRPr/>
            </a:pPr>
            <a:endParaRPr lang="en-US" dirty="0" smtClean="0">
              <a:solidFill>
                <a:srgbClr val="002060"/>
              </a:solidFill>
            </a:endParaRPr>
          </a:p>
          <a:p>
            <a:pPr marL="625475" lvl="1" indent="0">
              <a:lnSpc>
                <a:spcPct val="80000"/>
              </a:lnSpc>
              <a:buFont typeface="Arial" charset="0"/>
              <a:buChar char="-"/>
              <a:defRPr/>
            </a:pPr>
            <a:endParaRPr lang="en-US" sz="2400" dirty="0" smtClean="0">
              <a:solidFill>
                <a:srgbClr val="002060"/>
              </a:solidFill>
            </a:endParaRPr>
          </a:p>
          <a:p>
            <a:pPr marL="0" indent="0">
              <a:defRPr/>
            </a:pPr>
            <a:endParaRPr lang="en-US" dirty="0" smtClean="0"/>
          </a:p>
        </p:txBody>
      </p:sp>
      <p:sp>
        <p:nvSpPr>
          <p:cNvPr id="30723" name="Title 2"/>
          <p:cNvSpPr>
            <a:spLocks noGrp="1"/>
          </p:cNvSpPr>
          <p:nvPr>
            <p:ph type="title"/>
          </p:nvPr>
        </p:nvSpPr>
        <p:spPr/>
        <p:txBody>
          <a:bodyPr/>
          <a:lstStyle/>
          <a:p>
            <a:r>
              <a:rPr lang="en-US" altLang="en-US" smtClean="0">
                <a:solidFill>
                  <a:srgbClr val="002060"/>
                </a:solidFill>
              </a:rPr>
              <a:t>Neural Nystagmus</a:t>
            </a:r>
            <a:endParaRPr lang="en-US" altLang="en-US" smtClean="0"/>
          </a:p>
        </p:txBody>
      </p:sp>
      <p:sp>
        <p:nvSpPr>
          <p:cNvPr id="3072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279186AB-2C4B-446C-B3B3-B14DB4604C4B}" type="slidenum">
              <a:rPr lang="en-US" altLang="en-US">
                <a:solidFill>
                  <a:schemeClr val="bg1"/>
                </a:solidFill>
              </a:rPr>
              <a:pPr eaLnBrk="1" hangingPunct="1"/>
              <a:t>22</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sz="quarter" idx="1"/>
          </p:nvPr>
        </p:nvSpPr>
        <p:spPr>
          <a:xfrm>
            <a:off x="1247775" y="1933575"/>
            <a:ext cx="7186613" cy="2795588"/>
          </a:xfrm>
        </p:spPr>
        <p:txBody>
          <a:bodyPr/>
          <a:lstStyle/>
          <a:p>
            <a:pPr marL="285750" lvl="2" indent="-285750">
              <a:lnSpc>
                <a:spcPct val="150000"/>
              </a:lnSpc>
              <a:spcBef>
                <a:spcPts val="600"/>
              </a:spcBef>
              <a:spcAft>
                <a:spcPts val="600"/>
              </a:spcAft>
              <a:buFont typeface="Arial" panose="020B0604020202020204" pitchFamily="34" charset="0"/>
              <a:buChar char="•"/>
            </a:pPr>
            <a:r>
              <a:rPr lang="en-US" altLang="en-US" sz="3200" smtClean="0">
                <a:solidFill>
                  <a:srgbClr val="002060"/>
                </a:solidFill>
              </a:rPr>
              <a:t>Horizontal</a:t>
            </a:r>
          </a:p>
          <a:p>
            <a:pPr marL="285750" lvl="2" indent="-285750">
              <a:lnSpc>
                <a:spcPct val="150000"/>
              </a:lnSpc>
              <a:spcBef>
                <a:spcPts val="600"/>
              </a:spcBef>
              <a:spcAft>
                <a:spcPts val="600"/>
              </a:spcAft>
              <a:buFont typeface="Arial" panose="020B0604020202020204" pitchFamily="34" charset="0"/>
              <a:buChar char="•"/>
            </a:pPr>
            <a:r>
              <a:rPr lang="en-US" altLang="en-US" sz="3200" smtClean="0">
                <a:solidFill>
                  <a:srgbClr val="002060"/>
                </a:solidFill>
              </a:rPr>
              <a:t>Vertical</a:t>
            </a:r>
          </a:p>
          <a:p>
            <a:pPr marL="285750" lvl="2" indent="-285750">
              <a:lnSpc>
                <a:spcPct val="150000"/>
              </a:lnSpc>
              <a:spcBef>
                <a:spcPts val="600"/>
              </a:spcBef>
              <a:spcAft>
                <a:spcPts val="600"/>
              </a:spcAft>
              <a:buFont typeface="Arial" panose="020B0604020202020204" pitchFamily="34" charset="0"/>
              <a:buChar char="•"/>
            </a:pPr>
            <a:r>
              <a:rPr lang="en-US" altLang="en-US" sz="3200" smtClean="0">
                <a:solidFill>
                  <a:srgbClr val="002060"/>
                </a:solidFill>
              </a:rPr>
              <a:t>Resting</a:t>
            </a:r>
            <a:endParaRPr lang="en-US" altLang="en-US" smtClean="0">
              <a:solidFill>
                <a:srgbClr val="002060"/>
              </a:solidFill>
            </a:endParaRPr>
          </a:p>
          <a:p>
            <a:pPr marL="0" indent="0">
              <a:lnSpc>
                <a:spcPct val="90000"/>
              </a:lnSpc>
              <a:buFontTx/>
              <a:buChar char="•"/>
            </a:pPr>
            <a:endParaRPr lang="en-US" altLang="en-US" smtClean="0">
              <a:solidFill>
                <a:srgbClr val="002060"/>
              </a:solidFill>
            </a:endParaRPr>
          </a:p>
          <a:p>
            <a:pPr marL="625475" lvl="1" indent="0">
              <a:lnSpc>
                <a:spcPct val="80000"/>
              </a:lnSpc>
              <a:buFont typeface="Arial" pitchFamily="34" charset="0"/>
              <a:buChar char="-"/>
            </a:pPr>
            <a:endParaRPr lang="en-US" altLang="en-US" sz="2400" smtClean="0">
              <a:solidFill>
                <a:srgbClr val="002060"/>
              </a:solidFill>
            </a:endParaRPr>
          </a:p>
          <a:p>
            <a:pPr marL="0" indent="0"/>
            <a:endParaRPr lang="en-US" altLang="en-US" smtClean="0"/>
          </a:p>
        </p:txBody>
      </p:sp>
      <p:sp>
        <p:nvSpPr>
          <p:cNvPr id="31747" name="Title 2"/>
          <p:cNvSpPr>
            <a:spLocks noGrp="1"/>
          </p:cNvSpPr>
          <p:nvPr>
            <p:ph type="title"/>
          </p:nvPr>
        </p:nvSpPr>
        <p:spPr/>
        <p:txBody>
          <a:bodyPr/>
          <a:lstStyle/>
          <a:p>
            <a:r>
              <a:rPr lang="en-US" altLang="en-US" smtClean="0">
                <a:solidFill>
                  <a:srgbClr val="002060"/>
                </a:solidFill>
              </a:rPr>
              <a:t>Gaze Nystagmus</a:t>
            </a:r>
            <a:endParaRPr lang="en-US" altLang="en-US" smtClean="0"/>
          </a:p>
        </p:txBody>
      </p:sp>
      <p:sp>
        <p:nvSpPr>
          <p:cNvPr id="3174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1499A049-A714-4369-8AE4-A3C136EF5D86}" type="slidenum">
              <a:rPr lang="en-US" altLang="en-US">
                <a:solidFill>
                  <a:schemeClr val="bg1"/>
                </a:solidFill>
              </a:rPr>
              <a:pPr eaLnBrk="1" hangingPunct="1"/>
              <a:t>23</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sz="quarter" idx="1"/>
          </p:nvPr>
        </p:nvSpPr>
        <p:spPr>
          <a:xfrm>
            <a:off x="381000" y="1524000"/>
            <a:ext cx="8504238" cy="4257675"/>
          </a:xfrm>
        </p:spPr>
        <p:txBody>
          <a:bodyPr/>
          <a:lstStyle/>
          <a:p>
            <a:pPr marL="285750" indent="-285750">
              <a:lnSpc>
                <a:spcPct val="90000"/>
              </a:lnSpc>
              <a:buFontTx/>
              <a:buChar char="•"/>
            </a:pPr>
            <a:r>
              <a:rPr lang="en-US" altLang="en-US" smtClean="0"/>
              <a:t>Involuntary jerking of the eyes, occurring as the eyes gaze to the side</a:t>
            </a:r>
          </a:p>
          <a:p>
            <a:pPr marL="285750" indent="-285750">
              <a:lnSpc>
                <a:spcPct val="90000"/>
              </a:lnSpc>
              <a:buFontTx/>
              <a:buChar char="•"/>
            </a:pPr>
            <a:endParaRPr lang="en-US" altLang="en-US" smtClean="0"/>
          </a:p>
          <a:p>
            <a:pPr marL="285750" indent="-285750">
              <a:lnSpc>
                <a:spcPct val="90000"/>
              </a:lnSpc>
              <a:buFontTx/>
              <a:buChar char="•"/>
            </a:pPr>
            <a:r>
              <a:rPr lang="en-US" altLang="en-US" smtClean="0"/>
              <a:t>Observation of the eyes for </a:t>
            </a:r>
            <a:r>
              <a:rPr lang="en-US" altLang="en-US" u="sng" smtClean="0"/>
              <a:t>Horizontal</a:t>
            </a:r>
            <a:r>
              <a:rPr lang="en-US" altLang="en-US" smtClean="0"/>
              <a:t> Gaze Nystagmus provides the first and most accurate test in the SFST Battery</a:t>
            </a:r>
          </a:p>
          <a:p>
            <a:pPr marL="285750" indent="-285750">
              <a:lnSpc>
                <a:spcPct val="90000"/>
              </a:lnSpc>
            </a:pPr>
            <a:endParaRPr lang="en-US" altLang="en-US" smtClean="0"/>
          </a:p>
          <a:p>
            <a:pPr marL="285750" indent="-285750">
              <a:lnSpc>
                <a:spcPct val="90000"/>
              </a:lnSpc>
              <a:buFontTx/>
              <a:buChar char="•"/>
            </a:pPr>
            <a:r>
              <a:rPr lang="en-US" altLang="en-US" smtClean="0"/>
              <a:t>It’s presence may indicate use of certain other drugs</a:t>
            </a:r>
          </a:p>
          <a:p>
            <a:pPr marL="285750" indent="-285750">
              <a:lnSpc>
                <a:spcPct val="90000"/>
              </a:lnSpc>
              <a:buFontTx/>
              <a:buChar char="•"/>
            </a:pPr>
            <a:endParaRPr lang="en-US" altLang="en-US" smtClean="0">
              <a:solidFill>
                <a:srgbClr val="002060"/>
              </a:solidFill>
            </a:endParaRPr>
          </a:p>
          <a:p>
            <a:pPr marL="625475" lvl="1" indent="0">
              <a:lnSpc>
                <a:spcPct val="80000"/>
              </a:lnSpc>
              <a:buFont typeface="Arial" pitchFamily="34" charset="0"/>
              <a:buChar char="-"/>
            </a:pPr>
            <a:endParaRPr lang="en-US" altLang="en-US" sz="2400" smtClean="0">
              <a:solidFill>
                <a:srgbClr val="002060"/>
              </a:solidFill>
            </a:endParaRPr>
          </a:p>
          <a:p>
            <a:pPr marL="285750" indent="-285750"/>
            <a:endParaRPr lang="en-US" altLang="en-US" smtClean="0"/>
          </a:p>
        </p:txBody>
      </p:sp>
      <p:sp>
        <p:nvSpPr>
          <p:cNvPr id="32771" name="Title 2"/>
          <p:cNvSpPr>
            <a:spLocks noGrp="1"/>
          </p:cNvSpPr>
          <p:nvPr>
            <p:ph type="title"/>
          </p:nvPr>
        </p:nvSpPr>
        <p:spPr/>
        <p:txBody>
          <a:bodyPr/>
          <a:lstStyle/>
          <a:p>
            <a:r>
              <a:rPr lang="en-US" altLang="en-US" smtClean="0">
                <a:solidFill>
                  <a:srgbClr val="002060"/>
                </a:solidFill>
              </a:rPr>
              <a:t>Horizontal Gaze Nystagmus</a:t>
            </a:r>
            <a:endParaRPr lang="en-US" altLang="en-US" smtClean="0"/>
          </a:p>
        </p:txBody>
      </p:sp>
      <p:sp>
        <p:nvSpPr>
          <p:cNvPr id="3277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3D1FC050-E8DF-4D60-99A2-8E8AFBAC6C93}" type="slidenum">
              <a:rPr lang="en-US" altLang="en-US">
                <a:solidFill>
                  <a:schemeClr val="bg1"/>
                </a:solidFill>
              </a:rPr>
              <a:pPr eaLnBrk="1" hangingPunct="1"/>
              <a:t>24</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sz="quarter" idx="1"/>
          </p:nvPr>
        </p:nvSpPr>
        <p:spPr>
          <a:xfrm>
            <a:off x="381000" y="1524000"/>
            <a:ext cx="8504238" cy="4572000"/>
          </a:xfrm>
        </p:spPr>
        <p:txBody>
          <a:bodyPr/>
          <a:lstStyle/>
          <a:p>
            <a:pPr marL="285750" indent="-285750">
              <a:spcBef>
                <a:spcPts val="1200"/>
              </a:spcBef>
              <a:buFontTx/>
              <a:buChar char="•"/>
            </a:pPr>
            <a:r>
              <a:rPr lang="en-US" altLang="en-US" smtClean="0"/>
              <a:t>Involuntary jerking of the eyes (up and down)</a:t>
            </a:r>
          </a:p>
          <a:p>
            <a:pPr marL="285750" indent="-285750">
              <a:spcBef>
                <a:spcPts val="1200"/>
              </a:spcBef>
              <a:buFontTx/>
              <a:buChar char="•"/>
            </a:pPr>
            <a:r>
              <a:rPr lang="en-US" altLang="en-US" smtClean="0"/>
              <a:t>Occurs when the eyes gaze upward at maximum elevation</a:t>
            </a:r>
          </a:p>
          <a:p>
            <a:pPr marL="285750" indent="-285750">
              <a:spcBef>
                <a:spcPts val="1200"/>
              </a:spcBef>
              <a:buFontTx/>
              <a:buChar char="•"/>
            </a:pPr>
            <a:r>
              <a:rPr lang="en-US" altLang="en-US" smtClean="0"/>
              <a:t>Associated with high doses of alcohol and certain other drugs</a:t>
            </a:r>
          </a:p>
          <a:p>
            <a:pPr marL="285750" indent="-285750">
              <a:spcBef>
                <a:spcPts val="1200"/>
              </a:spcBef>
              <a:buFontTx/>
              <a:buChar char="•"/>
            </a:pPr>
            <a:r>
              <a:rPr lang="en-US" altLang="en-US" smtClean="0"/>
              <a:t>Drugs that cause VGN may cause HGN</a:t>
            </a:r>
          </a:p>
        </p:txBody>
      </p:sp>
      <p:sp>
        <p:nvSpPr>
          <p:cNvPr id="33795" name="Title 2"/>
          <p:cNvSpPr>
            <a:spLocks noGrp="1"/>
          </p:cNvSpPr>
          <p:nvPr>
            <p:ph type="title"/>
          </p:nvPr>
        </p:nvSpPr>
        <p:spPr/>
        <p:txBody>
          <a:bodyPr/>
          <a:lstStyle/>
          <a:p>
            <a:r>
              <a:rPr lang="en-US" altLang="en-US" smtClean="0">
                <a:solidFill>
                  <a:srgbClr val="002060"/>
                </a:solidFill>
              </a:rPr>
              <a:t>Vertical  Gaze Nystagmus</a:t>
            </a:r>
            <a:endParaRPr lang="en-US" altLang="en-US" smtClean="0"/>
          </a:p>
        </p:txBody>
      </p:sp>
      <p:sp>
        <p:nvSpPr>
          <p:cNvPr id="3379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DF1C9D56-71D5-490F-8ABF-91A65A7219B5}" type="slidenum">
              <a:rPr lang="en-US" altLang="en-US">
                <a:solidFill>
                  <a:schemeClr val="bg1"/>
                </a:solidFill>
              </a:rPr>
              <a:pPr eaLnBrk="1" hangingPunct="1"/>
              <a:t>25</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quarter" idx="1"/>
          </p:nvPr>
        </p:nvSpPr>
        <p:spPr>
          <a:xfrm>
            <a:off x="381000" y="1524000"/>
            <a:ext cx="8504238" cy="4572000"/>
          </a:xfrm>
        </p:spPr>
        <p:txBody>
          <a:bodyPr/>
          <a:lstStyle/>
          <a:p>
            <a:pPr marL="285750" indent="-285750">
              <a:spcBef>
                <a:spcPts val="600"/>
              </a:spcBef>
              <a:buFontTx/>
              <a:buChar char="•"/>
            </a:pPr>
            <a:r>
              <a:rPr lang="en-US" altLang="en-US" smtClean="0"/>
              <a:t>Jerking of the eyes as they look straight ahead</a:t>
            </a:r>
          </a:p>
          <a:p>
            <a:pPr marL="285750" indent="-285750">
              <a:spcBef>
                <a:spcPts val="600"/>
              </a:spcBef>
              <a:buFontTx/>
              <a:buChar char="•"/>
            </a:pPr>
            <a:r>
              <a:rPr lang="en-US" altLang="en-US" smtClean="0"/>
              <a:t>Presence usually indicates a pathological disorder or high doses of a Dissociative Anesthetic drug such as PCP</a:t>
            </a:r>
          </a:p>
          <a:p>
            <a:pPr marL="285750" indent="-285750">
              <a:spcBef>
                <a:spcPts val="600"/>
              </a:spcBef>
              <a:buFontTx/>
              <a:buChar char="•"/>
            </a:pPr>
            <a:r>
              <a:rPr lang="en-US" altLang="en-US" smtClean="0"/>
              <a:t>If detected, take OFFICER SAFETY precautions</a:t>
            </a:r>
          </a:p>
          <a:p>
            <a:pPr marL="285750" indent="-285750">
              <a:buFontTx/>
              <a:buChar char="•"/>
            </a:pPr>
            <a:endParaRPr lang="en-US" altLang="en-US" smtClean="0"/>
          </a:p>
        </p:txBody>
      </p:sp>
      <p:sp>
        <p:nvSpPr>
          <p:cNvPr id="34819" name="Title 2"/>
          <p:cNvSpPr>
            <a:spLocks noGrp="1"/>
          </p:cNvSpPr>
          <p:nvPr>
            <p:ph type="title"/>
          </p:nvPr>
        </p:nvSpPr>
        <p:spPr/>
        <p:txBody>
          <a:bodyPr/>
          <a:lstStyle/>
          <a:p>
            <a:r>
              <a:rPr lang="en-US" altLang="en-US" smtClean="0">
                <a:solidFill>
                  <a:srgbClr val="002060"/>
                </a:solidFill>
              </a:rPr>
              <a:t>Resting Nystagmus</a:t>
            </a:r>
            <a:endParaRPr lang="en-US" altLang="en-US" smtClean="0"/>
          </a:p>
        </p:txBody>
      </p:sp>
      <p:sp>
        <p:nvSpPr>
          <p:cNvPr id="3482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34A2E5E7-58F6-40EC-A051-EE924D29A4DF}" type="slidenum">
              <a:rPr lang="en-US" altLang="en-US">
                <a:solidFill>
                  <a:schemeClr val="bg1"/>
                </a:solidFill>
              </a:rPr>
              <a:pPr eaLnBrk="1" hangingPunct="1"/>
              <a:t>26</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sz="quarter" idx="1"/>
          </p:nvPr>
        </p:nvSpPr>
        <p:spPr>
          <a:xfrm>
            <a:off x="885825" y="1933575"/>
            <a:ext cx="7753350" cy="2859088"/>
          </a:xfrm>
        </p:spPr>
        <p:txBody>
          <a:bodyPr/>
          <a:lstStyle/>
          <a:p>
            <a:pPr marL="285750" indent="-285750">
              <a:lnSpc>
                <a:spcPct val="150000"/>
              </a:lnSpc>
              <a:buFontTx/>
              <a:buChar char="•"/>
            </a:pPr>
            <a:r>
              <a:rPr lang="en-US" altLang="en-US" smtClean="0"/>
              <a:t>Brain tumors and other brain damage</a:t>
            </a:r>
          </a:p>
          <a:p>
            <a:pPr marL="285750" indent="-285750">
              <a:lnSpc>
                <a:spcPct val="150000"/>
              </a:lnSpc>
              <a:buFontTx/>
              <a:buChar char="•"/>
            </a:pPr>
            <a:r>
              <a:rPr lang="en-US" altLang="en-US" smtClean="0"/>
              <a:t>Some inner ear diseases</a:t>
            </a:r>
          </a:p>
          <a:p>
            <a:pPr marL="285750" indent="-285750">
              <a:lnSpc>
                <a:spcPct val="150000"/>
              </a:lnSpc>
              <a:buFontTx/>
              <a:buChar char="•"/>
            </a:pPr>
            <a:r>
              <a:rPr lang="en-US" altLang="en-US" smtClean="0"/>
              <a:t>Rare in the driving population</a:t>
            </a:r>
          </a:p>
          <a:p>
            <a:pPr marL="285750" indent="-285750"/>
            <a:r>
              <a:rPr lang="en-US" altLang="en-US" smtClean="0"/>
              <a:t> </a:t>
            </a:r>
          </a:p>
        </p:txBody>
      </p:sp>
      <p:sp>
        <p:nvSpPr>
          <p:cNvPr id="35843" name="Title 2"/>
          <p:cNvSpPr>
            <a:spLocks noGrp="1"/>
          </p:cNvSpPr>
          <p:nvPr>
            <p:ph type="title"/>
          </p:nvPr>
        </p:nvSpPr>
        <p:spPr/>
        <p:txBody>
          <a:bodyPr/>
          <a:lstStyle/>
          <a:p>
            <a:r>
              <a:rPr lang="en-US" altLang="en-US" smtClean="0">
                <a:solidFill>
                  <a:srgbClr val="002060"/>
                </a:solidFill>
              </a:rPr>
              <a:t>Pathological Disorder Nystagmus</a:t>
            </a:r>
            <a:endParaRPr lang="en-US" altLang="en-US" smtClean="0"/>
          </a:p>
        </p:txBody>
      </p:sp>
      <p:sp>
        <p:nvSpPr>
          <p:cNvPr id="3584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E2B111DA-51D4-44E2-B723-86AAEA38F4C6}" type="slidenum">
              <a:rPr lang="en-US" altLang="en-US">
                <a:solidFill>
                  <a:schemeClr val="bg1"/>
                </a:solidFill>
              </a:rPr>
              <a:pPr eaLnBrk="1" hangingPunct="1"/>
              <a:t>27</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sz="quarter" idx="1"/>
          </p:nvPr>
        </p:nvSpPr>
        <p:spPr>
          <a:xfrm>
            <a:off x="1200150" y="2106613"/>
            <a:ext cx="7454900" cy="2149475"/>
          </a:xfrm>
        </p:spPr>
        <p:txBody>
          <a:bodyPr/>
          <a:lstStyle/>
          <a:p>
            <a:pPr marL="457200" indent="-457200">
              <a:buFontTx/>
              <a:buChar char="•"/>
            </a:pPr>
            <a:r>
              <a:rPr lang="en-US" altLang="en-US" smtClean="0">
                <a:solidFill>
                  <a:schemeClr val="tx1"/>
                </a:solidFill>
              </a:rPr>
              <a:t>Equal pupil size</a:t>
            </a:r>
          </a:p>
          <a:p>
            <a:pPr marL="457200" indent="-457200">
              <a:buFontTx/>
              <a:buChar char="•"/>
            </a:pPr>
            <a:r>
              <a:rPr lang="en-US" altLang="en-US" smtClean="0">
                <a:solidFill>
                  <a:schemeClr val="tx1"/>
                </a:solidFill>
              </a:rPr>
              <a:t>Resting nystagmus</a:t>
            </a:r>
          </a:p>
          <a:p>
            <a:pPr marL="457200" indent="-457200">
              <a:buFontTx/>
              <a:buChar char="•"/>
            </a:pPr>
            <a:r>
              <a:rPr lang="en-US" altLang="en-US" smtClean="0">
                <a:solidFill>
                  <a:schemeClr val="tx1"/>
                </a:solidFill>
              </a:rPr>
              <a:t>Equal tracking</a:t>
            </a:r>
          </a:p>
        </p:txBody>
      </p:sp>
      <p:sp>
        <p:nvSpPr>
          <p:cNvPr id="36867" name="Title 2"/>
          <p:cNvSpPr>
            <a:spLocks noGrp="1"/>
          </p:cNvSpPr>
          <p:nvPr>
            <p:ph type="title"/>
          </p:nvPr>
        </p:nvSpPr>
        <p:spPr/>
        <p:txBody>
          <a:bodyPr/>
          <a:lstStyle/>
          <a:p>
            <a:r>
              <a:rPr lang="en-US" altLang="en-US" smtClean="0">
                <a:solidFill>
                  <a:srgbClr val="002060"/>
                </a:solidFill>
              </a:rPr>
              <a:t>Medical Impairment</a:t>
            </a:r>
            <a:endParaRPr lang="en-US" altLang="en-US" smtClean="0"/>
          </a:p>
        </p:txBody>
      </p:sp>
      <p:sp>
        <p:nvSpPr>
          <p:cNvPr id="3686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86F17E68-F734-446B-AD1A-BA017655216A}" type="slidenum">
              <a:rPr lang="en-US" altLang="en-US">
                <a:solidFill>
                  <a:schemeClr val="bg1"/>
                </a:solidFill>
              </a:rPr>
              <a:pPr eaLnBrk="1" hangingPunct="1"/>
              <a:t>28</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381000" y="2060575"/>
            <a:ext cx="8504238" cy="2606675"/>
          </a:xfrm>
        </p:spPr>
        <p:txBody>
          <a:bodyPr/>
          <a:lstStyle/>
          <a:p>
            <a:pPr marL="0" indent="0">
              <a:defRPr/>
            </a:pPr>
            <a:r>
              <a:rPr lang="en-US" kern="1200" dirty="0" smtClean="0">
                <a:solidFill>
                  <a:schemeClr val="tx1"/>
                </a:solidFill>
              </a:rPr>
              <a:t>Even though the possibility of alcohol and/or drug impairment exists, be aware of medical conditions having symptoms in common with alcohol influence.</a:t>
            </a:r>
          </a:p>
        </p:txBody>
      </p:sp>
      <p:sp>
        <p:nvSpPr>
          <p:cNvPr id="37891" name="Title 2"/>
          <p:cNvSpPr>
            <a:spLocks noGrp="1"/>
          </p:cNvSpPr>
          <p:nvPr>
            <p:ph type="title"/>
          </p:nvPr>
        </p:nvSpPr>
        <p:spPr/>
        <p:txBody>
          <a:bodyPr/>
          <a:lstStyle/>
          <a:p>
            <a:r>
              <a:rPr lang="en-US" altLang="en-US" smtClean="0">
                <a:solidFill>
                  <a:srgbClr val="002060"/>
                </a:solidFill>
              </a:rPr>
              <a:t>Medical Impairment (Cont.) </a:t>
            </a:r>
            <a:endParaRPr lang="en-US" altLang="en-US" smtClean="0"/>
          </a:p>
        </p:txBody>
      </p:sp>
      <p:sp>
        <p:nvSpPr>
          <p:cNvPr id="3789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E5AB3F5E-EB16-4222-ACC5-48FC4E4E6717}" type="slidenum">
              <a:rPr lang="en-US" altLang="en-US">
                <a:solidFill>
                  <a:schemeClr val="bg1"/>
                </a:solidFill>
              </a:rPr>
              <a:pPr eaLnBrk="1" hangingPunct="1"/>
              <a:t>29</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sz="quarter" idx="1"/>
          </p:nvPr>
        </p:nvSpPr>
        <p:spPr>
          <a:xfrm>
            <a:off x="381000" y="1935163"/>
            <a:ext cx="8504238" cy="4572000"/>
          </a:xfrm>
        </p:spPr>
        <p:txBody>
          <a:bodyPr/>
          <a:lstStyle/>
          <a:p>
            <a:pPr marL="228600" indent="-228600" eaLnBrk="1" hangingPunct="1">
              <a:buFontTx/>
              <a:buChar char="•"/>
              <a:defRPr/>
            </a:pPr>
            <a:r>
              <a:rPr lang="en-US" dirty="0" smtClean="0"/>
              <a:t>Proper administration of the three Standardized Field Sobriety Tests</a:t>
            </a:r>
          </a:p>
          <a:p>
            <a:pPr marL="228600" indent="-228600" eaLnBrk="1" hangingPunct="1">
              <a:buFontTx/>
              <a:buChar char="•"/>
              <a:defRPr/>
            </a:pPr>
            <a:r>
              <a:rPr lang="en-US" dirty="0" smtClean="0"/>
              <a:t>Recognize clues of the three SFST Tests</a:t>
            </a:r>
          </a:p>
          <a:p>
            <a:pPr marL="228600" indent="-228600" eaLnBrk="1" hangingPunct="1">
              <a:buFontTx/>
              <a:buChar char="•"/>
              <a:defRPr/>
            </a:pPr>
            <a:r>
              <a:rPr lang="en-US" dirty="0" smtClean="0"/>
              <a:t>Describe and record results of the three SFSTs on a standard note taking guide</a:t>
            </a:r>
          </a:p>
          <a:p>
            <a:pPr marL="228600" indent="-228600" eaLnBrk="1" hangingPunct="1">
              <a:buFontTx/>
              <a:buChar char="•"/>
              <a:defRPr/>
            </a:pPr>
            <a:r>
              <a:rPr lang="en-US" dirty="0" smtClean="0"/>
              <a:t>Discuss limiting factors of the three SFSTs</a:t>
            </a:r>
          </a:p>
          <a:p>
            <a:pPr marL="0" indent="0">
              <a:defRPr/>
            </a:pPr>
            <a:endParaRPr lang="en-US" dirty="0" smtClean="0"/>
          </a:p>
        </p:txBody>
      </p:sp>
      <p:sp>
        <p:nvSpPr>
          <p:cNvPr id="11267" name="Title 2"/>
          <p:cNvSpPr>
            <a:spLocks noGrp="1"/>
          </p:cNvSpPr>
          <p:nvPr>
            <p:ph type="title"/>
          </p:nvPr>
        </p:nvSpPr>
        <p:spPr>
          <a:xfrm>
            <a:off x="304800" y="822325"/>
            <a:ext cx="8534400" cy="762000"/>
          </a:xfrm>
        </p:spPr>
        <p:txBody>
          <a:bodyPr/>
          <a:lstStyle/>
          <a:p>
            <a:r>
              <a:rPr lang="en-US" altLang="en-US" smtClean="0"/>
              <a:t>  Learning Objectives (Cont.)</a:t>
            </a:r>
          </a:p>
        </p:txBody>
      </p:sp>
      <p:sp>
        <p:nvSpPr>
          <p:cNvPr id="1126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sz="quarter" idx="1"/>
          </p:nvPr>
        </p:nvSpPr>
        <p:spPr>
          <a:xfrm>
            <a:off x="381000" y="1981200"/>
            <a:ext cx="8504238" cy="4114800"/>
          </a:xfrm>
        </p:spPr>
        <p:txBody>
          <a:bodyPr/>
          <a:lstStyle/>
          <a:p>
            <a:pPr marL="457200" indent="-457200">
              <a:buFont typeface="Arial" pitchFamily="34" charset="0"/>
              <a:buChar char="•"/>
              <a:defRPr/>
            </a:pPr>
            <a:r>
              <a:rPr lang="en-US" dirty="0" smtClean="0">
                <a:solidFill>
                  <a:schemeClr val="tx1"/>
                </a:solidFill>
              </a:rPr>
              <a:t>Check eyes for:</a:t>
            </a:r>
          </a:p>
          <a:p>
            <a:pPr marL="457200" indent="-457200">
              <a:buFont typeface="Arial" pitchFamily="34" charset="0"/>
              <a:buChar char="•"/>
              <a:defRPr/>
            </a:pPr>
            <a:r>
              <a:rPr lang="en-US" dirty="0" smtClean="0">
                <a:solidFill>
                  <a:schemeClr val="tx1"/>
                </a:solidFill>
              </a:rPr>
              <a:t>Equal pupil size</a:t>
            </a:r>
          </a:p>
          <a:p>
            <a:pPr marL="457200" indent="-457200">
              <a:buFont typeface="Arial" pitchFamily="34" charset="0"/>
              <a:buChar char="•"/>
              <a:defRPr/>
            </a:pPr>
            <a:r>
              <a:rPr lang="en-US" dirty="0" smtClean="0">
                <a:solidFill>
                  <a:schemeClr val="tx1"/>
                </a:solidFill>
              </a:rPr>
              <a:t>Resting </a:t>
            </a:r>
            <a:r>
              <a:rPr lang="en-US" dirty="0" err="1" smtClean="0">
                <a:solidFill>
                  <a:schemeClr val="tx1"/>
                </a:solidFill>
              </a:rPr>
              <a:t>nystagmus</a:t>
            </a:r>
            <a:endParaRPr lang="en-US" dirty="0" smtClean="0">
              <a:solidFill>
                <a:schemeClr val="tx1"/>
              </a:solidFill>
            </a:endParaRPr>
          </a:p>
          <a:p>
            <a:pPr marL="457200" indent="-457200">
              <a:buFont typeface="Arial" pitchFamily="34" charset="0"/>
              <a:buChar char="•"/>
              <a:defRPr/>
            </a:pPr>
            <a:r>
              <a:rPr lang="en-US" dirty="0" smtClean="0">
                <a:solidFill>
                  <a:schemeClr val="tx1"/>
                </a:solidFill>
              </a:rPr>
              <a:t>Equal tracking </a:t>
            </a:r>
          </a:p>
          <a:p>
            <a:pPr marL="0" indent="0">
              <a:defRPr/>
            </a:pPr>
            <a:endParaRPr lang="en-US" dirty="0" smtClean="0">
              <a:solidFill>
                <a:schemeClr val="tx1"/>
              </a:solidFill>
            </a:endParaRPr>
          </a:p>
          <a:p>
            <a:pPr marL="742950" lvl="1" indent="-285750">
              <a:defRPr/>
            </a:pPr>
            <a:r>
              <a:rPr lang="en-US" dirty="0" smtClean="0">
                <a:solidFill>
                  <a:schemeClr val="tx1"/>
                </a:solidFill>
              </a:rPr>
              <a:t>If eyes do not track together, or pupils are noticeably unequal in size, medical disorders or injuries may be present</a:t>
            </a:r>
          </a:p>
        </p:txBody>
      </p:sp>
      <p:sp>
        <p:nvSpPr>
          <p:cNvPr id="38915" name="Title 2"/>
          <p:cNvSpPr>
            <a:spLocks noGrp="1"/>
          </p:cNvSpPr>
          <p:nvPr>
            <p:ph type="title"/>
          </p:nvPr>
        </p:nvSpPr>
        <p:spPr/>
        <p:txBody>
          <a:bodyPr/>
          <a:lstStyle/>
          <a:p>
            <a:r>
              <a:rPr lang="en-US" altLang="en-US" smtClean="0">
                <a:solidFill>
                  <a:srgbClr val="002060"/>
                </a:solidFill>
              </a:rPr>
              <a:t/>
            </a:r>
            <a:br>
              <a:rPr lang="en-US" altLang="en-US" smtClean="0">
                <a:solidFill>
                  <a:srgbClr val="002060"/>
                </a:solidFill>
              </a:rPr>
            </a:br>
            <a:r>
              <a:rPr lang="en-US" altLang="en-US" smtClean="0">
                <a:solidFill>
                  <a:srgbClr val="002060"/>
                </a:solidFill>
              </a:rPr>
              <a:t>HGN Medical Impairment </a:t>
            </a:r>
            <a:br>
              <a:rPr lang="en-US" altLang="en-US" smtClean="0">
                <a:solidFill>
                  <a:srgbClr val="002060"/>
                </a:solidFill>
              </a:rPr>
            </a:br>
            <a:r>
              <a:rPr lang="en-US" altLang="en-US" smtClean="0">
                <a:solidFill>
                  <a:srgbClr val="002060"/>
                </a:solidFill>
              </a:rPr>
              <a:t>Assessment Procedures</a:t>
            </a:r>
            <a:endParaRPr lang="en-US" altLang="en-US" smtClean="0"/>
          </a:p>
        </p:txBody>
      </p:sp>
      <p:sp>
        <p:nvSpPr>
          <p:cNvPr id="3891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445B772F-D226-45A0-A039-C5776A99560A}" type="slidenum">
              <a:rPr lang="en-US" altLang="en-US">
                <a:solidFill>
                  <a:schemeClr val="bg1"/>
                </a:solidFill>
              </a:rPr>
              <a:pPr eaLnBrk="1" hangingPunct="1"/>
              <a:t>30</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569913" y="1811338"/>
            <a:ext cx="8504237" cy="3422650"/>
          </a:xfrm>
        </p:spPr>
        <p:txBody>
          <a:bodyPr/>
          <a:lstStyle/>
          <a:p>
            <a:pPr marL="292100" indent="-292100">
              <a:buFontTx/>
              <a:buChar char="•"/>
              <a:defRPr/>
            </a:pPr>
            <a:r>
              <a:rPr lang="en-US" dirty="0" smtClean="0">
                <a:solidFill>
                  <a:schemeClr val="tx1"/>
                </a:solidFill>
              </a:rPr>
              <a:t>Lack of smooth pursuit</a:t>
            </a:r>
          </a:p>
          <a:p>
            <a:pPr marL="292100" indent="-292100">
              <a:buFontTx/>
              <a:buChar char="•"/>
              <a:defRPr/>
            </a:pPr>
            <a:endParaRPr lang="en-US" dirty="0" smtClean="0">
              <a:solidFill>
                <a:schemeClr val="tx1"/>
              </a:solidFill>
            </a:endParaRPr>
          </a:p>
          <a:p>
            <a:pPr marL="292100" indent="-292100">
              <a:buFontTx/>
              <a:buChar char="•"/>
              <a:defRPr/>
            </a:pPr>
            <a:r>
              <a:rPr lang="en-US" dirty="0" smtClean="0">
                <a:solidFill>
                  <a:schemeClr val="tx1"/>
                </a:solidFill>
              </a:rPr>
              <a:t>Distinct and sustained Nystagmus at maximum deviation</a:t>
            </a:r>
          </a:p>
          <a:p>
            <a:pPr marL="292100" indent="-292100">
              <a:defRPr/>
            </a:pPr>
            <a:endParaRPr lang="en-US" dirty="0" smtClean="0">
              <a:solidFill>
                <a:schemeClr val="tx1"/>
              </a:solidFill>
            </a:endParaRPr>
          </a:p>
          <a:p>
            <a:pPr marL="292100" indent="-292100">
              <a:buFontTx/>
              <a:buChar char="•"/>
              <a:defRPr/>
            </a:pPr>
            <a:r>
              <a:rPr lang="en-US" dirty="0" smtClean="0">
                <a:solidFill>
                  <a:schemeClr val="tx1"/>
                </a:solidFill>
              </a:rPr>
              <a:t>Onset of Nystagmus prior to 45 degrees</a:t>
            </a:r>
          </a:p>
          <a:p>
            <a:pPr marL="0" indent="0">
              <a:defRPr/>
            </a:pPr>
            <a:r>
              <a:rPr lang="en-US" dirty="0" smtClean="0">
                <a:solidFill>
                  <a:schemeClr val="tx1"/>
                </a:solidFill>
              </a:rPr>
              <a:t>    </a:t>
            </a:r>
          </a:p>
        </p:txBody>
      </p:sp>
      <p:sp>
        <p:nvSpPr>
          <p:cNvPr id="39939" name="Title 2"/>
          <p:cNvSpPr>
            <a:spLocks noGrp="1"/>
          </p:cNvSpPr>
          <p:nvPr>
            <p:ph type="title"/>
          </p:nvPr>
        </p:nvSpPr>
        <p:spPr/>
        <p:txBody>
          <a:bodyPr/>
          <a:lstStyle/>
          <a:p>
            <a:r>
              <a:rPr lang="en-US" altLang="en-US" smtClean="0">
                <a:solidFill>
                  <a:srgbClr val="002060"/>
                </a:solidFill>
              </a:rPr>
              <a:t>HGN Testing: Three Clues</a:t>
            </a:r>
            <a:endParaRPr lang="en-US" altLang="en-US" smtClean="0"/>
          </a:p>
        </p:txBody>
      </p:sp>
      <p:sp>
        <p:nvSpPr>
          <p:cNvPr id="3994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925F2BE7-25B0-4D4F-AF07-8F5F8E0C66C1}" type="slidenum">
              <a:rPr lang="en-US" altLang="en-US">
                <a:solidFill>
                  <a:schemeClr val="bg1"/>
                </a:solidFill>
              </a:rPr>
              <a:pPr eaLnBrk="1" hangingPunct="1"/>
              <a:t>31</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sz="quarter" idx="1"/>
          </p:nvPr>
        </p:nvSpPr>
        <p:spPr>
          <a:xfrm>
            <a:off x="944563" y="1295400"/>
            <a:ext cx="8096250" cy="4572000"/>
          </a:xfrm>
        </p:spPr>
        <p:txBody>
          <a:bodyPr/>
          <a:lstStyle/>
          <a:p>
            <a:pPr marL="285750" indent="-285750">
              <a:buFontTx/>
              <a:buChar char="•"/>
            </a:pPr>
            <a:r>
              <a:rPr lang="en-US" altLang="en-US" sz="2400" smtClean="0"/>
              <a:t>Check for eyeglasses</a:t>
            </a:r>
          </a:p>
          <a:p>
            <a:pPr marL="285750" indent="-285750">
              <a:buFontTx/>
              <a:buChar char="•"/>
            </a:pPr>
            <a:r>
              <a:rPr lang="en-US" altLang="en-US" sz="2400" smtClean="0"/>
              <a:t>Verbal instructions</a:t>
            </a:r>
          </a:p>
          <a:p>
            <a:pPr marL="285750" indent="-285750">
              <a:buFontTx/>
              <a:buChar char="•"/>
            </a:pPr>
            <a:r>
              <a:rPr lang="en-US" altLang="en-US" sz="2400" smtClean="0"/>
              <a:t>Position stimulus (12-15 inches and slightly above eye level) </a:t>
            </a:r>
          </a:p>
          <a:p>
            <a:pPr marL="285750" indent="-285750">
              <a:buFontTx/>
              <a:buChar char="•"/>
            </a:pPr>
            <a:r>
              <a:rPr lang="en-US" altLang="en-US" sz="2400" smtClean="0"/>
              <a:t>Check for equal pupil size and resting nystagmus</a:t>
            </a:r>
          </a:p>
          <a:p>
            <a:pPr marL="285750" indent="-285750">
              <a:buFontTx/>
              <a:buChar char="•"/>
            </a:pPr>
            <a:r>
              <a:rPr lang="en-US" altLang="en-US" sz="2400" smtClean="0"/>
              <a:t>Check for equal tracking</a:t>
            </a:r>
          </a:p>
          <a:p>
            <a:pPr marL="285750" indent="-285750">
              <a:buFontTx/>
              <a:buChar char="•"/>
            </a:pPr>
            <a:r>
              <a:rPr lang="en-US" altLang="en-US" sz="2400" smtClean="0"/>
              <a:t>Lack of smooth pursuit</a:t>
            </a:r>
          </a:p>
          <a:p>
            <a:pPr marL="285750" indent="-285750">
              <a:buFontTx/>
              <a:buChar char="•"/>
            </a:pPr>
            <a:r>
              <a:rPr lang="en-US" altLang="en-US" sz="2400" smtClean="0"/>
              <a:t>Distinct and sustained nystagmus at maximum deviation</a:t>
            </a:r>
          </a:p>
          <a:p>
            <a:pPr marL="285750" indent="-285750">
              <a:buFontTx/>
              <a:buChar char="•"/>
            </a:pPr>
            <a:r>
              <a:rPr lang="en-US" altLang="en-US" sz="2400" smtClean="0"/>
              <a:t>Onset of nystagmus prior to 45 degrees</a:t>
            </a:r>
          </a:p>
          <a:p>
            <a:pPr marL="285750" indent="-285750">
              <a:buFontTx/>
              <a:buChar char="•"/>
            </a:pPr>
            <a:r>
              <a:rPr lang="en-US" altLang="en-US" sz="2400" smtClean="0"/>
              <a:t>Total the clues </a:t>
            </a:r>
          </a:p>
          <a:p>
            <a:pPr marL="285750" indent="-285750">
              <a:buFontTx/>
              <a:buChar char="•"/>
            </a:pPr>
            <a:r>
              <a:rPr lang="en-US" altLang="en-US" sz="2400" smtClean="0"/>
              <a:t>Check for vertical nystagmus</a:t>
            </a:r>
          </a:p>
        </p:txBody>
      </p:sp>
      <p:sp>
        <p:nvSpPr>
          <p:cNvPr id="40963" name="Title 2"/>
          <p:cNvSpPr>
            <a:spLocks noGrp="1"/>
          </p:cNvSpPr>
          <p:nvPr>
            <p:ph type="title"/>
          </p:nvPr>
        </p:nvSpPr>
        <p:spPr/>
        <p:txBody>
          <a:bodyPr/>
          <a:lstStyle/>
          <a:p>
            <a:r>
              <a:rPr lang="en-US" altLang="en-US" smtClean="0"/>
              <a:t>Administrative Procedures</a:t>
            </a:r>
          </a:p>
        </p:txBody>
      </p:sp>
      <p:sp>
        <p:nvSpPr>
          <p:cNvPr id="4096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722FD62E-2709-492D-A04F-A5003AE11731}" type="slidenum">
              <a:rPr lang="en-US" altLang="en-US">
                <a:solidFill>
                  <a:schemeClr val="bg1"/>
                </a:solidFill>
              </a:rPr>
              <a:pPr eaLnBrk="1" hangingPunct="1"/>
              <a:t>32</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sz="quarter" idx="1"/>
          </p:nvPr>
        </p:nvSpPr>
        <p:spPr>
          <a:xfrm>
            <a:off x="381000" y="1524000"/>
            <a:ext cx="8504238" cy="4572000"/>
          </a:xfrm>
        </p:spPr>
        <p:txBody>
          <a:bodyPr/>
          <a:lstStyle/>
          <a:p>
            <a:pPr marL="514350" indent="-514350" eaLnBrk="1" hangingPunct="1">
              <a:buFontTx/>
              <a:buAutoNum type="arabicPeriod"/>
            </a:pPr>
            <a:r>
              <a:rPr lang="en-US" altLang="en-US" smtClean="0"/>
              <a:t>Check for eyeglasses</a:t>
            </a:r>
          </a:p>
          <a:p>
            <a:pPr marL="514350" indent="-514350" eaLnBrk="1" hangingPunct="1">
              <a:buFontTx/>
              <a:buAutoNum type="arabicPeriod"/>
            </a:pPr>
            <a:r>
              <a:rPr lang="en-US" altLang="en-US" smtClean="0"/>
              <a:t>Verbal instructions</a:t>
            </a:r>
          </a:p>
          <a:p>
            <a:pPr marL="514350" indent="-514350" eaLnBrk="1" hangingPunct="1">
              <a:buFontTx/>
              <a:buAutoNum type="arabicPeriod"/>
            </a:pPr>
            <a:r>
              <a:rPr lang="en-US" altLang="en-US" smtClean="0"/>
              <a:t>Position stimulus</a:t>
            </a:r>
            <a:endParaRPr lang="en-US" altLang="en-US" sz="2800" b="0" smtClean="0"/>
          </a:p>
          <a:p>
            <a:pPr marL="514350" indent="-514350"/>
            <a:endParaRPr lang="en-US" altLang="en-US" smtClean="0"/>
          </a:p>
        </p:txBody>
      </p:sp>
      <p:sp>
        <p:nvSpPr>
          <p:cNvPr id="43011" name="Title 2"/>
          <p:cNvSpPr>
            <a:spLocks noGrp="1"/>
          </p:cNvSpPr>
          <p:nvPr>
            <p:ph type="title"/>
          </p:nvPr>
        </p:nvSpPr>
        <p:spPr/>
        <p:txBody>
          <a:bodyPr/>
          <a:lstStyle/>
          <a:p>
            <a:r>
              <a:rPr lang="en-US" altLang="en-US" dirty="0" smtClean="0"/>
              <a:t>HGN Procedures</a:t>
            </a:r>
            <a:endParaRPr lang="en-US" altLang="en-US" smtClean="0"/>
          </a:p>
        </p:txBody>
      </p:sp>
      <p:sp>
        <p:nvSpPr>
          <p:cNvPr id="4301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5C510276-CF05-473F-85CD-5FEDACBAF8FD}" type="slidenum">
              <a:rPr lang="en-US" altLang="en-US">
                <a:solidFill>
                  <a:schemeClr val="bg1"/>
                </a:solidFill>
              </a:rPr>
              <a:pPr eaLnBrk="1" hangingPunct="1"/>
              <a:t>33</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sz="quarter" idx="1"/>
          </p:nvPr>
        </p:nvSpPr>
        <p:spPr>
          <a:xfrm>
            <a:off x="381000" y="1524000"/>
            <a:ext cx="8504238" cy="4572000"/>
          </a:xfrm>
        </p:spPr>
        <p:txBody>
          <a:bodyPr/>
          <a:lstStyle/>
          <a:p>
            <a:pPr marL="514350" indent="-514350" eaLnBrk="1" hangingPunct="1">
              <a:lnSpc>
                <a:spcPct val="150000"/>
              </a:lnSpc>
            </a:pPr>
            <a:r>
              <a:rPr lang="en-US" altLang="en-US" smtClean="0"/>
              <a:t>4. Pupil size and resting nystagmus </a:t>
            </a:r>
          </a:p>
          <a:p>
            <a:pPr marL="514350" indent="-514350" eaLnBrk="1" hangingPunct="1">
              <a:lnSpc>
                <a:spcPct val="150000"/>
              </a:lnSpc>
            </a:pPr>
            <a:r>
              <a:rPr lang="en-US" altLang="en-US" smtClean="0"/>
              <a:t>5. Equal tracking</a:t>
            </a:r>
          </a:p>
          <a:p>
            <a:pPr marL="514350" indent="-514350" eaLnBrk="1" hangingPunct="1"/>
            <a:endParaRPr lang="en-US" altLang="en-US" smtClean="0"/>
          </a:p>
          <a:p>
            <a:pPr marL="514350" indent="-514350"/>
            <a:endParaRPr lang="en-US" altLang="en-US" smtClean="0"/>
          </a:p>
        </p:txBody>
      </p:sp>
      <p:sp>
        <p:nvSpPr>
          <p:cNvPr id="44035" name="Title 2"/>
          <p:cNvSpPr>
            <a:spLocks noGrp="1"/>
          </p:cNvSpPr>
          <p:nvPr>
            <p:ph type="title"/>
          </p:nvPr>
        </p:nvSpPr>
        <p:spPr/>
        <p:txBody>
          <a:bodyPr/>
          <a:lstStyle/>
          <a:p>
            <a:r>
              <a:rPr lang="en-US" altLang="en-US" smtClean="0"/>
              <a:t>HGN Procedures (Cont.)</a:t>
            </a:r>
          </a:p>
        </p:txBody>
      </p:sp>
      <p:sp>
        <p:nvSpPr>
          <p:cNvPr id="4403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E4A7842B-EDEB-4CC0-919D-D168A992A7EA}" type="slidenum">
              <a:rPr lang="en-US" altLang="en-US">
                <a:solidFill>
                  <a:schemeClr val="bg1"/>
                </a:solidFill>
              </a:rPr>
              <a:pPr eaLnBrk="1" hangingPunct="1"/>
              <a:t>34</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quarter" idx="1"/>
          </p:nvPr>
        </p:nvSpPr>
        <p:spPr>
          <a:xfrm>
            <a:off x="381000" y="1524000"/>
            <a:ext cx="8504238" cy="4572000"/>
          </a:xfrm>
        </p:spPr>
        <p:txBody>
          <a:bodyPr/>
          <a:lstStyle/>
          <a:p>
            <a:pPr marL="514350" indent="-514350" eaLnBrk="1" hangingPunct="1">
              <a:buFontTx/>
              <a:buAutoNum type="arabicPeriod" startAt="6"/>
            </a:pPr>
            <a:r>
              <a:rPr lang="en-US" altLang="en-US" smtClean="0"/>
              <a:t>Check for lack of smooth pursuit</a:t>
            </a:r>
          </a:p>
          <a:p>
            <a:pPr marL="514350" indent="-514350" eaLnBrk="1" hangingPunct="1">
              <a:buFontTx/>
              <a:buAutoNum type="arabicPeriod" startAt="6"/>
            </a:pPr>
            <a:r>
              <a:rPr lang="en-US" altLang="en-US" smtClean="0"/>
              <a:t>Check for distinct and sustained nystagmus at maximum deviation</a:t>
            </a:r>
          </a:p>
          <a:p>
            <a:pPr marL="514350" indent="-514350" eaLnBrk="1" hangingPunct="1">
              <a:buFontTx/>
              <a:buAutoNum type="arabicPeriod" startAt="6"/>
            </a:pPr>
            <a:r>
              <a:rPr lang="en-US" altLang="en-US" smtClean="0"/>
              <a:t>Check for onset of nystagmus prior to 45 degrees</a:t>
            </a:r>
          </a:p>
          <a:p>
            <a:pPr marL="514350" indent="-514350" eaLnBrk="1" hangingPunct="1">
              <a:buFontTx/>
              <a:buChar char="•"/>
            </a:pPr>
            <a:endParaRPr lang="en-US" altLang="en-US" smtClean="0"/>
          </a:p>
          <a:p>
            <a:pPr marL="514350" indent="-514350"/>
            <a:endParaRPr lang="en-US" altLang="en-US" smtClean="0"/>
          </a:p>
        </p:txBody>
      </p:sp>
      <p:sp>
        <p:nvSpPr>
          <p:cNvPr id="45059" name="Title 2"/>
          <p:cNvSpPr>
            <a:spLocks noGrp="1"/>
          </p:cNvSpPr>
          <p:nvPr>
            <p:ph type="title"/>
          </p:nvPr>
        </p:nvSpPr>
        <p:spPr/>
        <p:txBody>
          <a:bodyPr/>
          <a:lstStyle/>
          <a:p>
            <a:r>
              <a:rPr lang="en-US" altLang="en-US" smtClean="0"/>
              <a:t>HGN Procedures (Cont.)</a:t>
            </a:r>
          </a:p>
        </p:txBody>
      </p:sp>
      <p:sp>
        <p:nvSpPr>
          <p:cNvPr id="4506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B243C648-C465-45F8-B65C-2E8D2ECACC5F}" type="slidenum">
              <a:rPr lang="en-US" altLang="en-US">
                <a:solidFill>
                  <a:schemeClr val="bg1"/>
                </a:solidFill>
              </a:rPr>
              <a:pPr eaLnBrk="1" hangingPunct="1"/>
              <a:t>35</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sz="quarter" idx="1"/>
          </p:nvPr>
        </p:nvSpPr>
        <p:spPr>
          <a:xfrm>
            <a:off x="381000" y="1524000"/>
            <a:ext cx="8504238" cy="4572000"/>
          </a:xfrm>
        </p:spPr>
        <p:txBody>
          <a:bodyPr/>
          <a:lstStyle/>
          <a:p>
            <a:pPr marL="514350" indent="-514350" eaLnBrk="1" hangingPunct="1">
              <a:lnSpc>
                <a:spcPct val="150000"/>
              </a:lnSpc>
            </a:pPr>
            <a:r>
              <a:rPr lang="en-US" altLang="en-US" smtClean="0"/>
              <a:t>9. Total the clues</a:t>
            </a:r>
          </a:p>
          <a:p>
            <a:pPr marL="514350" indent="-514350" eaLnBrk="1" hangingPunct="1">
              <a:lnSpc>
                <a:spcPct val="150000"/>
              </a:lnSpc>
            </a:pPr>
            <a:r>
              <a:rPr lang="en-US" altLang="en-US" smtClean="0"/>
              <a:t>10. Check for Vertical Gaze Nystagmus</a:t>
            </a:r>
          </a:p>
          <a:p>
            <a:pPr marL="514350" indent="-514350"/>
            <a:endParaRPr lang="en-US" altLang="en-US" smtClean="0"/>
          </a:p>
        </p:txBody>
      </p:sp>
      <p:sp>
        <p:nvSpPr>
          <p:cNvPr id="46083" name="Title 2"/>
          <p:cNvSpPr>
            <a:spLocks noGrp="1"/>
          </p:cNvSpPr>
          <p:nvPr>
            <p:ph type="title"/>
          </p:nvPr>
        </p:nvSpPr>
        <p:spPr/>
        <p:txBody>
          <a:bodyPr/>
          <a:lstStyle/>
          <a:p>
            <a:r>
              <a:rPr lang="en-US" altLang="en-US" smtClean="0"/>
              <a:t>HGN Procedures (Cont.)</a:t>
            </a:r>
          </a:p>
        </p:txBody>
      </p:sp>
      <p:sp>
        <p:nvSpPr>
          <p:cNvPr id="4608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D2CBB5CC-6B9D-4AF7-BC7D-58C3CF4F9EAE}" type="slidenum">
              <a:rPr lang="en-US" altLang="en-US">
                <a:solidFill>
                  <a:schemeClr val="bg1"/>
                </a:solidFill>
              </a:rPr>
              <a:pPr eaLnBrk="1" hangingPunct="1"/>
              <a:t>36</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sz="quarter" idx="1"/>
          </p:nvPr>
        </p:nvSpPr>
        <p:spPr>
          <a:xfrm>
            <a:off x="381000" y="1524000"/>
            <a:ext cx="8504238" cy="4572000"/>
          </a:xfrm>
        </p:spPr>
        <p:txBody>
          <a:bodyPr/>
          <a:lstStyle/>
          <a:p>
            <a:pPr marL="0" indent="0">
              <a:defRPr/>
            </a:pPr>
            <a:r>
              <a:rPr lang="en-US" dirty="0" smtClean="0"/>
              <a:t>Look for three clues of </a:t>
            </a:r>
            <a:r>
              <a:rPr lang="en-US" dirty="0" err="1" smtClean="0"/>
              <a:t>nystagmus</a:t>
            </a:r>
            <a:r>
              <a:rPr lang="en-US" dirty="0" smtClean="0"/>
              <a:t> in each eye: </a:t>
            </a:r>
          </a:p>
          <a:p>
            <a:pPr marL="0" indent="0">
              <a:defRPr/>
            </a:pPr>
            <a:endParaRPr lang="en-US" dirty="0" smtClean="0"/>
          </a:p>
          <a:p>
            <a:pPr>
              <a:spcBef>
                <a:spcPts val="1200"/>
              </a:spcBef>
              <a:buFontTx/>
              <a:buChar char="•"/>
              <a:defRPr/>
            </a:pPr>
            <a:r>
              <a:rPr lang="en-US" dirty="0" smtClean="0"/>
              <a:t>Lack of smooth pursuit </a:t>
            </a:r>
          </a:p>
          <a:p>
            <a:pPr>
              <a:spcBef>
                <a:spcPts val="1200"/>
              </a:spcBef>
              <a:buFontTx/>
              <a:buChar char="•"/>
              <a:defRPr/>
            </a:pPr>
            <a:r>
              <a:rPr lang="en-US" dirty="0" smtClean="0"/>
              <a:t>Distinct and sustained Nystagmus at maximum deviation</a:t>
            </a:r>
          </a:p>
          <a:p>
            <a:pPr>
              <a:spcBef>
                <a:spcPts val="1200"/>
              </a:spcBef>
              <a:buFontTx/>
              <a:buChar char="•"/>
              <a:defRPr/>
            </a:pPr>
            <a:r>
              <a:rPr lang="en-US" dirty="0" smtClean="0"/>
              <a:t>Onset of Nystagmus prior to 45 degrees</a:t>
            </a:r>
          </a:p>
          <a:p>
            <a:pPr marL="0" indent="0">
              <a:defRPr/>
            </a:pPr>
            <a:endParaRPr lang="en-US" dirty="0" smtClean="0"/>
          </a:p>
        </p:txBody>
      </p:sp>
      <p:sp>
        <p:nvSpPr>
          <p:cNvPr id="47107" name="Title 2"/>
          <p:cNvSpPr>
            <a:spLocks noGrp="1"/>
          </p:cNvSpPr>
          <p:nvPr>
            <p:ph type="title"/>
          </p:nvPr>
        </p:nvSpPr>
        <p:spPr/>
        <p:txBody>
          <a:bodyPr/>
          <a:lstStyle/>
          <a:p>
            <a:r>
              <a:rPr lang="en-US" altLang="en-US" smtClean="0"/>
              <a:t>Test Interpretation </a:t>
            </a:r>
          </a:p>
        </p:txBody>
      </p:sp>
      <p:sp>
        <p:nvSpPr>
          <p:cNvPr id="4710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704B30CC-82A8-49D3-9730-D45EB32769E6}" type="slidenum">
              <a:rPr lang="en-US" altLang="en-US">
                <a:solidFill>
                  <a:schemeClr val="bg1"/>
                </a:solidFill>
              </a:rPr>
              <a:pPr eaLnBrk="1" hangingPunct="1"/>
              <a:t>37</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sz="quarter" idx="1"/>
          </p:nvPr>
        </p:nvSpPr>
        <p:spPr>
          <a:xfrm>
            <a:off x="381000" y="1698625"/>
            <a:ext cx="8504238" cy="4397375"/>
          </a:xfrm>
        </p:spPr>
        <p:txBody>
          <a:bodyPr/>
          <a:lstStyle/>
          <a:p>
            <a:pPr marL="292100" indent="-292100">
              <a:lnSpc>
                <a:spcPct val="150000"/>
              </a:lnSpc>
              <a:buFontTx/>
              <a:buChar char="•"/>
            </a:pPr>
            <a:r>
              <a:rPr lang="en-US" altLang="en-US" smtClean="0"/>
              <a:t>Lack of smooth pursuit</a:t>
            </a:r>
          </a:p>
          <a:p>
            <a:pPr marL="292100" indent="-292100">
              <a:lnSpc>
                <a:spcPct val="150000"/>
              </a:lnSpc>
              <a:buFontTx/>
              <a:buChar char="•"/>
            </a:pPr>
            <a:r>
              <a:rPr lang="en-US" altLang="en-US" smtClean="0"/>
              <a:t>Distinct and sustained nystagmus at maximum deviation</a:t>
            </a:r>
          </a:p>
          <a:p>
            <a:pPr marL="292100" indent="-292100">
              <a:lnSpc>
                <a:spcPct val="150000"/>
              </a:lnSpc>
              <a:buFontTx/>
              <a:buChar char="•"/>
            </a:pPr>
            <a:r>
              <a:rPr lang="en-US" altLang="en-US" smtClean="0"/>
              <a:t>Onset of nystagmus prior to 45 degrees</a:t>
            </a:r>
          </a:p>
        </p:txBody>
      </p:sp>
      <p:sp>
        <p:nvSpPr>
          <p:cNvPr id="48131" name="Title 2"/>
          <p:cNvSpPr>
            <a:spLocks noGrp="1"/>
          </p:cNvSpPr>
          <p:nvPr>
            <p:ph type="title"/>
          </p:nvPr>
        </p:nvSpPr>
        <p:spPr/>
        <p:txBody>
          <a:bodyPr/>
          <a:lstStyle/>
          <a:p>
            <a:r>
              <a:rPr lang="en-US" altLang="en-US" smtClean="0"/>
              <a:t>Three Clues of Horizontal Gaze Nystagmus</a:t>
            </a:r>
          </a:p>
        </p:txBody>
      </p:sp>
      <p:sp>
        <p:nvSpPr>
          <p:cNvPr id="4" name="Slide Number Placeholder 3"/>
          <p:cNvSpPr>
            <a:spLocks noGrp="1"/>
          </p:cNvSpPr>
          <p:nvPr>
            <p:ph type="sldNum" sz="quarter" idx="10"/>
          </p:nvPr>
        </p:nvSpPr>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5DEEBC6B-34E9-497E-8CD7-10BFF27EFD5E}" type="slidenum">
              <a:rPr lang="en-US" altLang="en-US">
                <a:solidFill>
                  <a:schemeClr val="bg1"/>
                </a:solidFill>
              </a:rPr>
              <a:pPr eaLnBrk="1" hangingPunct="1"/>
              <a:t>38</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sz="quarter" idx="1"/>
          </p:nvPr>
        </p:nvSpPr>
        <p:spPr>
          <a:xfrm>
            <a:off x="381000" y="1524000"/>
            <a:ext cx="8504238" cy="4572000"/>
          </a:xfrm>
        </p:spPr>
        <p:txBody>
          <a:bodyPr/>
          <a:lstStyle/>
          <a:p>
            <a:pPr marL="0" indent="0" algn="ctr"/>
            <a:r>
              <a:rPr lang="en-US" altLang="en-US" smtClean="0"/>
              <a:t>Lack of smooth pursuit</a:t>
            </a:r>
          </a:p>
          <a:p>
            <a:pPr marL="0" indent="0"/>
            <a:endParaRPr lang="en-US" altLang="en-US" smtClean="0"/>
          </a:p>
        </p:txBody>
      </p:sp>
      <p:sp>
        <p:nvSpPr>
          <p:cNvPr id="49155" name="Title 2"/>
          <p:cNvSpPr>
            <a:spLocks noGrp="1"/>
          </p:cNvSpPr>
          <p:nvPr>
            <p:ph type="title"/>
          </p:nvPr>
        </p:nvSpPr>
        <p:spPr/>
        <p:txBody>
          <a:bodyPr/>
          <a:lstStyle/>
          <a:p>
            <a:r>
              <a:rPr lang="en-US" altLang="en-US" smtClean="0"/>
              <a:t>Clue Number 1</a:t>
            </a:r>
          </a:p>
        </p:txBody>
      </p:sp>
      <p:pic>
        <p:nvPicPr>
          <p:cNvPr id="49156" name="Picture 6" descr="IV-18 first"/>
          <p:cNvPicPr>
            <a:picLocks noChangeAspect="1" noChangeArrowheads="1"/>
          </p:cNvPicPr>
          <p:nvPr/>
        </p:nvPicPr>
        <p:blipFill>
          <a:blip r:embed="rId3">
            <a:extLst>
              <a:ext uri="{28A0092B-C50C-407E-A947-70E740481C1C}">
                <a14:useLocalDpi xmlns:a14="http://schemas.microsoft.com/office/drawing/2010/main" val="0"/>
              </a:ext>
            </a:extLst>
          </a:blip>
          <a:srcRect l="1143" t="8000" b="7001"/>
          <a:stretch>
            <a:fillRect/>
          </a:stretch>
        </p:blipFill>
        <p:spPr bwMode="auto">
          <a:xfrm>
            <a:off x="1800225" y="2244725"/>
            <a:ext cx="5541963" cy="35639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9157"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7484C0EB-64B9-43EC-9972-21D70792B28A}" type="slidenum">
              <a:rPr lang="en-US" altLang="en-US">
                <a:solidFill>
                  <a:schemeClr val="bg1"/>
                </a:solidFill>
              </a:rPr>
              <a:pPr eaLnBrk="1" hangingPunct="1"/>
              <a:t>39</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sz="quarter" idx="1"/>
          </p:nvPr>
        </p:nvSpPr>
        <p:spPr>
          <a:xfrm>
            <a:off x="381000" y="1760538"/>
            <a:ext cx="8504238" cy="3805237"/>
          </a:xfrm>
        </p:spPr>
        <p:txBody>
          <a:bodyPr/>
          <a:lstStyle/>
          <a:p>
            <a:pPr marL="0" indent="0"/>
            <a:endParaRPr lang="en-US" altLang="en-US" smtClean="0"/>
          </a:p>
          <a:p>
            <a:pPr marL="0" indent="0" eaLnBrk="1" hangingPunct="1"/>
            <a:r>
              <a:rPr lang="en-US" altLang="en-US" smtClean="0"/>
              <a:t>NHTSA research began in 1975 in California with three final reports being published:</a:t>
            </a:r>
          </a:p>
          <a:p>
            <a:pPr marL="620713" lvl="1" indent="-273050" eaLnBrk="1" hangingPunct="1"/>
            <a:r>
              <a:rPr lang="en-US" altLang="en-US" smtClean="0"/>
              <a:t>California:  1977 (lab study only)</a:t>
            </a:r>
          </a:p>
          <a:p>
            <a:pPr marL="620713" lvl="1" indent="-273050" eaLnBrk="1" hangingPunct="1"/>
            <a:r>
              <a:rPr lang="en-US" altLang="en-US" smtClean="0"/>
              <a:t>California:  1981 (lab/field study)</a:t>
            </a:r>
          </a:p>
          <a:p>
            <a:pPr marL="620713" lvl="1" indent="-273050" eaLnBrk="1" hangingPunct="1"/>
            <a:r>
              <a:rPr lang="en-US" altLang="en-US" smtClean="0"/>
              <a:t>Maryland, Washington, DC, Virginia, North Carolina:  1983 (field study only)</a:t>
            </a:r>
          </a:p>
          <a:p>
            <a:pPr marL="0" indent="0"/>
            <a:endParaRPr lang="en-US" altLang="en-US" smtClean="0"/>
          </a:p>
        </p:txBody>
      </p:sp>
      <p:sp>
        <p:nvSpPr>
          <p:cNvPr id="12291" name="Title 2"/>
          <p:cNvSpPr>
            <a:spLocks noGrp="1"/>
          </p:cNvSpPr>
          <p:nvPr>
            <p:ph type="title"/>
          </p:nvPr>
        </p:nvSpPr>
        <p:spPr/>
        <p:txBody>
          <a:bodyPr/>
          <a:lstStyle/>
          <a:p>
            <a:r>
              <a:rPr lang="en-US" altLang="en-US" smtClean="0"/>
              <a:t/>
            </a:r>
            <a:br>
              <a:rPr lang="en-US" altLang="en-US" smtClean="0"/>
            </a:br>
            <a:r>
              <a:rPr lang="en-US" altLang="en-US" smtClean="0"/>
              <a:t>Overview:</a:t>
            </a:r>
            <a:br>
              <a:rPr lang="en-US" altLang="en-US" smtClean="0"/>
            </a:br>
            <a:r>
              <a:rPr lang="en-US" altLang="en-US" smtClean="0"/>
              <a:t>Development and Validation</a:t>
            </a:r>
          </a:p>
        </p:txBody>
      </p:sp>
      <p:sp>
        <p:nvSpPr>
          <p:cNvPr id="1229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lstStyle/>
          <a:p>
            <a:r>
              <a:rPr lang="en-US" altLang="en-US" smtClean="0"/>
              <a:t>Mechanics of Clue Number 1</a:t>
            </a:r>
          </a:p>
        </p:txBody>
      </p:sp>
      <p:sp>
        <p:nvSpPr>
          <p:cNvPr id="50179" name="Content Placeholder 1"/>
          <p:cNvSpPr>
            <a:spLocks noGrp="1"/>
          </p:cNvSpPr>
          <p:nvPr>
            <p:ph sz="quarter" idx="1"/>
          </p:nvPr>
        </p:nvSpPr>
        <p:spPr>
          <a:xfrm>
            <a:off x="554038" y="1997075"/>
            <a:ext cx="8504237" cy="3000375"/>
          </a:xfrm>
        </p:spPr>
        <p:txBody>
          <a:bodyPr/>
          <a:lstStyle/>
          <a:p>
            <a:pPr marL="457200" indent="-457200">
              <a:buFont typeface="Arial" pitchFamily="34" charset="0"/>
              <a:buChar char="•"/>
              <a:defRPr/>
            </a:pPr>
            <a:r>
              <a:rPr lang="en-US" dirty="0" smtClean="0"/>
              <a:t>Move object steadily at a speed that takes approximately 2 seconds to bring the eye from center to side</a:t>
            </a:r>
          </a:p>
          <a:p>
            <a:pPr marL="457200" indent="-457200">
              <a:buFont typeface="Arial" pitchFamily="34" charset="0"/>
              <a:buChar char="•"/>
              <a:defRPr/>
            </a:pPr>
            <a:r>
              <a:rPr lang="en-US" dirty="0" smtClean="0"/>
              <a:t>Make at least two complete passes in front of the eyes</a:t>
            </a:r>
          </a:p>
          <a:p>
            <a:pPr marL="0" indent="0">
              <a:defRPr/>
            </a:pPr>
            <a:endParaRPr lang="en-US" dirty="0" smtClean="0"/>
          </a:p>
        </p:txBody>
      </p:sp>
      <p:sp>
        <p:nvSpPr>
          <p:cNvPr id="51204"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27AA97C8-54D0-4DAF-8C58-A93A6E30E17D}" type="slidenum">
              <a:rPr lang="en-US" altLang="en-US">
                <a:solidFill>
                  <a:schemeClr val="bg1"/>
                </a:solidFill>
              </a:rPr>
              <a:pPr eaLnBrk="1" hangingPunct="1"/>
              <a:t>40</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19113" y="679450"/>
            <a:ext cx="8051800" cy="582613"/>
          </a:xfrm>
        </p:spPr>
        <p:txBody>
          <a:bodyPr/>
          <a:lstStyle/>
          <a:p>
            <a:r>
              <a:rPr lang="en-US" altLang="en-US" smtClean="0"/>
              <a:t>Clue Number 2</a:t>
            </a:r>
          </a:p>
        </p:txBody>
      </p:sp>
      <p:sp>
        <p:nvSpPr>
          <p:cNvPr id="55299" name="Content Placeholder 2"/>
          <p:cNvSpPr>
            <a:spLocks noGrp="1"/>
          </p:cNvSpPr>
          <p:nvPr>
            <p:ph idx="1"/>
          </p:nvPr>
        </p:nvSpPr>
        <p:spPr>
          <a:xfrm>
            <a:off x="558800" y="1582738"/>
            <a:ext cx="8026400" cy="4387850"/>
          </a:xfrm>
        </p:spPr>
        <p:txBody>
          <a:bodyPr/>
          <a:lstStyle/>
          <a:p>
            <a:pPr algn="ctr"/>
            <a:r>
              <a:rPr lang="en-US" altLang="en-US" smtClean="0"/>
              <a:t>Distinct and Sustained Nystagmus</a:t>
            </a:r>
          </a:p>
          <a:p>
            <a:pPr algn="ctr"/>
            <a:r>
              <a:rPr lang="en-US" altLang="en-US" smtClean="0"/>
              <a:t>at Maximum Deviation</a:t>
            </a:r>
          </a:p>
          <a:p>
            <a:endParaRPr lang="en-US" altLang="en-US" smtClean="0"/>
          </a:p>
        </p:txBody>
      </p:sp>
      <p:pic>
        <p:nvPicPr>
          <p:cNvPr id="55300" name="Picture 4" descr="V-4B"/>
          <p:cNvPicPr>
            <a:picLocks noChangeAspect="1" noChangeArrowheads="1"/>
          </p:cNvPicPr>
          <p:nvPr/>
        </p:nvPicPr>
        <p:blipFill>
          <a:blip r:embed="rId3">
            <a:extLst>
              <a:ext uri="{28A0092B-C50C-407E-A947-70E740481C1C}">
                <a14:useLocalDpi xmlns:a14="http://schemas.microsoft.com/office/drawing/2010/main" val="0"/>
              </a:ext>
            </a:extLst>
          </a:blip>
          <a:srcRect l="12572" t="6200" r="12143" b="5800"/>
          <a:stretch>
            <a:fillRect/>
          </a:stretch>
        </p:blipFill>
        <p:spPr bwMode="auto">
          <a:xfrm>
            <a:off x="2338388" y="2562225"/>
            <a:ext cx="4432300" cy="37004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1"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1A2061ED-D7FA-44CE-A054-B5D00FD7FB9B}" type="slidenum">
              <a:rPr lang="en-US" altLang="en-US">
                <a:solidFill>
                  <a:schemeClr val="bg1"/>
                </a:solidFill>
              </a:rPr>
              <a:pPr eaLnBrk="1" hangingPunct="1"/>
              <a:t>41</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19113" y="679450"/>
            <a:ext cx="8051800" cy="582613"/>
          </a:xfrm>
        </p:spPr>
        <p:txBody>
          <a:bodyPr/>
          <a:lstStyle/>
          <a:p>
            <a:r>
              <a:rPr lang="en-US" altLang="en-US" smtClean="0"/>
              <a:t>Clue Number 3</a:t>
            </a:r>
          </a:p>
        </p:txBody>
      </p:sp>
      <p:sp>
        <p:nvSpPr>
          <p:cNvPr id="59395" name="Content Placeholder 2"/>
          <p:cNvSpPr>
            <a:spLocks noGrp="1"/>
          </p:cNvSpPr>
          <p:nvPr>
            <p:ph idx="1"/>
          </p:nvPr>
        </p:nvSpPr>
        <p:spPr>
          <a:xfrm>
            <a:off x="558800" y="1582738"/>
            <a:ext cx="8026400" cy="4387850"/>
          </a:xfrm>
        </p:spPr>
        <p:txBody>
          <a:bodyPr/>
          <a:lstStyle/>
          <a:p>
            <a:pPr algn="ctr"/>
            <a:r>
              <a:rPr lang="en-US" altLang="en-US" smtClean="0"/>
              <a:t>Onset of Nystagmus Prior to 45 Degrees</a:t>
            </a:r>
          </a:p>
          <a:p>
            <a:endParaRPr lang="en-US" altLang="en-US" smtClean="0"/>
          </a:p>
        </p:txBody>
      </p:sp>
      <p:pic>
        <p:nvPicPr>
          <p:cNvPr id="59396" name="Picture 4" descr="V-4C"/>
          <p:cNvPicPr>
            <a:picLocks noChangeAspect="1" noChangeArrowheads="1"/>
          </p:cNvPicPr>
          <p:nvPr/>
        </p:nvPicPr>
        <p:blipFill>
          <a:blip r:embed="rId3">
            <a:extLst>
              <a:ext uri="{28A0092B-C50C-407E-A947-70E740481C1C}">
                <a14:useLocalDpi xmlns:a14="http://schemas.microsoft.com/office/drawing/2010/main" val="0"/>
              </a:ext>
            </a:extLst>
          </a:blip>
          <a:srcRect l="10428" t="10400" r="9857" b="10001"/>
          <a:stretch>
            <a:fillRect/>
          </a:stretch>
        </p:blipFill>
        <p:spPr bwMode="auto">
          <a:xfrm>
            <a:off x="1912938" y="2344738"/>
            <a:ext cx="5232400" cy="373221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7"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a:t>
            </a:r>
            <a:fld id="{648B28B6-6403-4355-B644-36A5A536A26F}" type="slidenum">
              <a:rPr lang="en-US" altLang="en-US">
                <a:solidFill>
                  <a:schemeClr val="bg1"/>
                </a:solidFill>
              </a:rPr>
              <a:pPr eaLnBrk="1" hangingPunct="1"/>
              <a:t>42</a:t>
            </a:fld>
            <a:endParaRPr lang="en-US" altLang="en-US">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1"/>
          <p:cNvGrpSpPr>
            <a:grpSpLocks/>
          </p:cNvGrpSpPr>
          <p:nvPr/>
        </p:nvGrpSpPr>
        <p:grpSpPr bwMode="auto">
          <a:xfrm>
            <a:off x="2111375" y="1409700"/>
            <a:ext cx="4813300" cy="4814888"/>
            <a:chOff x="1939925" y="609600"/>
            <a:chExt cx="4813300" cy="4814888"/>
          </a:xfrm>
        </p:grpSpPr>
        <p:grpSp>
          <p:nvGrpSpPr>
            <p:cNvPr id="65541" name="Group 10"/>
            <p:cNvGrpSpPr>
              <a:grpSpLocks/>
            </p:cNvGrpSpPr>
            <p:nvPr/>
          </p:nvGrpSpPr>
          <p:grpSpPr bwMode="auto">
            <a:xfrm>
              <a:off x="1939925" y="609600"/>
              <a:ext cx="4813300" cy="4814888"/>
              <a:chOff x="1939925" y="609600"/>
              <a:chExt cx="4813300" cy="4814888"/>
            </a:xfrm>
          </p:grpSpPr>
          <p:sp>
            <p:nvSpPr>
              <p:cNvPr id="27650" name="Rectangle 4"/>
              <p:cNvSpPr>
                <a:spLocks noChangeArrowheads="1"/>
              </p:cNvSpPr>
              <p:nvPr/>
            </p:nvSpPr>
            <p:spPr bwMode="auto">
              <a:xfrm>
                <a:off x="1939925" y="609600"/>
                <a:ext cx="4813300" cy="4814888"/>
              </a:xfrm>
              <a:prstGeom prst="rect">
                <a:avLst/>
              </a:prstGeom>
              <a:solidFill>
                <a:schemeClr val="bg2">
                  <a:lumMod val="75000"/>
                </a:schemeClr>
              </a:solidFill>
              <a:ln w="25400">
                <a:solidFill>
                  <a:schemeClr val="bg1"/>
                </a:solidFill>
                <a:miter lim="800000"/>
                <a:headEnd/>
                <a:tailEnd/>
              </a:ln>
            </p:spPr>
            <p:txBody>
              <a:bodyPr wrap="none" anchor="ctr"/>
              <a:lstStyle/>
              <a:p>
                <a:pPr>
                  <a:defRPr/>
                </a:pPr>
                <a:endParaRPr lang="en-US" dirty="0">
                  <a:solidFill>
                    <a:srgbClr val="FFFF00"/>
                  </a:solidFill>
                  <a:cs typeface="+mn-cs"/>
                </a:endParaRPr>
              </a:p>
            </p:txBody>
          </p:sp>
          <p:grpSp>
            <p:nvGrpSpPr>
              <p:cNvPr id="4" name="Group 5"/>
              <p:cNvGrpSpPr>
                <a:grpSpLocks/>
              </p:cNvGrpSpPr>
              <p:nvPr/>
            </p:nvGrpSpPr>
            <p:grpSpPr bwMode="auto">
              <a:xfrm>
                <a:off x="2364189" y="1791363"/>
                <a:ext cx="777875" cy="615949"/>
                <a:chOff x="2034" y="1529"/>
                <a:chExt cx="490" cy="388"/>
              </a:xfrm>
              <a:solidFill>
                <a:schemeClr val="bg2">
                  <a:lumMod val="75000"/>
                </a:schemeClr>
              </a:solidFill>
            </p:grpSpPr>
            <p:sp>
              <p:nvSpPr>
                <p:cNvPr id="27656" name="Rectangle 6"/>
                <p:cNvSpPr>
                  <a:spLocks noChangeArrowheads="1"/>
                </p:cNvSpPr>
                <p:nvPr/>
              </p:nvSpPr>
              <p:spPr bwMode="auto">
                <a:xfrm>
                  <a:off x="2034" y="1589"/>
                  <a:ext cx="380" cy="328"/>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sz="2800" b="1" dirty="0">
                      <a:solidFill>
                        <a:srgbClr val="E0F3F4"/>
                      </a:solidFill>
                      <a:cs typeface="+mn-cs"/>
                    </a:rPr>
                    <a:t>45</a:t>
                  </a:r>
                </a:p>
              </p:txBody>
            </p:sp>
            <p:sp>
              <p:nvSpPr>
                <p:cNvPr id="27657" name="Rectangle 7"/>
                <p:cNvSpPr>
                  <a:spLocks noChangeArrowheads="1"/>
                </p:cNvSpPr>
                <p:nvPr/>
              </p:nvSpPr>
              <p:spPr bwMode="auto">
                <a:xfrm>
                  <a:off x="2360" y="1529"/>
                  <a:ext cx="164" cy="173"/>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b="1" dirty="0">
                      <a:solidFill>
                        <a:srgbClr val="E0F3F4"/>
                      </a:solidFill>
                      <a:latin typeface="Times New Roman" pitchFamily="18" charset="0"/>
                      <a:cs typeface="+mn-cs"/>
                    </a:rPr>
                    <a:t>o</a:t>
                  </a:r>
                </a:p>
              </p:txBody>
            </p:sp>
          </p:grpSp>
          <p:sp>
            <p:nvSpPr>
              <p:cNvPr id="65546" name="Line 9"/>
              <p:cNvSpPr>
                <a:spLocks noChangeShapeType="1"/>
              </p:cNvSpPr>
              <p:nvPr/>
            </p:nvSpPr>
            <p:spPr bwMode="auto">
              <a:xfrm>
                <a:off x="2097088" y="785813"/>
                <a:ext cx="4532312" cy="451326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654" name="Freeform 10"/>
            <p:cNvSpPr>
              <a:spLocks/>
            </p:cNvSpPr>
            <p:nvPr/>
          </p:nvSpPr>
          <p:spPr bwMode="auto">
            <a:xfrm>
              <a:off x="2744788" y="2190750"/>
              <a:ext cx="511175" cy="347663"/>
            </a:xfrm>
            <a:custGeom>
              <a:avLst/>
              <a:gdLst>
                <a:gd name="T0" fmla="*/ 0 w 322"/>
                <a:gd name="T1" fmla="*/ 380544928 h 219"/>
                <a:gd name="T2" fmla="*/ 45362808 w 322"/>
                <a:gd name="T3" fmla="*/ 400706201 h 219"/>
                <a:gd name="T4" fmla="*/ 93246564 w 322"/>
                <a:gd name="T5" fmla="*/ 415827156 h 219"/>
                <a:gd name="T6" fmla="*/ 141128746 w 322"/>
                <a:gd name="T7" fmla="*/ 428427258 h 219"/>
                <a:gd name="T8" fmla="*/ 186491541 w 322"/>
                <a:gd name="T9" fmla="*/ 433467576 h 219"/>
                <a:gd name="T10" fmla="*/ 231854386 w 322"/>
                <a:gd name="T11" fmla="*/ 433467576 h 219"/>
                <a:gd name="T12" fmla="*/ 272176871 w 322"/>
                <a:gd name="T13" fmla="*/ 430948211 h 219"/>
                <a:gd name="T14" fmla="*/ 309978407 w 322"/>
                <a:gd name="T15" fmla="*/ 423386939 h 219"/>
                <a:gd name="T16" fmla="*/ 347781530 w 322"/>
                <a:gd name="T17" fmla="*/ 408265885 h 219"/>
                <a:gd name="T18" fmla="*/ 378023393 w 322"/>
                <a:gd name="T19" fmla="*/ 395665883 h 219"/>
                <a:gd name="T20" fmla="*/ 405744308 w 322"/>
                <a:gd name="T21" fmla="*/ 375504610 h 219"/>
                <a:gd name="T22" fmla="*/ 430945960 w 322"/>
                <a:gd name="T23" fmla="*/ 352822383 h 219"/>
                <a:gd name="T24" fmla="*/ 451107202 w 322"/>
                <a:gd name="T25" fmla="*/ 327620792 h 219"/>
                <a:gd name="T26" fmla="*/ 461187824 w 322"/>
                <a:gd name="T27" fmla="*/ 312499837 h 219"/>
                <a:gd name="T28" fmla="*/ 466228134 w 322"/>
                <a:gd name="T29" fmla="*/ 299899834 h 219"/>
                <a:gd name="T30" fmla="*/ 471268445 w 322"/>
                <a:gd name="T31" fmla="*/ 284778879 h 219"/>
                <a:gd name="T32" fmla="*/ 473789394 w 322"/>
                <a:gd name="T33" fmla="*/ 269657924 h 219"/>
                <a:gd name="T34" fmla="*/ 476308755 w 322"/>
                <a:gd name="T35" fmla="*/ 252016016 h 219"/>
                <a:gd name="T36" fmla="*/ 476308755 w 322"/>
                <a:gd name="T37" fmla="*/ 234375696 h 219"/>
                <a:gd name="T38" fmla="*/ 476308755 w 322"/>
                <a:gd name="T39" fmla="*/ 219254741 h 219"/>
                <a:gd name="T40" fmla="*/ 473789394 w 322"/>
                <a:gd name="T41" fmla="*/ 201612783 h 219"/>
                <a:gd name="T42" fmla="*/ 370463721 w 322"/>
                <a:gd name="T43" fmla="*/ 201612783 h 219"/>
                <a:gd name="T44" fmla="*/ 592235899 w 322"/>
                <a:gd name="T45" fmla="*/ 0 h 219"/>
                <a:gd name="T46" fmla="*/ 811490203 w 322"/>
                <a:gd name="T47" fmla="*/ 201612783 h 219"/>
                <a:gd name="T48" fmla="*/ 698084009 w 322"/>
                <a:gd name="T49" fmla="*/ 201612783 h 219"/>
                <a:gd name="T50" fmla="*/ 698084009 w 322"/>
                <a:gd name="T51" fmla="*/ 234375696 h 219"/>
                <a:gd name="T52" fmla="*/ 695563060 w 322"/>
                <a:gd name="T53" fmla="*/ 264617606 h 219"/>
                <a:gd name="T54" fmla="*/ 693043698 w 322"/>
                <a:gd name="T55" fmla="*/ 294859516 h 219"/>
                <a:gd name="T56" fmla="*/ 688003388 w 322"/>
                <a:gd name="T57" fmla="*/ 325101426 h 219"/>
                <a:gd name="T58" fmla="*/ 680442128 w 322"/>
                <a:gd name="T59" fmla="*/ 350303018 h 219"/>
                <a:gd name="T60" fmla="*/ 667842145 w 322"/>
                <a:gd name="T61" fmla="*/ 375504610 h 219"/>
                <a:gd name="T62" fmla="*/ 657761524 w 322"/>
                <a:gd name="T63" fmla="*/ 400706201 h 219"/>
                <a:gd name="T64" fmla="*/ 642639005 w 322"/>
                <a:gd name="T65" fmla="*/ 423386939 h 219"/>
                <a:gd name="T66" fmla="*/ 624998712 w 322"/>
                <a:gd name="T67" fmla="*/ 441028847 h 219"/>
                <a:gd name="T68" fmla="*/ 609877780 w 322"/>
                <a:gd name="T69" fmla="*/ 461190121 h 219"/>
                <a:gd name="T70" fmla="*/ 592235899 w 322"/>
                <a:gd name="T71" fmla="*/ 478830441 h 219"/>
                <a:gd name="T72" fmla="*/ 569555295 w 322"/>
                <a:gd name="T73" fmla="*/ 496472349 h 219"/>
                <a:gd name="T74" fmla="*/ 549394053 w 322"/>
                <a:gd name="T75" fmla="*/ 509072351 h 219"/>
                <a:gd name="T76" fmla="*/ 526711861 w 322"/>
                <a:gd name="T77" fmla="*/ 519152988 h 219"/>
                <a:gd name="T78" fmla="*/ 501510308 w 322"/>
                <a:gd name="T79" fmla="*/ 531754577 h 219"/>
                <a:gd name="T80" fmla="*/ 476308755 w 322"/>
                <a:gd name="T81" fmla="*/ 536794896 h 219"/>
                <a:gd name="T82" fmla="*/ 451107202 w 322"/>
                <a:gd name="T83" fmla="*/ 544354580 h 219"/>
                <a:gd name="T84" fmla="*/ 425905649 w 322"/>
                <a:gd name="T85" fmla="*/ 549394898 h 219"/>
                <a:gd name="T86" fmla="*/ 398184636 w 322"/>
                <a:gd name="T87" fmla="*/ 551915851 h 219"/>
                <a:gd name="T88" fmla="*/ 370463721 w 322"/>
                <a:gd name="T89" fmla="*/ 551915851 h 219"/>
                <a:gd name="T90" fmla="*/ 340221858 w 322"/>
                <a:gd name="T91" fmla="*/ 549394898 h 219"/>
                <a:gd name="T92" fmla="*/ 309978407 w 322"/>
                <a:gd name="T93" fmla="*/ 544354580 h 219"/>
                <a:gd name="T94" fmla="*/ 279736543 w 322"/>
                <a:gd name="T95" fmla="*/ 539314261 h 219"/>
                <a:gd name="T96" fmla="*/ 249494680 w 322"/>
                <a:gd name="T97" fmla="*/ 531754577 h 219"/>
                <a:gd name="T98" fmla="*/ 219252816 w 322"/>
                <a:gd name="T99" fmla="*/ 519152988 h 219"/>
                <a:gd name="T100" fmla="*/ 186491541 w 322"/>
                <a:gd name="T101" fmla="*/ 506552986 h 219"/>
                <a:gd name="T102" fmla="*/ 156249678 w 322"/>
                <a:gd name="T103" fmla="*/ 491432031 h 219"/>
                <a:gd name="T104" fmla="*/ 126007814 w 322"/>
                <a:gd name="T105" fmla="*/ 476311076 h 219"/>
                <a:gd name="T106" fmla="*/ 90725615 w 322"/>
                <a:gd name="T107" fmla="*/ 453628849 h 219"/>
                <a:gd name="T108" fmla="*/ 60483752 w 322"/>
                <a:gd name="T109" fmla="*/ 430948211 h 219"/>
                <a:gd name="T110" fmla="*/ 30241876 w 322"/>
                <a:gd name="T111" fmla="*/ 405746520 h 219"/>
                <a:gd name="T112" fmla="*/ 0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0" y="151"/>
                  </a:moveTo>
                  <a:lnTo>
                    <a:pt x="18" y="159"/>
                  </a:lnTo>
                  <a:lnTo>
                    <a:pt x="37" y="165"/>
                  </a:lnTo>
                  <a:lnTo>
                    <a:pt x="56" y="170"/>
                  </a:lnTo>
                  <a:lnTo>
                    <a:pt x="74" y="172"/>
                  </a:lnTo>
                  <a:lnTo>
                    <a:pt x="92" y="172"/>
                  </a:lnTo>
                  <a:lnTo>
                    <a:pt x="108" y="171"/>
                  </a:lnTo>
                  <a:lnTo>
                    <a:pt x="123" y="168"/>
                  </a:lnTo>
                  <a:lnTo>
                    <a:pt x="138" y="162"/>
                  </a:lnTo>
                  <a:lnTo>
                    <a:pt x="150" y="157"/>
                  </a:lnTo>
                  <a:lnTo>
                    <a:pt x="161" y="149"/>
                  </a:lnTo>
                  <a:lnTo>
                    <a:pt x="171" y="140"/>
                  </a:lnTo>
                  <a:lnTo>
                    <a:pt x="179" y="130"/>
                  </a:lnTo>
                  <a:lnTo>
                    <a:pt x="183" y="124"/>
                  </a:lnTo>
                  <a:lnTo>
                    <a:pt x="185" y="119"/>
                  </a:lnTo>
                  <a:lnTo>
                    <a:pt x="187" y="113"/>
                  </a:lnTo>
                  <a:lnTo>
                    <a:pt x="188" y="107"/>
                  </a:lnTo>
                  <a:lnTo>
                    <a:pt x="189" y="100"/>
                  </a:lnTo>
                  <a:lnTo>
                    <a:pt x="189" y="93"/>
                  </a:lnTo>
                  <a:lnTo>
                    <a:pt x="189" y="87"/>
                  </a:lnTo>
                  <a:lnTo>
                    <a:pt x="188" y="80"/>
                  </a:lnTo>
                  <a:lnTo>
                    <a:pt x="147" y="80"/>
                  </a:lnTo>
                  <a:lnTo>
                    <a:pt x="235" y="0"/>
                  </a:lnTo>
                  <a:lnTo>
                    <a:pt x="322" y="80"/>
                  </a:lnTo>
                  <a:lnTo>
                    <a:pt x="277" y="80"/>
                  </a:lnTo>
                  <a:lnTo>
                    <a:pt x="277" y="93"/>
                  </a:lnTo>
                  <a:lnTo>
                    <a:pt x="276" y="105"/>
                  </a:lnTo>
                  <a:lnTo>
                    <a:pt x="275" y="117"/>
                  </a:lnTo>
                  <a:lnTo>
                    <a:pt x="273" y="129"/>
                  </a:lnTo>
                  <a:lnTo>
                    <a:pt x="270" y="139"/>
                  </a:lnTo>
                  <a:lnTo>
                    <a:pt x="265" y="149"/>
                  </a:lnTo>
                  <a:lnTo>
                    <a:pt x="261" y="159"/>
                  </a:lnTo>
                  <a:lnTo>
                    <a:pt x="255" y="168"/>
                  </a:lnTo>
                  <a:lnTo>
                    <a:pt x="248" y="175"/>
                  </a:lnTo>
                  <a:lnTo>
                    <a:pt x="242" y="183"/>
                  </a:lnTo>
                  <a:lnTo>
                    <a:pt x="235" y="190"/>
                  </a:lnTo>
                  <a:lnTo>
                    <a:pt x="226" y="197"/>
                  </a:lnTo>
                  <a:lnTo>
                    <a:pt x="218" y="202"/>
                  </a:lnTo>
                  <a:lnTo>
                    <a:pt x="209" y="206"/>
                  </a:lnTo>
                  <a:lnTo>
                    <a:pt x="199" y="211"/>
                  </a:lnTo>
                  <a:lnTo>
                    <a:pt x="189" y="213"/>
                  </a:lnTo>
                  <a:lnTo>
                    <a:pt x="179" y="216"/>
                  </a:lnTo>
                  <a:lnTo>
                    <a:pt x="169" y="218"/>
                  </a:lnTo>
                  <a:lnTo>
                    <a:pt x="158" y="219"/>
                  </a:lnTo>
                  <a:lnTo>
                    <a:pt x="147" y="219"/>
                  </a:lnTo>
                  <a:lnTo>
                    <a:pt x="135" y="218"/>
                  </a:lnTo>
                  <a:lnTo>
                    <a:pt x="123" y="216"/>
                  </a:lnTo>
                  <a:lnTo>
                    <a:pt x="111" y="214"/>
                  </a:lnTo>
                  <a:lnTo>
                    <a:pt x="99" y="211"/>
                  </a:lnTo>
                  <a:lnTo>
                    <a:pt x="87" y="206"/>
                  </a:lnTo>
                  <a:lnTo>
                    <a:pt x="74" y="201"/>
                  </a:lnTo>
                  <a:lnTo>
                    <a:pt x="62" y="195"/>
                  </a:lnTo>
                  <a:lnTo>
                    <a:pt x="50" y="189"/>
                  </a:lnTo>
                  <a:lnTo>
                    <a:pt x="36" y="180"/>
                  </a:lnTo>
                  <a:lnTo>
                    <a:pt x="24" y="171"/>
                  </a:lnTo>
                  <a:lnTo>
                    <a:pt x="12" y="161"/>
                  </a:lnTo>
                  <a:lnTo>
                    <a:pt x="0"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sp>
          <p:nvSpPr>
            <p:cNvPr id="27655" name="Freeform 11"/>
            <p:cNvSpPr>
              <a:spLocks/>
            </p:cNvSpPr>
            <p:nvPr/>
          </p:nvSpPr>
          <p:spPr bwMode="auto">
            <a:xfrm>
              <a:off x="2185988" y="2190750"/>
              <a:ext cx="511175" cy="347663"/>
            </a:xfrm>
            <a:custGeom>
              <a:avLst/>
              <a:gdLst>
                <a:gd name="T0" fmla="*/ 811490203 w 322"/>
                <a:gd name="T1" fmla="*/ 380544928 h 219"/>
                <a:gd name="T2" fmla="*/ 766127408 w 322"/>
                <a:gd name="T3" fmla="*/ 400706201 h 219"/>
                <a:gd name="T4" fmla="*/ 718245251 w 322"/>
                <a:gd name="T5" fmla="*/ 415827156 h 219"/>
                <a:gd name="T6" fmla="*/ 670361507 w 322"/>
                <a:gd name="T7" fmla="*/ 428427258 h 219"/>
                <a:gd name="T8" fmla="*/ 624998712 w 322"/>
                <a:gd name="T9" fmla="*/ 433467576 h 219"/>
                <a:gd name="T10" fmla="*/ 579635916 w 322"/>
                <a:gd name="T11" fmla="*/ 433467576 h 219"/>
                <a:gd name="T12" fmla="*/ 539313431 w 322"/>
                <a:gd name="T13" fmla="*/ 430948211 h 219"/>
                <a:gd name="T14" fmla="*/ 501510308 w 322"/>
                <a:gd name="T15" fmla="*/ 423386939 h 219"/>
                <a:gd name="T16" fmla="*/ 463708773 w 322"/>
                <a:gd name="T17" fmla="*/ 408265885 h 219"/>
                <a:gd name="T18" fmla="*/ 433466909 w 322"/>
                <a:gd name="T19" fmla="*/ 395665883 h 219"/>
                <a:gd name="T20" fmla="*/ 405744308 w 322"/>
                <a:gd name="T21" fmla="*/ 375504610 h 219"/>
                <a:gd name="T22" fmla="*/ 380544342 w 322"/>
                <a:gd name="T23" fmla="*/ 352822383 h 219"/>
                <a:gd name="T24" fmla="*/ 360383100 w 322"/>
                <a:gd name="T25" fmla="*/ 327620792 h 219"/>
                <a:gd name="T26" fmla="*/ 350302479 w 322"/>
                <a:gd name="T27" fmla="*/ 312499837 h 219"/>
                <a:gd name="T28" fmla="*/ 345262168 w 322"/>
                <a:gd name="T29" fmla="*/ 299899834 h 219"/>
                <a:gd name="T30" fmla="*/ 340221858 w 322"/>
                <a:gd name="T31" fmla="*/ 284778879 h 219"/>
                <a:gd name="T32" fmla="*/ 337700909 w 322"/>
                <a:gd name="T33" fmla="*/ 269657924 h 219"/>
                <a:gd name="T34" fmla="*/ 335181547 w 322"/>
                <a:gd name="T35" fmla="*/ 252016016 h 219"/>
                <a:gd name="T36" fmla="*/ 335181547 w 322"/>
                <a:gd name="T37" fmla="*/ 234375696 h 219"/>
                <a:gd name="T38" fmla="*/ 335181547 w 322"/>
                <a:gd name="T39" fmla="*/ 219254741 h 219"/>
                <a:gd name="T40" fmla="*/ 337700909 w 322"/>
                <a:gd name="T41" fmla="*/ 201612783 h 219"/>
                <a:gd name="T42" fmla="*/ 441026581 w 322"/>
                <a:gd name="T43" fmla="*/ 201612783 h 219"/>
                <a:gd name="T44" fmla="*/ 219252816 w 322"/>
                <a:gd name="T45" fmla="*/ 0 h 219"/>
                <a:gd name="T46" fmla="*/ 0 w 322"/>
                <a:gd name="T47" fmla="*/ 201612783 h 219"/>
                <a:gd name="T48" fmla="*/ 113406244 w 322"/>
                <a:gd name="T49" fmla="*/ 201612783 h 219"/>
                <a:gd name="T50" fmla="*/ 113406244 w 322"/>
                <a:gd name="T51" fmla="*/ 234375696 h 219"/>
                <a:gd name="T52" fmla="*/ 115927193 w 322"/>
                <a:gd name="T53" fmla="*/ 264617606 h 219"/>
                <a:gd name="T54" fmla="*/ 118446555 w 322"/>
                <a:gd name="T55" fmla="*/ 294859516 h 219"/>
                <a:gd name="T56" fmla="*/ 123486865 w 322"/>
                <a:gd name="T57" fmla="*/ 325101426 h 219"/>
                <a:gd name="T58" fmla="*/ 131048125 w 322"/>
                <a:gd name="T59" fmla="*/ 350303018 h 219"/>
                <a:gd name="T60" fmla="*/ 143648108 w 322"/>
                <a:gd name="T61" fmla="*/ 375504610 h 219"/>
                <a:gd name="T62" fmla="*/ 153728729 w 322"/>
                <a:gd name="T63" fmla="*/ 400706201 h 219"/>
                <a:gd name="T64" fmla="*/ 168851248 w 322"/>
                <a:gd name="T65" fmla="*/ 423386939 h 219"/>
                <a:gd name="T66" fmla="*/ 186491541 w 322"/>
                <a:gd name="T67" fmla="*/ 441028847 h 219"/>
                <a:gd name="T68" fmla="*/ 201612473 w 322"/>
                <a:gd name="T69" fmla="*/ 461190121 h 219"/>
                <a:gd name="T70" fmla="*/ 219252816 w 322"/>
                <a:gd name="T71" fmla="*/ 478830441 h 219"/>
                <a:gd name="T72" fmla="*/ 241935008 w 322"/>
                <a:gd name="T73" fmla="*/ 496472349 h 219"/>
                <a:gd name="T74" fmla="*/ 262096250 w 322"/>
                <a:gd name="T75" fmla="*/ 509072351 h 219"/>
                <a:gd name="T76" fmla="*/ 284776854 w 322"/>
                <a:gd name="T77" fmla="*/ 519152988 h 219"/>
                <a:gd name="T78" fmla="*/ 309978407 w 322"/>
                <a:gd name="T79" fmla="*/ 531754577 h 219"/>
                <a:gd name="T80" fmla="*/ 335181547 w 322"/>
                <a:gd name="T81" fmla="*/ 536794896 h 219"/>
                <a:gd name="T82" fmla="*/ 360383100 w 322"/>
                <a:gd name="T83" fmla="*/ 544354580 h 219"/>
                <a:gd name="T84" fmla="*/ 385584653 w 322"/>
                <a:gd name="T85" fmla="*/ 549394898 h 219"/>
                <a:gd name="T86" fmla="*/ 413305568 w 322"/>
                <a:gd name="T87" fmla="*/ 551915851 h 219"/>
                <a:gd name="T88" fmla="*/ 441026581 w 322"/>
                <a:gd name="T89" fmla="*/ 551915851 h 219"/>
                <a:gd name="T90" fmla="*/ 471268445 w 322"/>
                <a:gd name="T91" fmla="*/ 549394898 h 219"/>
                <a:gd name="T92" fmla="*/ 501510308 w 322"/>
                <a:gd name="T93" fmla="*/ 544354580 h 219"/>
                <a:gd name="T94" fmla="*/ 531752172 w 322"/>
                <a:gd name="T95" fmla="*/ 539314261 h 219"/>
                <a:gd name="T96" fmla="*/ 561994035 w 322"/>
                <a:gd name="T97" fmla="*/ 531754577 h 219"/>
                <a:gd name="T98" fmla="*/ 592235899 w 322"/>
                <a:gd name="T99" fmla="*/ 519152988 h 219"/>
                <a:gd name="T100" fmla="*/ 624998712 w 322"/>
                <a:gd name="T101" fmla="*/ 506552986 h 219"/>
                <a:gd name="T102" fmla="*/ 655240575 w 322"/>
                <a:gd name="T103" fmla="*/ 491432031 h 219"/>
                <a:gd name="T104" fmla="*/ 685482439 w 322"/>
                <a:gd name="T105" fmla="*/ 476311076 h 219"/>
                <a:gd name="T106" fmla="*/ 720764613 w 322"/>
                <a:gd name="T107" fmla="*/ 453628849 h 219"/>
                <a:gd name="T108" fmla="*/ 751006476 w 322"/>
                <a:gd name="T109" fmla="*/ 430948211 h 219"/>
                <a:gd name="T110" fmla="*/ 781248340 w 322"/>
                <a:gd name="T111" fmla="*/ 405746520 h 219"/>
                <a:gd name="T112" fmla="*/ 811490203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322" y="151"/>
                  </a:moveTo>
                  <a:lnTo>
                    <a:pt x="304" y="159"/>
                  </a:lnTo>
                  <a:lnTo>
                    <a:pt x="285" y="165"/>
                  </a:lnTo>
                  <a:lnTo>
                    <a:pt x="266" y="170"/>
                  </a:lnTo>
                  <a:lnTo>
                    <a:pt x="248" y="172"/>
                  </a:lnTo>
                  <a:lnTo>
                    <a:pt x="230" y="172"/>
                  </a:lnTo>
                  <a:lnTo>
                    <a:pt x="214" y="171"/>
                  </a:lnTo>
                  <a:lnTo>
                    <a:pt x="199" y="168"/>
                  </a:lnTo>
                  <a:lnTo>
                    <a:pt x="184" y="162"/>
                  </a:lnTo>
                  <a:lnTo>
                    <a:pt x="172" y="157"/>
                  </a:lnTo>
                  <a:lnTo>
                    <a:pt x="161" y="149"/>
                  </a:lnTo>
                  <a:lnTo>
                    <a:pt x="151" y="140"/>
                  </a:lnTo>
                  <a:lnTo>
                    <a:pt x="143" y="130"/>
                  </a:lnTo>
                  <a:lnTo>
                    <a:pt x="139" y="124"/>
                  </a:lnTo>
                  <a:lnTo>
                    <a:pt x="137" y="119"/>
                  </a:lnTo>
                  <a:lnTo>
                    <a:pt x="135" y="113"/>
                  </a:lnTo>
                  <a:lnTo>
                    <a:pt x="134" y="107"/>
                  </a:lnTo>
                  <a:lnTo>
                    <a:pt x="133" y="100"/>
                  </a:lnTo>
                  <a:lnTo>
                    <a:pt x="133" y="93"/>
                  </a:lnTo>
                  <a:lnTo>
                    <a:pt x="133" y="87"/>
                  </a:lnTo>
                  <a:lnTo>
                    <a:pt x="134" y="80"/>
                  </a:lnTo>
                  <a:lnTo>
                    <a:pt x="175" y="80"/>
                  </a:lnTo>
                  <a:lnTo>
                    <a:pt x="87" y="0"/>
                  </a:lnTo>
                  <a:lnTo>
                    <a:pt x="0" y="80"/>
                  </a:lnTo>
                  <a:lnTo>
                    <a:pt x="45" y="80"/>
                  </a:lnTo>
                  <a:lnTo>
                    <a:pt x="45" y="93"/>
                  </a:lnTo>
                  <a:lnTo>
                    <a:pt x="46" y="105"/>
                  </a:lnTo>
                  <a:lnTo>
                    <a:pt x="47" y="117"/>
                  </a:lnTo>
                  <a:lnTo>
                    <a:pt x="49" y="129"/>
                  </a:lnTo>
                  <a:lnTo>
                    <a:pt x="52" y="139"/>
                  </a:lnTo>
                  <a:lnTo>
                    <a:pt x="57" y="149"/>
                  </a:lnTo>
                  <a:lnTo>
                    <a:pt x="61" y="159"/>
                  </a:lnTo>
                  <a:lnTo>
                    <a:pt x="67" y="168"/>
                  </a:lnTo>
                  <a:lnTo>
                    <a:pt x="74" y="175"/>
                  </a:lnTo>
                  <a:lnTo>
                    <a:pt x="80" y="183"/>
                  </a:lnTo>
                  <a:lnTo>
                    <a:pt x="87" y="190"/>
                  </a:lnTo>
                  <a:lnTo>
                    <a:pt x="96" y="197"/>
                  </a:lnTo>
                  <a:lnTo>
                    <a:pt x="104" y="202"/>
                  </a:lnTo>
                  <a:lnTo>
                    <a:pt x="113" y="206"/>
                  </a:lnTo>
                  <a:lnTo>
                    <a:pt x="123" y="211"/>
                  </a:lnTo>
                  <a:lnTo>
                    <a:pt x="133" y="213"/>
                  </a:lnTo>
                  <a:lnTo>
                    <a:pt x="143" y="216"/>
                  </a:lnTo>
                  <a:lnTo>
                    <a:pt x="153" y="218"/>
                  </a:lnTo>
                  <a:lnTo>
                    <a:pt x="164" y="219"/>
                  </a:lnTo>
                  <a:lnTo>
                    <a:pt x="175" y="219"/>
                  </a:lnTo>
                  <a:lnTo>
                    <a:pt x="187" y="218"/>
                  </a:lnTo>
                  <a:lnTo>
                    <a:pt x="199" y="216"/>
                  </a:lnTo>
                  <a:lnTo>
                    <a:pt x="211" y="214"/>
                  </a:lnTo>
                  <a:lnTo>
                    <a:pt x="223" y="211"/>
                  </a:lnTo>
                  <a:lnTo>
                    <a:pt x="235" y="206"/>
                  </a:lnTo>
                  <a:lnTo>
                    <a:pt x="248" y="201"/>
                  </a:lnTo>
                  <a:lnTo>
                    <a:pt x="260" y="195"/>
                  </a:lnTo>
                  <a:lnTo>
                    <a:pt x="272" y="189"/>
                  </a:lnTo>
                  <a:lnTo>
                    <a:pt x="286" y="180"/>
                  </a:lnTo>
                  <a:lnTo>
                    <a:pt x="298" y="171"/>
                  </a:lnTo>
                  <a:lnTo>
                    <a:pt x="310" y="161"/>
                  </a:lnTo>
                  <a:lnTo>
                    <a:pt x="322"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grpSp>
      <p:sp>
        <p:nvSpPr>
          <p:cNvPr id="65539" name="Title 1"/>
          <p:cNvSpPr>
            <a:spLocks noGrp="1"/>
          </p:cNvSpPr>
          <p:nvPr>
            <p:ph type="title"/>
          </p:nvPr>
        </p:nvSpPr>
        <p:spPr>
          <a:xfrm>
            <a:off x="519113" y="679450"/>
            <a:ext cx="8051800" cy="582613"/>
          </a:xfrm>
        </p:spPr>
        <p:txBody>
          <a:bodyPr/>
          <a:lstStyle/>
          <a:p>
            <a:r>
              <a:rPr lang="en-US" altLang="en-US" smtClean="0"/>
              <a:t>45 Degree Template</a:t>
            </a:r>
          </a:p>
        </p:txBody>
      </p:sp>
      <p:sp>
        <p:nvSpPr>
          <p:cNvPr id="65540"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26077515-E815-4F89-B52A-02D92835363E}" type="slidenum">
              <a:rPr lang="en-US" altLang="en-US" b="1">
                <a:solidFill>
                  <a:schemeClr val="bg1"/>
                </a:solidFill>
              </a:rPr>
              <a:pPr algn="r" eaLnBrk="1" hangingPunct="1"/>
              <a:t>43</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9"/>
          <p:cNvSpPr>
            <a:spLocks noChangeShapeType="1"/>
          </p:cNvSpPr>
          <p:nvPr/>
        </p:nvSpPr>
        <p:spPr bwMode="auto">
          <a:xfrm>
            <a:off x="2097088" y="785813"/>
            <a:ext cx="4532312" cy="451326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563" name="Title 1"/>
          <p:cNvSpPr>
            <a:spLocks noGrp="1"/>
          </p:cNvSpPr>
          <p:nvPr>
            <p:ph type="title"/>
          </p:nvPr>
        </p:nvSpPr>
        <p:spPr>
          <a:xfrm>
            <a:off x="519113" y="679450"/>
            <a:ext cx="8051800" cy="582613"/>
          </a:xfrm>
        </p:spPr>
        <p:txBody>
          <a:bodyPr/>
          <a:lstStyle/>
          <a:p>
            <a:r>
              <a:rPr lang="en-US" altLang="en-US" smtClean="0"/>
              <a:t>45 Degree Template (Cont.) </a:t>
            </a:r>
          </a:p>
        </p:txBody>
      </p:sp>
      <p:grpSp>
        <p:nvGrpSpPr>
          <p:cNvPr id="66564" name="Group 11"/>
          <p:cNvGrpSpPr>
            <a:grpSpLocks/>
          </p:cNvGrpSpPr>
          <p:nvPr/>
        </p:nvGrpSpPr>
        <p:grpSpPr bwMode="auto">
          <a:xfrm>
            <a:off x="2111375" y="1409700"/>
            <a:ext cx="4813300" cy="4814888"/>
            <a:chOff x="1939925" y="609600"/>
            <a:chExt cx="4813300" cy="4814888"/>
          </a:xfrm>
        </p:grpSpPr>
        <p:grpSp>
          <p:nvGrpSpPr>
            <p:cNvPr id="66566" name="Group 10"/>
            <p:cNvGrpSpPr>
              <a:grpSpLocks/>
            </p:cNvGrpSpPr>
            <p:nvPr/>
          </p:nvGrpSpPr>
          <p:grpSpPr bwMode="auto">
            <a:xfrm>
              <a:off x="1939925" y="609600"/>
              <a:ext cx="4813300" cy="4814888"/>
              <a:chOff x="1939925" y="609600"/>
              <a:chExt cx="4813300" cy="4814888"/>
            </a:xfrm>
          </p:grpSpPr>
          <p:sp>
            <p:nvSpPr>
              <p:cNvPr id="16" name="Rectangle 4"/>
              <p:cNvSpPr>
                <a:spLocks noChangeArrowheads="1"/>
              </p:cNvSpPr>
              <p:nvPr/>
            </p:nvSpPr>
            <p:spPr bwMode="auto">
              <a:xfrm>
                <a:off x="1939925" y="609600"/>
                <a:ext cx="4813300" cy="4814888"/>
              </a:xfrm>
              <a:prstGeom prst="rect">
                <a:avLst/>
              </a:prstGeom>
              <a:solidFill>
                <a:schemeClr val="bg2">
                  <a:lumMod val="75000"/>
                </a:schemeClr>
              </a:solidFill>
              <a:ln w="25400">
                <a:solidFill>
                  <a:schemeClr val="bg1"/>
                </a:solidFill>
                <a:miter lim="800000"/>
                <a:headEnd/>
                <a:tailEnd/>
              </a:ln>
            </p:spPr>
            <p:txBody>
              <a:bodyPr wrap="none" anchor="ctr"/>
              <a:lstStyle/>
              <a:p>
                <a:pPr>
                  <a:defRPr/>
                </a:pPr>
                <a:endParaRPr lang="en-US" dirty="0">
                  <a:solidFill>
                    <a:srgbClr val="FFFF00"/>
                  </a:solidFill>
                  <a:cs typeface="+mn-cs"/>
                </a:endParaRPr>
              </a:p>
            </p:txBody>
          </p:sp>
          <p:grpSp>
            <p:nvGrpSpPr>
              <p:cNvPr id="4" name="Group 5"/>
              <p:cNvGrpSpPr>
                <a:grpSpLocks/>
              </p:cNvGrpSpPr>
              <p:nvPr/>
            </p:nvGrpSpPr>
            <p:grpSpPr bwMode="auto">
              <a:xfrm>
                <a:off x="2364189" y="1791363"/>
                <a:ext cx="777875" cy="615949"/>
                <a:chOff x="2034" y="1529"/>
                <a:chExt cx="490" cy="388"/>
              </a:xfrm>
              <a:solidFill>
                <a:schemeClr val="bg2">
                  <a:lumMod val="75000"/>
                </a:schemeClr>
              </a:solidFill>
            </p:grpSpPr>
            <p:sp>
              <p:nvSpPr>
                <p:cNvPr id="19" name="Rectangle 6"/>
                <p:cNvSpPr>
                  <a:spLocks noChangeArrowheads="1"/>
                </p:cNvSpPr>
                <p:nvPr/>
              </p:nvSpPr>
              <p:spPr bwMode="auto">
                <a:xfrm>
                  <a:off x="2034" y="1589"/>
                  <a:ext cx="380" cy="328"/>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sz="2800" b="1" dirty="0">
                      <a:solidFill>
                        <a:srgbClr val="E0F3F4"/>
                      </a:solidFill>
                      <a:cs typeface="+mn-cs"/>
                    </a:rPr>
                    <a:t>45</a:t>
                  </a:r>
                </a:p>
              </p:txBody>
            </p:sp>
            <p:sp>
              <p:nvSpPr>
                <p:cNvPr id="20" name="Rectangle 7"/>
                <p:cNvSpPr>
                  <a:spLocks noChangeArrowheads="1"/>
                </p:cNvSpPr>
                <p:nvPr/>
              </p:nvSpPr>
              <p:spPr bwMode="auto">
                <a:xfrm>
                  <a:off x="2360" y="1529"/>
                  <a:ext cx="164" cy="173"/>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b="1" dirty="0">
                      <a:solidFill>
                        <a:srgbClr val="E0F3F4"/>
                      </a:solidFill>
                      <a:latin typeface="Times New Roman" pitchFamily="18" charset="0"/>
                      <a:cs typeface="+mn-cs"/>
                    </a:rPr>
                    <a:t>o</a:t>
                  </a:r>
                </a:p>
              </p:txBody>
            </p:sp>
          </p:grpSp>
          <p:sp>
            <p:nvSpPr>
              <p:cNvPr id="66571" name="Line 9"/>
              <p:cNvSpPr>
                <a:spLocks noChangeShapeType="1"/>
              </p:cNvSpPr>
              <p:nvPr/>
            </p:nvSpPr>
            <p:spPr bwMode="auto">
              <a:xfrm>
                <a:off x="2097088" y="785813"/>
                <a:ext cx="4532312" cy="451326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 name="Freeform 10"/>
            <p:cNvSpPr>
              <a:spLocks/>
            </p:cNvSpPr>
            <p:nvPr/>
          </p:nvSpPr>
          <p:spPr bwMode="auto">
            <a:xfrm>
              <a:off x="2744788" y="2190750"/>
              <a:ext cx="511175" cy="347663"/>
            </a:xfrm>
            <a:custGeom>
              <a:avLst/>
              <a:gdLst>
                <a:gd name="T0" fmla="*/ 0 w 322"/>
                <a:gd name="T1" fmla="*/ 380544928 h 219"/>
                <a:gd name="T2" fmla="*/ 45362808 w 322"/>
                <a:gd name="T3" fmla="*/ 400706201 h 219"/>
                <a:gd name="T4" fmla="*/ 93246564 w 322"/>
                <a:gd name="T5" fmla="*/ 415827156 h 219"/>
                <a:gd name="T6" fmla="*/ 141128746 w 322"/>
                <a:gd name="T7" fmla="*/ 428427258 h 219"/>
                <a:gd name="T8" fmla="*/ 186491541 w 322"/>
                <a:gd name="T9" fmla="*/ 433467576 h 219"/>
                <a:gd name="T10" fmla="*/ 231854386 w 322"/>
                <a:gd name="T11" fmla="*/ 433467576 h 219"/>
                <a:gd name="T12" fmla="*/ 272176871 w 322"/>
                <a:gd name="T13" fmla="*/ 430948211 h 219"/>
                <a:gd name="T14" fmla="*/ 309978407 w 322"/>
                <a:gd name="T15" fmla="*/ 423386939 h 219"/>
                <a:gd name="T16" fmla="*/ 347781530 w 322"/>
                <a:gd name="T17" fmla="*/ 408265885 h 219"/>
                <a:gd name="T18" fmla="*/ 378023393 w 322"/>
                <a:gd name="T19" fmla="*/ 395665883 h 219"/>
                <a:gd name="T20" fmla="*/ 405744308 w 322"/>
                <a:gd name="T21" fmla="*/ 375504610 h 219"/>
                <a:gd name="T22" fmla="*/ 430945960 w 322"/>
                <a:gd name="T23" fmla="*/ 352822383 h 219"/>
                <a:gd name="T24" fmla="*/ 451107202 w 322"/>
                <a:gd name="T25" fmla="*/ 327620792 h 219"/>
                <a:gd name="T26" fmla="*/ 461187824 w 322"/>
                <a:gd name="T27" fmla="*/ 312499837 h 219"/>
                <a:gd name="T28" fmla="*/ 466228134 w 322"/>
                <a:gd name="T29" fmla="*/ 299899834 h 219"/>
                <a:gd name="T30" fmla="*/ 471268445 w 322"/>
                <a:gd name="T31" fmla="*/ 284778879 h 219"/>
                <a:gd name="T32" fmla="*/ 473789394 w 322"/>
                <a:gd name="T33" fmla="*/ 269657924 h 219"/>
                <a:gd name="T34" fmla="*/ 476308755 w 322"/>
                <a:gd name="T35" fmla="*/ 252016016 h 219"/>
                <a:gd name="T36" fmla="*/ 476308755 w 322"/>
                <a:gd name="T37" fmla="*/ 234375696 h 219"/>
                <a:gd name="T38" fmla="*/ 476308755 w 322"/>
                <a:gd name="T39" fmla="*/ 219254741 h 219"/>
                <a:gd name="T40" fmla="*/ 473789394 w 322"/>
                <a:gd name="T41" fmla="*/ 201612783 h 219"/>
                <a:gd name="T42" fmla="*/ 370463721 w 322"/>
                <a:gd name="T43" fmla="*/ 201612783 h 219"/>
                <a:gd name="T44" fmla="*/ 592235899 w 322"/>
                <a:gd name="T45" fmla="*/ 0 h 219"/>
                <a:gd name="T46" fmla="*/ 811490203 w 322"/>
                <a:gd name="T47" fmla="*/ 201612783 h 219"/>
                <a:gd name="T48" fmla="*/ 698084009 w 322"/>
                <a:gd name="T49" fmla="*/ 201612783 h 219"/>
                <a:gd name="T50" fmla="*/ 698084009 w 322"/>
                <a:gd name="T51" fmla="*/ 234375696 h 219"/>
                <a:gd name="T52" fmla="*/ 695563060 w 322"/>
                <a:gd name="T53" fmla="*/ 264617606 h 219"/>
                <a:gd name="T54" fmla="*/ 693043698 w 322"/>
                <a:gd name="T55" fmla="*/ 294859516 h 219"/>
                <a:gd name="T56" fmla="*/ 688003388 w 322"/>
                <a:gd name="T57" fmla="*/ 325101426 h 219"/>
                <a:gd name="T58" fmla="*/ 680442128 w 322"/>
                <a:gd name="T59" fmla="*/ 350303018 h 219"/>
                <a:gd name="T60" fmla="*/ 667842145 w 322"/>
                <a:gd name="T61" fmla="*/ 375504610 h 219"/>
                <a:gd name="T62" fmla="*/ 657761524 w 322"/>
                <a:gd name="T63" fmla="*/ 400706201 h 219"/>
                <a:gd name="T64" fmla="*/ 642639005 w 322"/>
                <a:gd name="T65" fmla="*/ 423386939 h 219"/>
                <a:gd name="T66" fmla="*/ 624998712 w 322"/>
                <a:gd name="T67" fmla="*/ 441028847 h 219"/>
                <a:gd name="T68" fmla="*/ 609877780 w 322"/>
                <a:gd name="T69" fmla="*/ 461190121 h 219"/>
                <a:gd name="T70" fmla="*/ 592235899 w 322"/>
                <a:gd name="T71" fmla="*/ 478830441 h 219"/>
                <a:gd name="T72" fmla="*/ 569555295 w 322"/>
                <a:gd name="T73" fmla="*/ 496472349 h 219"/>
                <a:gd name="T74" fmla="*/ 549394053 w 322"/>
                <a:gd name="T75" fmla="*/ 509072351 h 219"/>
                <a:gd name="T76" fmla="*/ 526711861 w 322"/>
                <a:gd name="T77" fmla="*/ 519152988 h 219"/>
                <a:gd name="T78" fmla="*/ 501510308 w 322"/>
                <a:gd name="T79" fmla="*/ 531754577 h 219"/>
                <a:gd name="T80" fmla="*/ 476308755 w 322"/>
                <a:gd name="T81" fmla="*/ 536794896 h 219"/>
                <a:gd name="T82" fmla="*/ 451107202 w 322"/>
                <a:gd name="T83" fmla="*/ 544354580 h 219"/>
                <a:gd name="T84" fmla="*/ 425905649 w 322"/>
                <a:gd name="T85" fmla="*/ 549394898 h 219"/>
                <a:gd name="T86" fmla="*/ 398184636 w 322"/>
                <a:gd name="T87" fmla="*/ 551915851 h 219"/>
                <a:gd name="T88" fmla="*/ 370463721 w 322"/>
                <a:gd name="T89" fmla="*/ 551915851 h 219"/>
                <a:gd name="T90" fmla="*/ 340221858 w 322"/>
                <a:gd name="T91" fmla="*/ 549394898 h 219"/>
                <a:gd name="T92" fmla="*/ 309978407 w 322"/>
                <a:gd name="T93" fmla="*/ 544354580 h 219"/>
                <a:gd name="T94" fmla="*/ 279736543 w 322"/>
                <a:gd name="T95" fmla="*/ 539314261 h 219"/>
                <a:gd name="T96" fmla="*/ 249494680 w 322"/>
                <a:gd name="T97" fmla="*/ 531754577 h 219"/>
                <a:gd name="T98" fmla="*/ 219252816 w 322"/>
                <a:gd name="T99" fmla="*/ 519152988 h 219"/>
                <a:gd name="T100" fmla="*/ 186491541 w 322"/>
                <a:gd name="T101" fmla="*/ 506552986 h 219"/>
                <a:gd name="T102" fmla="*/ 156249678 w 322"/>
                <a:gd name="T103" fmla="*/ 491432031 h 219"/>
                <a:gd name="T104" fmla="*/ 126007814 w 322"/>
                <a:gd name="T105" fmla="*/ 476311076 h 219"/>
                <a:gd name="T106" fmla="*/ 90725615 w 322"/>
                <a:gd name="T107" fmla="*/ 453628849 h 219"/>
                <a:gd name="T108" fmla="*/ 60483752 w 322"/>
                <a:gd name="T109" fmla="*/ 430948211 h 219"/>
                <a:gd name="T110" fmla="*/ 30241876 w 322"/>
                <a:gd name="T111" fmla="*/ 405746520 h 219"/>
                <a:gd name="T112" fmla="*/ 0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0" y="151"/>
                  </a:moveTo>
                  <a:lnTo>
                    <a:pt x="18" y="159"/>
                  </a:lnTo>
                  <a:lnTo>
                    <a:pt x="37" y="165"/>
                  </a:lnTo>
                  <a:lnTo>
                    <a:pt x="56" y="170"/>
                  </a:lnTo>
                  <a:lnTo>
                    <a:pt x="74" y="172"/>
                  </a:lnTo>
                  <a:lnTo>
                    <a:pt x="92" y="172"/>
                  </a:lnTo>
                  <a:lnTo>
                    <a:pt x="108" y="171"/>
                  </a:lnTo>
                  <a:lnTo>
                    <a:pt x="123" y="168"/>
                  </a:lnTo>
                  <a:lnTo>
                    <a:pt x="138" y="162"/>
                  </a:lnTo>
                  <a:lnTo>
                    <a:pt x="150" y="157"/>
                  </a:lnTo>
                  <a:lnTo>
                    <a:pt x="161" y="149"/>
                  </a:lnTo>
                  <a:lnTo>
                    <a:pt x="171" y="140"/>
                  </a:lnTo>
                  <a:lnTo>
                    <a:pt x="179" y="130"/>
                  </a:lnTo>
                  <a:lnTo>
                    <a:pt x="183" y="124"/>
                  </a:lnTo>
                  <a:lnTo>
                    <a:pt x="185" y="119"/>
                  </a:lnTo>
                  <a:lnTo>
                    <a:pt x="187" y="113"/>
                  </a:lnTo>
                  <a:lnTo>
                    <a:pt x="188" y="107"/>
                  </a:lnTo>
                  <a:lnTo>
                    <a:pt x="189" y="100"/>
                  </a:lnTo>
                  <a:lnTo>
                    <a:pt x="189" y="93"/>
                  </a:lnTo>
                  <a:lnTo>
                    <a:pt x="189" y="87"/>
                  </a:lnTo>
                  <a:lnTo>
                    <a:pt x="188" y="80"/>
                  </a:lnTo>
                  <a:lnTo>
                    <a:pt x="147" y="80"/>
                  </a:lnTo>
                  <a:lnTo>
                    <a:pt x="235" y="0"/>
                  </a:lnTo>
                  <a:lnTo>
                    <a:pt x="322" y="80"/>
                  </a:lnTo>
                  <a:lnTo>
                    <a:pt x="277" y="80"/>
                  </a:lnTo>
                  <a:lnTo>
                    <a:pt x="277" y="93"/>
                  </a:lnTo>
                  <a:lnTo>
                    <a:pt x="276" y="105"/>
                  </a:lnTo>
                  <a:lnTo>
                    <a:pt x="275" y="117"/>
                  </a:lnTo>
                  <a:lnTo>
                    <a:pt x="273" y="129"/>
                  </a:lnTo>
                  <a:lnTo>
                    <a:pt x="270" y="139"/>
                  </a:lnTo>
                  <a:lnTo>
                    <a:pt x="265" y="149"/>
                  </a:lnTo>
                  <a:lnTo>
                    <a:pt x="261" y="159"/>
                  </a:lnTo>
                  <a:lnTo>
                    <a:pt x="255" y="168"/>
                  </a:lnTo>
                  <a:lnTo>
                    <a:pt x="248" y="175"/>
                  </a:lnTo>
                  <a:lnTo>
                    <a:pt x="242" y="183"/>
                  </a:lnTo>
                  <a:lnTo>
                    <a:pt x="235" y="190"/>
                  </a:lnTo>
                  <a:lnTo>
                    <a:pt x="226" y="197"/>
                  </a:lnTo>
                  <a:lnTo>
                    <a:pt x="218" y="202"/>
                  </a:lnTo>
                  <a:lnTo>
                    <a:pt x="209" y="206"/>
                  </a:lnTo>
                  <a:lnTo>
                    <a:pt x="199" y="211"/>
                  </a:lnTo>
                  <a:lnTo>
                    <a:pt x="189" y="213"/>
                  </a:lnTo>
                  <a:lnTo>
                    <a:pt x="179" y="216"/>
                  </a:lnTo>
                  <a:lnTo>
                    <a:pt x="169" y="218"/>
                  </a:lnTo>
                  <a:lnTo>
                    <a:pt x="158" y="219"/>
                  </a:lnTo>
                  <a:lnTo>
                    <a:pt x="147" y="219"/>
                  </a:lnTo>
                  <a:lnTo>
                    <a:pt x="135" y="218"/>
                  </a:lnTo>
                  <a:lnTo>
                    <a:pt x="123" y="216"/>
                  </a:lnTo>
                  <a:lnTo>
                    <a:pt x="111" y="214"/>
                  </a:lnTo>
                  <a:lnTo>
                    <a:pt x="99" y="211"/>
                  </a:lnTo>
                  <a:lnTo>
                    <a:pt x="87" y="206"/>
                  </a:lnTo>
                  <a:lnTo>
                    <a:pt x="74" y="201"/>
                  </a:lnTo>
                  <a:lnTo>
                    <a:pt x="62" y="195"/>
                  </a:lnTo>
                  <a:lnTo>
                    <a:pt x="50" y="189"/>
                  </a:lnTo>
                  <a:lnTo>
                    <a:pt x="36" y="180"/>
                  </a:lnTo>
                  <a:lnTo>
                    <a:pt x="24" y="171"/>
                  </a:lnTo>
                  <a:lnTo>
                    <a:pt x="12" y="161"/>
                  </a:lnTo>
                  <a:lnTo>
                    <a:pt x="0"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sp>
          <p:nvSpPr>
            <p:cNvPr id="15" name="Freeform 11"/>
            <p:cNvSpPr>
              <a:spLocks/>
            </p:cNvSpPr>
            <p:nvPr/>
          </p:nvSpPr>
          <p:spPr bwMode="auto">
            <a:xfrm>
              <a:off x="2185988" y="2190750"/>
              <a:ext cx="511175" cy="347663"/>
            </a:xfrm>
            <a:custGeom>
              <a:avLst/>
              <a:gdLst>
                <a:gd name="T0" fmla="*/ 811490203 w 322"/>
                <a:gd name="T1" fmla="*/ 380544928 h 219"/>
                <a:gd name="T2" fmla="*/ 766127408 w 322"/>
                <a:gd name="T3" fmla="*/ 400706201 h 219"/>
                <a:gd name="T4" fmla="*/ 718245251 w 322"/>
                <a:gd name="T5" fmla="*/ 415827156 h 219"/>
                <a:gd name="T6" fmla="*/ 670361507 w 322"/>
                <a:gd name="T7" fmla="*/ 428427258 h 219"/>
                <a:gd name="T8" fmla="*/ 624998712 w 322"/>
                <a:gd name="T9" fmla="*/ 433467576 h 219"/>
                <a:gd name="T10" fmla="*/ 579635916 w 322"/>
                <a:gd name="T11" fmla="*/ 433467576 h 219"/>
                <a:gd name="T12" fmla="*/ 539313431 w 322"/>
                <a:gd name="T13" fmla="*/ 430948211 h 219"/>
                <a:gd name="T14" fmla="*/ 501510308 w 322"/>
                <a:gd name="T15" fmla="*/ 423386939 h 219"/>
                <a:gd name="T16" fmla="*/ 463708773 w 322"/>
                <a:gd name="T17" fmla="*/ 408265885 h 219"/>
                <a:gd name="T18" fmla="*/ 433466909 w 322"/>
                <a:gd name="T19" fmla="*/ 395665883 h 219"/>
                <a:gd name="T20" fmla="*/ 405744308 w 322"/>
                <a:gd name="T21" fmla="*/ 375504610 h 219"/>
                <a:gd name="T22" fmla="*/ 380544342 w 322"/>
                <a:gd name="T23" fmla="*/ 352822383 h 219"/>
                <a:gd name="T24" fmla="*/ 360383100 w 322"/>
                <a:gd name="T25" fmla="*/ 327620792 h 219"/>
                <a:gd name="T26" fmla="*/ 350302479 w 322"/>
                <a:gd name="T27" fmla="*/ 312499837 h 219"/>
                <a:gd name="T28" fmla="*/ 345262168 w 322"/>
                <a:gd name="T29" fmla="*/ 299899834 h 219"/>
                <a:gd name="T30" fmla="*/ 340221858 w 322"/>
                <a:gd name="T31" fmla="*/ 284778879 h 219"/>
                <a:gd name="T32" fmla="*/ 337700909 w 322"/>
                <a:gd name="T33" fmla="*/ 269657924 h 219"/>
                <a:gd name="T34" fmla="*/ 335181547 w 322"/>
                <a:gd name="T35" fmla="*/ 252016016 h 219"/>
                <a:gd name="T36" fmla="*/ 335181547 w 322"/>
                <a:gd name="T37" fmla="*/ 234375696 h 219"/>
                <a:gd name="T38" fmla="*/ 335181547 w 322"/>
                <a:gd name="T39" fmla="*/ 219254741 h 219"/>
                <a:gd name="T40" fmla="*/ 337700909 w 322"/>
                <a:gd name="T41" fmla="*/ 201612783 h 219"/>
                <a:gd name="T42" fmla="*/ 441026581 w 322"/>
                <a:gd name="T43" fmla="*/ 201612783 h 219"/>
                <a:gd name="T44" fmla="*/ 219252816 w 322"/>
                <a:gd name="T45" fmla="*/ 0 h 219"/>
                <a:gd name="T46" fmla="*/ 0 w 322"/>
                <a:gd name="T47" fmla="*/ 201612783 h 219"/>
                <a:gd name="T48" fmla="*/ 113406244 w 322"/>
                <a:gd name="T49" fmla="*/ 201612783 h 219"/>
                <a:gd name="T50" fmla="*/ 113406244 w 322"/>
                <a:gd name="T51" fmla="*/ 234375696 h 219"/>
                <a:gd name="T52" fmla="*/ 115927193 w 322"/>
                <a:gd name="T53" fmla="*/ 264617606 h 219"/>
                <a:gd name="T54" fmla="*/ 118446555 w 322"/>
                <a:gd name="T55" fmla="*/ 294859516 h 219"/>
                <a:gd name="T56" fmla="*/ 123486865 w 322"/>
                <a:gd name="T57" fmla="*/ 325101426 h 219"/>
                <a:gd name="T58" fmla="*/ 131048125 w 322"/>
                <a:gd name="T59" fmla="*/ 350303018 h 219"/>
                <a:gd name="T60" fmla="*/ 143648108 w 322"/>
                <a:gd name="T61" fmla="*/ 375504610 h 219"/>
                <a:gd name="T62" fmla="*/ 153728729 w 322"/>
                <a:gd name="T63" fmla="*/ 400706201 h 219"/>
                <a:gd name="T64" fmla="*/ 168851248 w 322"/>
                <a:gd name="T65" fmla="*/ 423386939 h 219"/>
                <a:gd name="T66" fmla="*/ 186491541 w 322"/>
                <a:gd name="T67" fmla="*/ 441028847 h 219"/>
                <a:gd name="T68" fmla="*/ 201612473 w 322"/>
                <a:gd name="T69" fmla="*/ 461190121 h 219"/>
                <a:gd name="T70" fmla="*/ 219252816 w 322"/>
                <a:gd name="T71" fmla="*/ 478830441 h 219"/>
                <a:gd name="T72" fmla="*/ 241935008 w 322"/>
                <a:gd name="T73" fmla="*/ 496472349 h 219"/>
                <a:gd name="T74" fmla="*/ 262096250 w 322"/>
                <a:gd name="T75" fmla="*/ 509072351 h 219"/>
                <a:gd name="T76" fmla="*/ 284776854 w 322"/>
                <a:gd name="T77" fmla="*/ 519152988 h 219"/>
                <a:gd name="T78" fmla="*/ 309978407 w 322"/>
                <a:gd name="T79" fmla="*/ 531754577 h 219"/>
                <a:gd name="T80" fmla="*/ 335181547 w 322"/>
                <a:gd name="T81" fmla="*/ 536794896 h 219"/>
                <a:gd name="T82" fmla="*/ 360383100 w 322"/>
                <a:gd name="T83" fmla="*/ 544354580 h 219"/>
                <a:gd name="T84" fmla="*/ 385584653 w 322"/>
                <a:gd name="T85" fmla="*/ 549394898 h 219"/>
                <a:gd name="T86" fmla="*/ 413305568 w 322"/>
                <a:gd name="T87" fmla="*/ 551915851 h 219"/>
                <a:gd name="T88" fmla="*/ 441026581 w 322"/>
                <a:gd name="T89" fmla="*/ 551915851 h 219"/>
                <a:gd name="T90" fmla="*/ 471268445 w 322"/>
                <a:gd name="T91" fmla="*/ 549394898 h 219"/>
                <a:gd name="T92" fmla="*/ 501510308 w 322"/>
                <a:gd name="T93" fmla="*/ 544354580 h 219"/>
                <a:gd name="T94" fmla="*/ 531752172 w 322"/>
                <a:gd name="T95" fmla="*/ 539314261 h 219"/>
                <a:gd name="T96" fmla="*/ 561994035 w 322"/>
                <a:gd name="T97" fmla="*/ 531754577 h 219"/>
                <a:gd name="T98" fmla="*/ 592235899 w 322"/>
                <a:gd name="T99" fmla="*/ 519152988 h 219"/>
                <a:gd name="T100" fmla="*/ 624998712 w 322"/>
                <a:gd name="T101" fmla="*/ 506552986 h 219"/>
                <a:gd name="T102" fmla="*/ 655240575 w 322"/>
                <a:gd name="T103" fmla="*/ 491432031 h 219"/>
                <a:gd name="T104" fmla="*/ 685482439 w 322"/>
                <a:gd name="T105" fmla="*/ 476311076 h 219"/>
                <a:gd name="T106" fmla="*/ 720764613 w 322"/>
                <a:gd name="T107" fmla="*/ 453628849 h 219"/>
                <a:gd name="T108" fmla="*/ 751006476 w 322"/>
                <a:gd name="T109" fmla="*/ 430948211 h 219"/>
                <a:gd name="T110" fmla="*/ 781248340 w 322"/>
                <a:gd name="T111" fmla="*/ 405746520 h 219"/>
                <a:gd name="T112" fmla="*/ 811490203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322" y="151"/>
                  </a:moveTo>
                  <a:lnTo>
                    <a:pt x="304" y="159"/>
                  </a:lnTo>
                  <a:lnTo>
                    <a:pt x="285" y="165"/>
                  </a:lnTo>
                  <a:lnTo>
                    <a:pt x="266" y="170"/>
                  </a:lnTo>
                  <a:lnTo>
                    <a:pt x="248" y="172"/>
                  </a:lnTo>
                  <a:lnTo>
                    <a:pt x="230" y="172"/>
                  </a:lnTo>
                  <a:lnTo>
                    <a:pt x="214" y="171"/>
                  </a:lnTo>
                  <a:lnTo>
                    <a:pt x="199" y="168"/>
                  </a:lnTo>
                  <a:lnTo>
                    <a:pt x="184" y="162"/>
                  </a:lnTo>
                  <a:lnTo>
                    <a:pt x="172" y="157"/>
                  </a:lnTo>
                  <a:lnTo>
                    <a:pt x="161" y="149"/>
                  </a:lnTo>
                  <a:lnTo>
                    <a:pt x="151" y="140"/>
                  </a:lnTo>
                  <a:lnTo>
                    <a:pt x="143" y="130"/>
                  </a:lnTo>
                  <a:lnTo>
                    <a:pt x="139" y="124"/>
                  </a:lnTo>
                  <a:lnTo>
                    <a:pt x="137" y="119"/>
                  </a:lnTo>
                  <a:lnTo>
                    <a:pt x="135" y="113"/>
                  </a:lnTo>
                  <a:lnTo>
                    <a:pt x="134" y="107"/>
                  </a:lnTo>
                  <a:lnTo>
                    <a:pt x="133" y="100"/>
                  </a:lnTo>
                  <a:lnTo>
                    <a:pt x="133" y="93"/>
                  </a:lnTo>
                  <a:lnTo>
                    <a:pt x="133" y="87"/>
                  </a:lnTo>
                  <a:lnTo>
                    <a:pt x="134" y="80"/>
                  </a:lnTo>
                  <a:lnTo>
                    <a:pt x="175" y="80"/>
                  </a:lnTo>
                  <a:lnTo>
                    <a:pt x="87" y="0"/>
                  </a:lnTo>
                  <a:lnTo>
                    <a:pt x="0" y="80"/>
                  </a:lnTo>
                  <a:lnTo>
                    <a:pt x="45" y="80"/>
                  </a:lnTo>
                  <a:lnTo>
                    <a:pt x="45" y="93"/>
                  </a:lnTo>
                  <a:lnTo>
                    <a:pt x="46" y="105"/>
                  </a:lnTo>
                  <a:lnTo>
                    <a:pt x="47" y="117"/>
                  </a:lnTo>
                  <a:lnTo>
                    <a:pt x="49" y="129"/>
                  </a:lnTo>
                  <a:lnTo>
                    <a:pt x="52" y="139"/>
                  </a:lnTo>
                  <a:lnTo>
                    <a:pt x="57" y="149"/>
                  </a:lnTo>
                  <a:lnTo>
                    <a:pt x="61" y="159"/>
                  </a:lnTo>
                  <a:lnTo>
                    <a:pt x="67" y="168"/>
                  </a:lnTo>
                  <a:lnTo>
                    <a:pt x="74" y="175"/>
                  </a:lnTo>
                  <a:lnTo>
                    <a:pt x="80" y="183"/>
                  </a:lnTo>
                  <a:lnTo>
                    <a:pt x="87" y="190"/>
                  </a:lnTo>
                  <a:lnTo>
                    <a:pt x="96" y="197"/>
                  </a:lnTo>
                  <a:lnTo>
                    <a:pt x="104" y="202"/>
                  </a:lnTo>
                  <a:lnTo>
                    <a:pt x="113" y="206"/>
                  </a:lnTo>
                  <a:lnTo>
                    <a:pt x="123" y="211"/>
                  </a:lnTo>
                  <a:lnTo>
                    <a:pt x="133" y="213"/>
                  </a:lnTo>
                  <a:lnTo>
                    <a:pt x="143" y="216"/>
                  </a:lnTo>
                  <a:lnTo>
                    <a:pt x="153" y="218"/>
                  </a:lnTo>
                  <a:lnTo>
                    <a:pt x="164" y="219"/>
                  </a:lnTo>
                  <a:lnTo>
                    <a:pt x="175" y="219"/>
                  </a:lnTo>
                  <a:lnTo>
                    <a:pt x="187" y="218"/>
                  </a:lnTo>
                  <a:lnTo>
                    <a:pt x="199" y="216"/>
                  </a:lnTo>
                  <a:lnTo>
                    <a:pt x="211" y="214"/>
                  </a:lnTo>
                  <a:lnTo>
                    <a:pt x="223" y="211"/>
                  </a:lnTo>
                  <a:lnTo>
                    <a:pt x="235" y="206"/>
                  </a:lnTo>
                  <a:lnTo>
                    <a:pt x="248" y="201"/>
                  </a:lnTo>
                  <a:lnTo>
                    <a:pt x="260" y="195"/>
                  </a:lnTo>
                  <a:lnTo>
                    <a:pt x="272" y="189"/>
                  </a:lnTo>
                  <a:lnTo>
                    <a:pt x="286" y="180"/>
                  </a:lnTo>
                  <a:lnTo>
                    <a:pt x="298" y="171"/>
                  </a:lnTo>
                  <a:lnTo>
                    <a:pt x="310" y="161"/>
                  </a:lnTo>
                  <a:lnTo>
                    <a:pt x="322"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grpSp>
      <p:sp>
        <p:nvSpPr>
          <p:cNvPr id="66565"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C6C93571-E01C-4441-83ED-50532C37FCE0}" type="slidenum">
              <a:rPr lang="en-US" altLang="en-US" b="1">
                <a:solidFill>
                  <a:schemeClr val="bg1"/>
                </a:solidFill>
              </a:rPr>
              <a:pPr algn="r" eaLnBrk="1" hangingPunct="1"/>
              <a:t>44</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9"/>
          <p:cNvSpPr>
            <a:spLocks noChangeShapeType="1"/>
          </p:cNvSpPr>
          <p:nvPr/>
        </p:nvSpPr>
        <p:spPr bwMode="auto">
          <a:xfrm>
            <a:off x="2097088" y="785813"/>
            <a:ext cx="4532312" cy="451326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87" name="Title 1"/>
          <p:cNvSpPr>
            <a:spLocks noGrp="1"/>
          </p:cNvSpPr>
          <p:nvPr>
            <p:ph type="title"/>
          </p:nvPr>
        </p:nvSpPr>
        <p:spPr>
          <a:xfrm>
            <a:off x="519113" y="679450"/>
            <a:ext cx="8051800" cy="582613"/>
          </a:xfrm>
        </p:spPr>
        <p:txBody>
          <a:bodyPr/>
          <a:lstStyle/>
          <a:p>
            <a:r>
              <a:rPr lang="en-US" altLang="en-US" smtClean="0"/>
              <a:t>Participant Practice</a:t>
            </a:r>
          </a:p>
        </p:txBody>
      </p:sp>
      <p:grpSp>
        <p:nvGrpSpPr>
          <p:cNvPr id="67588" name="Group 11"/>
          <p:cNvGrpSpPr>
            <a:grpSpLocks/>
          </p:cNvGrpSpPr>
          <p:nvPr/>
        </p:nvGrpSpPr>
        <p:grpSpPr bwMode="auto">
          <a:xfrm>
            <a:off x="2111375" y="1409700"/>
            <a:ext cx="4813300" cy="4814888"/>
            <a:chOff x="1939925" y="609600"/>
            <a:chExt cx="4813300" cy="4814888"/>
          </a:xfrm>
        </p:grpSpPr>
        <p:grpSp>
          <p:nvGrpSpPr>
            <p:cNvPr id="67590" name="Group 10"/>
            <p:cNvGrpSpPr>
              <a:grpSpLocks/>
            </p:cNvGrpSpPr>
            <p:nvPr/>
          </p:nvGrpSpPr>
          <p:grpSpPr bwMode="auto">
            <a:xfrm>
              <a:off x="1939925" y="609600"/>
              <a:ext cx="4813300" cy="4814888"/>
              <a:chOff x="1939925" y="609600"/>
              <a:chExt cx="4813300" cy="4814888"/>
            </a:xfrm>
          </p:grpSpPr>
          <p:sp>
            <p:nvSpPr>
              <p:cNvPr id="16" name="Rectangle 4"/>
              <p:cNvSpPr>
                <a:spLocks noChangeArrowheads="1"/>
              </p:cNvSpPr>
              <p:nvPr/>
            </p:nvSpPr>
            <p:spPr bwMode="auto">
              <a:xfrm>
                <a:off x="1939925" y="609600"/>
                <a:ext cx="4813300" cy="4814888"/>
              </a:xfrm>
              <a:prstGeom prst="rect">
                <a:avLst/>
              </a:prstGeom>
              <a:solidFill>
                <a:schemeClr val="bg2">
                  <a:lumMod val="75000"/>
                </a:schemeClr>
              </a:solidFill>
              <a:ln w="25400">
                <a:solidFill>
                  <a:schemeClr val="bg1"/>
                </a:solidFill>
                <a:miter lim="800000"/>
                <a:headEnd/>
                <a:tailEnd/>
              </a:ln>
            </p:spPr>
            <p:txBody>
              <a:bodyPr wrap="none" anchor="ctr"/>
              <a:lstStyle/>
              <a:p>
                <a:pPr>
                  <a:defRPr/>
                </a:pPr>
                <a:endParaRPr lang="en-US" dirty="0">
                  <a:solidFill>
                    <a:srgbClr val="FFFF00"/>
                  </a:solidFill>
                  <a:cs typeface="+mn-cs"/>
                </a:endParaRPr>
              </a:p>
            </p:txBody>
          </p:sp>
          <p:grpSp>
            <p:nvGrpSpPr>
              <p:cNvPr id="4" name="Group 5"/>
              <p:cNvGrpSpPr>
                <a:grpSpLocks/>
              </p:cNvGrpSpPr>
              <p:nvPr/>
            </p:nvGrpSpPr>
            <p:grpSpPr bwMode="auto">
              <a:xfrm>
                <a:off x="2364189" y="1791363"/>
                <a:ext cx="777875" cy="615949"/>
                <a:chOff x="2034" y="1529"/>
                <a:chExt cx="490" cy="388"/>
              </a:xfrm>
              <a:solidFill>
                <a:schemeClr val="bg2">
                  <a:lumMod val="75000"/>
                </a:schemeClr>
              </a:solidFill>
            </p:grpSpPr>
            <p:sp>
              <p:nvSpPr>
                <p:cNvPr id="19" name="Rectangle 6"/>
                <p:cNvSpPr>
                  <a:spLocks noChangeArrowheads="1"/>
                </p:cNvSpPr>
                <p:nvPr/>
              </p:nvSpPr>
              <p:spPr bwMode="auto">
                <a:xfrm>
                  <a:off x="2034" y="1589"/>
                  <a:ext cx="380" cy="328"/>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sz="2800" b="1" dirty="0">
                      <a:solidFill>
                        <a:srgbClr val="E0F3F4"/>
                      </a:solidFill>
                      <a:cs typeface="+mn-cs"/>
                    </a:rPr>
                    <a:t>45</a:t>
                  </a:r>
                </a:p>
              </p:txBody>
            </p:sp>
            <p:sp>
              <p:nvSpPr>
                <p:cNvPr id="20" name="Rectangle 7"/>
                <p:cNvSpPr>
                  <a:spLocks noChangeArrowheads="1"/>
                </p:cNvSpPr>
                <p:nvPr/>
              </p:nvSpPr>
              <p:spPr bwMode="auto">
                <a:xfrm>
                  <a:off x="2360" y="1529"/>
                  <a:ext cx="164" cy="173"/>
                </a:xfrm>
                <a:prstGeom prst="rect">
                  <a:avLst/>
                </a:prstGeom>
                <a:grpFill/>
                <a:ln w="9525">
                  <a:noFill/>
                  <a:miter lim="800000"/>
                  <a:headEnd/>
                  <a:tailEnd/>
                </a:ln>
              </p:spPr>
              <p:txBody>
                <a:bodyPr wrap="none" lIns="90488" tIns="44450" rIns="90488" bIns="44450">
                  <a:spAutoFit/>
                </a:bodyPr>
                <a:lstStyle/>
                <a:p>
                  <a:pPr defTabSz="877888" eaLnBrk="0" hangingPunct="0">
                    <a:defRPr/>
                  </a:pPr>
                  <a:r>
                    <a:rPr lang="en-US" b="1" dirty="0">
                      <a:solidFill>
                        <a:srgbClr val="E0F3F4"/>
                      </a:solidFill>
                      <a:latin typeface="Times New Roman" pitchFamily="18" charset="0"/>
                      <a:cs typeface="+mn-cs"/>
                    </a:rPr>
                    <a:t>o</a:t>
                  </a:r>
                </a:p>
              </p:txBody>
            </p:sp>
          </p:grpSp>
          <p:sp>
            <p:nvSpPr>
              <p:cNvPr id="67595" name="Line 9"/>
              <p:cNvSpPr>
                <a:spLocks noChangeShapeType="1"/>
              </p:cNvSpPr>
              <p:nvPr/>
            </p:nvSpPr>
            <p:spPr bwMode="auto">
              <a:xfrm>
                <a:off x="2097088" y="785813"/>
                <a:ext cx="4532312" cy="4513262"/>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 name="Freeform 10"/>
            <p:cNvSpPr>
              <a:spLocks/>
            </p:cNvSpPr>
            <p:nvPr/>
          </p:nvSpPr>
          <p:spPr bwMode="auto">
            <a:xfrm>
              <a:off x="2744788" y="2190750"/>
              <a:ext cx="511175" cy="347663"/>
            </a:xfrm>
            <a:custGeom>
              <a:avLst/>
              <a:gdLst>
                <a:gd name="T0" fmla="*/ 0 w 322"/>
                <a:gd name="T1" fmla="*/ 380544928 h 219"/>
                <a:gd name="T2" fmla="*/ 45362808 w 322"/>
                <a:gd name="T3" fmla="*/ 400706201 h 219"/>
                <a:gd name="T4" fmla="*/ 93246564 w 322"/>
                <a:gd name="T5" fmla="*/ 415827156 h 219"/>
                <a:gd name="T6" fmla="*/ 141128746 w 322"/>
                <a:gd name="T7" fmla="*/ 428427258 h 219"/>
                <a:gd name="T8" fmla="*/ 186491541 w 322"/>
                <a:gd name="T9" fmla="*/ 433467576 h 219"/>
                <a:gd name="T10" fmla="*/ 231854386 w 322"/>
                <a:gd name="T11" fmla="*/ 433467576 h 219"/>
                <a:gd name="T12" fmla="*/ 272176871 w 322"/>
                <a:gd name="T13" fmla="*/ 430948211 h 219"/>
                <a:gd name="T14" fmla="*/ 309978407 w 322"/>
                <a:gd name="T15" fmla="*/ 423386939 h 219"/>
                <a:gd name="T16" fmla="*/ 347781530 w 322"/>
                <a:gd name="T17" fmla="*/ 408265885 h 219"/>
                <a:gd name="T18" fmla="*/ 378023393 w 322"/>
                <a:gd name="T19" fmla="*/ 395665883 h 219"/>
                <a:gd name="T20" fmla="*/ 405744308 w 322"/>
                <a:gd name="T21" fmla="*/ 375504610 h 219"/>
                <a:gd name="T22" fmla="*/ 430945960 w 322"/>
                <a:gd name="T23" fmla="*/ 352822383 h 219"/>
                <a:gd name="T24" fmla="*/ 451107202 w 322"/>
                <a:gd name="T25" fmla="*/ 327620792 h 219"/>
                <a:gd name="T26" fmla="*/ 461187824 w 322"/>
                <a:gd name="T27" fmla="*/ 312499837 h 219"/>
                <a:gd name="T28" fmla="*/ 466228134 w 322"/>
                <a:gd name="T29" fmla="*/ 299899834 h 219"/>
                <a:gd name="T30" fmla="*/ 471268445 w 322"/>
                <a:gd name="T31" fmla="*/ 284778879 h 219"/>
                <a:gd name="T32" fmla="*/ 473789394 w 322"/>
                <a:gd name="T33" fmla="*/ 269657924 h 219"/>
                <a:gd name="T34" fmla="*/ 476308755 w 322"/>
                <a:gd name="T35" fmla="*/ 252016016 h 219"/>
                <a:gd name="T36" fmla="*/ 476308755 w 322"/>
                <a:gd name="T37" fmla="*/ 234375696 h 219"/>
                <a:gd name="T38" fmla="*/ 476308755 w 322"/>
                <a:gd name="T39" fmla="*/ 219254741 h 219"/>
                <a:gd name="T40" fmla="*/ 473789394 w 322"/>
                <a:gd name="T41" fmla="*/ 201612783 h 219"/>
                <a:gd name="T42" fmla="*/ 370463721 w 322"/>
                <a:gd name="T43" fmla="*/ 201612783 h 219"/>
                <a:gd name="T44" fmla="*/ 592235899 w 322"/>
                <a:gd name="T45" fmla="*/ 0 h 219"/>
                <a:gd name="T46" fmla="*/ 811490203 w 322"/>
                <a:gd name="T47" fmla="*/ 201612783 h 219"/>
                <a:gd name="T48" fmla="*/ 698084009 w 322"/>
                <a:gd name="T49" fmla="*/ 201612783 h 219"/>
                <a:gd name="T50" fmla="*/ 698084009 w 322"/>
                <a:gd name="T51" fmla="*/ 234375696 h 219"/>
                <a:gd name="T52" fmla="*/ 695563060 w 322"/>
                <a:gd name="T53" fmla="*/ 264617606 h 219"/>
                <a:gd name="T54" fmla="*/ 693043698 w 322"/>
                <a:gd name="T55" fmla="*/ 294859516 h 219"/>
                <a:gd name="T56" fmla="*/ 688003388 w 322"/>
                <a:gd name="T57" fmla="*/ 325101426 h 219"/>
                <a:gd name="T58" fmla="*/ 680442128 w 322"/>
                <a:gd name="T59" fmla="*/ 350303018 h 219"/>
                <a:gd name="T60" fmla="*/ 667842145 w 322"/>
                <a:gd name="T61" fmla="*/ 375504610 h 219"/>
                <a:gd name="T62" fmla="*/ 657761524 w 322"/>
                <a:gd name="T63" fmla="*/ 400706201 h 219"/>
                <a:gd name="T64" fmla="*/ 642639005 w 322"/>
                <a:gd name="T65" fmla="*/ 423386939 h 219"/>
                <a:gd name="T66" fmla="*/ 624998712 w 322"/>
                <a:gd name="T67" fmla="*/ 441028847 h 219"/>
                <a:gd name="T68" fmla="*/ 609877780 w 322"/>
                <a:gd name="T69" fmla="*/ 461190121 h 219"/>
                <a:gd name="T70" fmla="*/ 592235899 w 322"/>
                <a:gd name="T71" fmla="*/ 478830441 h 219"/>
                <a:gd name="T72" fmla="*/ 569555295 w 322"/>
                <a:gd name="T73" fmla="*/ 496472349 h 219"/>
                <a:gd name="T74" fmla="*/ 549394053 w 322"/>
                <a:gd name="T75" fmla="*/ 509072351 h 219"/>
                <a:gd name="T76" fmla="*/ 526711861 w 322"/>
                <a:gd name="T77" fmla="*/ 519152988 h 219"/>
                <a:gd name="T78" fmla="*/ 501510308 w 322"/>
                <a:gd name="T79" fmla="*/ 531754577 h 219"/>
                <a:gd name="T80" fmla="*/ 476308755 w 322"/>
                <a:gd name="T81" fmla="*/ 536794896 h 219"/>
                <a:gd name="T82" fmla="*/ 451107202 w 322"/>
                <a:gd name="T83" fmla="*/ 544354580 h 219"/>
                <a:gd name="T84" fmla="*/ 425905649 w 322"/>
                <a:gd name="T85" fmla="*/ 549394898 h 219"/>
                <a:gd name="T86" fmla="*/ 398184636 w 322"/>
                <a:gd name="T87" fmla="*/ 551915851 h 219"/>
                <a:gd name="T88" fmla="*/ 370463721 w 322"/>
                <a:gd name="T89" fmla="*/ 551915851 h 219"/>
                <a:gd name="T90" fmla="*/ 340221858 w 322"/>
                <a:gd name="T91" fmla="*/ 549394898 h 219"/>
                <a:gd name="T92" fmla="*/ 309978407 w 322"/>
                <a:gd name="T93" fmla="*/ 544354580 h 219"/>
                <a:gd name="T94" fmla="*/ 279736543 w 322"/>
                <a:gd name="T95" fmla="*/ 539314261 h 219"/>
                <a:gd name="T96" fmla="*/ 249494680 w 322"/>
                <a:gd name="T97" fmla="*/ 531754577 h 219"/>
                <a:gd name="T98" fmla="*/ 219252816 w 322"/>
                <a:gd name="T99" fmla="*/ 519152988 h 219"/>
                <a:gd name="T100" fmla="*/ 186491541 w 322"/>
                <a:gd name="T101" fmla="*/ 506552986 h 219"/>
                <a:gd name="T102" fmla="*/ 156249678 w 322"/>
                <a:gd name="T103" fmla="*/ 491432031 h 219"/>
                <a:gd name="T104" fmla="*/ 126007814 w 322"/>
                <a:gd name="T105" fmla="*/ 476311076 h 219"/>
                <a:gd name="T106" fmla="*/ 90725615 w 322"/>
                <a:gd name="T107" fmla="*/ 453628849 h 219"/>
                <a:gd name="T108" fmla="*/ 60483752 w 322"/>
                <a:gd name="T109" fmla="*/ 430948211 h 219"/>
                <a:gd name="T110" fmla="*/ 30241876 w 322"/>
                <a:gd name="T111" fmla="*/ 405746520 h 219"/>
                <a:gd name="T112" fmla="*/ 0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0" y="151"/>
                  </a:moveTo>
                  <a:lnTo>
                    <a:pt x="18" y="159"/>
                  </a:lnTo>
                  <a:lnTo>
                    <a:pt x="37" y="165"/>
                  </a:lnTo>
                  <a:lnTo>
                    <a:pt x="56" y="170"/>
                  </a:lnTo>
                  <a:lnTo>
                    <a:pt x="74" y="172"/>
                  </a:lnTo>
                  <a:lnTo>
                    <a:pt x="92" y="172"/>
                  </a:lnTo>
                  <a:lnTo>
                    <a:pt x="108" y="171"/>
                  </a:lnTo>
                  <a:lnTo>
                    <a:pt x="123" y="168"/>
                  </a:lnTo>
                  <a:lnTo>
                    <a:pt x="138" y="162"/>
                  </a:lnTo>
                  <a:lnTo>
                    <a:pt x="150" y="157"/>
                  </a:lnTo>
                  <a:lnTo>
                    <a:pt x="161" y="149"/>
                  </a:lnTo>
                  <a:lnTo>
                    <a:pt x="171" y="140"/>
                  </a:lnTo>
                  <a:lnTo>
                    <a:pt x="179" y="130"/>
                  </a:lnTo>
                  <a:lnTo>
                    <a:pt x="183" y="124"/>
                  </a:lnTo>
                  <a:lnTo>
                    <a:pt x="185" y="119"/>
                  </a:lnTo>
                  <a:lnTo>
                    <a:pt x="187" y="113"/>
                  </a:lnTo>
                  <a:lnTo>
                    <a:pt x="188" y="107"/>
                  </a:lnTo>
                  <a:lnTo>
                    <a:pt x="189" y="100"/>
                  </a:lnTo>
                  <a:lnTo>
                    <a:pt x="189" y="93"/>
                  </a:lnTo>
                  <a:lnTo>
                    <a:pt x="189" y="87"/>
                  </a:lnTo>
                  <a:lnTo>
                    <a:pt x="188" y="80"/>
                  </a:lnTo>
                  <a:lnTo>
                    <a:pt x="147" y="80"/>
                  </a:lnTo>
                  <a:lnTo>
                    <a:pt x="235" y="0"/>
                  </a:lnTo>
                  <a:lnTo>
                    <a:pt x="322" y="80"/>
                  </a:lnTo>
                  <a:lnTo>
                    <a:pt x="277" y="80"/>
                  </a:lnTo>
                  <a:lnTo>
                    <a:pt x="277" y="93"/>
                  </a:lnTo>
                  <a:lnTo>
                    <a:pt x="276" y="105"/>
                  </a:lnTo>
                  <a:lnTo>
                    <a:pt x="275" y="117"/>
                  </a:lnTo>
                  <a:lnTo>
                    <a:pt x="273" y="129"/>
                  </a:lnTo>
                  <a:lnTo>
                    <a:pt x="270" y="139"/>
                  </a:lnTo>
                  <a:lnTo>
                    <a:pt x="265" y="149"/>
                  </a:lnTo>
                  <a:lnTo>
                    <a:pt x="261" y="159"/>
                  </a:lnTo>
                  <a:lnTo>
                    <a:pt x="255" y="168"/>
                  </a:lnTo>
                  <a:lnTo>
                    <a:pt x="248" y="175"/>
                  </a:lnTo>
                  <a:lnTo>
                    <a:pt x="242" y="183"/>
                  </a:lnTo>
                  <a:lnTo>
                    <a:pt x="235" y="190"/>
                  </a:lnTo>
                  <a:lnTo>
                    <a:pt x="226" y="197"/>
                  </a:lnTo>
                  <a:lnTo>
                    <a:pt x="218" y="202"/>
                  </a:lnTo>
                  <a:lnTo>
                    <a:pt x="209" y="206"/>
                  </a:lnTo>
                  <a:lnTo>
                    <a:pt x="199" y="211"/>
                  </a:lnTo>
                  <a:lnTo>
                    <a:pt x="189" y="213"/>
                  </a:lnTo>
                  <a:lnTo>
                    <a:pt x="179" y="216"/>
                  </a:lnTo>
                  <a:lnTo>
                    <a:pt x="169" y="218"/>
                  </a:lnTo>
                  <a:lnTo>
                    <a:pt x="158" y="219"/>
                  </a:lnTo>
                  <a:lnTo>
                    <a:pt x="147" y="219"/>
                  </a:lnTo>
                  <a:lnTo>
                    <a:pt x="135" y="218"/>
                  </a:lnTo>
                  <a:lnTo>
                    <a:pt x="123" y="216"/>
                  </a:lnTo>
                  <a:lnTo>
                    <a:pt x="111" y="214"/>
                  </a:lnTo>
                  <a:lnTo>
                    <a:pt x="99" y="211"/>
                  </a:lnTo>
                  <a:lnTo>
                    <a:pt x="87" y="206"/>
                  </a:lnTo>
                  <a:lnTo>
                    <a:pt x="74" y="201"/>
                  </a:lnTo>
                  <a:lnTo>
                    <a:pt x="62" y="195"/>
                  </a:lnTo>
                  <a:lnTo>
                    <a:pt x="50" y="189"/>
                  </a:lnTo>
                  <a:lnTo>
                    <a:pt x="36" y="180"/>
                  </a:lnTo>
                  <a:lnTo>
                    <a:pt x="24" y="171"/>
                  </a:lnTo>
                  <a:lnTo>
                    <a:pt x="12" y="161"/>
                  </a:lnTo>
                  <a:lnTo>
                    <a:pt x="0"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sp>
          <p:nvSpPr>
            <p:cNvPr id="15" name="Freeform 11"/>
            <p:cNvSpPr>
              <a:spLocks/>
            </p:cNvSpPr>
            <p:nvPr/>
          </p:nvSpPr>
          <p:spPr bwMode="auto">
            <a:xfrm>
              <a:off x="2185988" y="2190750"/>
              <a:ext cx="511175" cy="347663"/>
            </a:xfrm>
            <a:custGeom>
              <a:avLst/>
              <a:gdLst>
                <a:gd name="T0" fmla="*/ 811490203 w 322"/>
                <a:gd name="T1" fmla="*/ 380544928 h 219"/>
                <a:gd name="T2" fmla="*/ 766127408 w 322"/>
                <a:gd name="T3" fmla="*/ 400706201 h 219"/>
                <a:gd name="T4" fmla="*/ 718245251 w 322"/>
                <a:gd name="T5" fmla="*/ 415827156 h 219"/>
                <a:gd name="T6" fmla="*/ 670361507 w 322"/>
                <a:gd name="T7" fmla="*/ 428427258 h 219"/>
                <a:gd name="T8" fmla="*/ 624998712 w 322"/>
                <a:gd name="T9" fmla="*/ 433467576 h 219"/>
                <a:gd name="T10" fmla="*/ 579635916 w 322"/>
                <a:gd name="T11" fmla="*/ 433467576 h 219"/>
                <a:gd name="T12" fmla="*/ 539313431 w 322"/>
                <a:gd name="T13" fmla="*/ 430948211 h 219"/>
                <a:gd name="T14" fmla="*/ 501510308 w 322"/>
                <a:gd name="T15" fmla="*/ 423386939 h 219"/>
                <a:gd name="T16" fmla="*/ 463708773 w 322"/>
                <a:gd name="T17" fmla="*/ 408265885 h 219"/>
                <a:gd name="T18" fmla="*/ 433466909 w 322"/>
                <a:gd name="T19" fmla="*/ 395665883 h 219"/>
                <a:gd name="T20" fmla="*/ 405744308 w 322"/>
                <a:gd name="T21" fmla="*/ 375504610 h 219"/>
                <a:gd name="T22" fmla="*/ 380544342 w 322"/>
                <a:gd name="T23" fmla="*/ 352822383 h 219"/>
                <a:gd name="T24" fmla="*/ 360383100 w 322"/>
                <a:gd name="T25" fmla="*/ 327620792 h 219"/>
                <a:gd name="T26" fmla="*/ 350302479 w 322"/>
                <a:gd name="T27" fmla="*/ 312499837 h 219"/>
                <a:gd name="T28" fmla="*/ 345262168 w 322"/>
                <a:gd name="T29" fmla="*/ 299899834 h 219"/>
                <a:gd name="T30" fmla="*/ 340221858 w 322"/>
                <a:gd name="T31" fmla="*/ 284778879 h 219"/>
                <a:gd name="T32" fmla="*/ 337700909 w 322"/>
                <a:gd name="T33" fmla="*/ 269657924 h 219"/>
                <a:gd name="T34" fmla="*/ 335181547 w 322"/>
                <a:gd name="T35" fmla="*/ 252016016 h 219"/>
                <a:gd name="T36" fmla="*/ 335181547 w 322"/>
                <a:gd name="T37" fmla="*/ 234375696 h 219"/>
                <a:gd name="T38" fmla="*/ 335181547 w 322"/>
                <a:gd name="T39" fmla="*/ 219254741 h 219"/>
                <a:gd name="T40" fmla="*/ 337700909 w 322"/>
                <a:gd name="T41" fmla="*/ 201612783 h 219"/>
                <a:gd name="T42" fmla="*/ 441026581 w 322"/>
                <a:gd name="T43" fmla="*/ 201612783 h 219"/>
                <a:gd name="T44" fmla="*/ 219252816 w 322"/>
                <a:gd name="T45" fmla="*/ 0 h 219"/>
                <a:gd name="T46" fmla="*/ 0 w 322"/>
                <a:gd name="T47" fmla="*/ 201612783 h 219"/>
                <a:gd name="T48" fmla="*/ 113406244 w 322"/>
                <a:gd name="T49" fmla="*/ 201612783 h 219"/>
                <a:gd name="T50" fmla="*/ 113406244 w 322"/>
                <a:gd name="T51" fmla="*/ 234375696 h 219"/>
                <a:gd name="T52" fmla="*/ 115927193 w 322"/>
                <a:gd name="T53" fmla="*/ 264617606 h 219"/>
                <a:gd name="T54" fmla="*/ 118446555 w 322"/>
                <a:gd name="T55" fmla="*/ 294859516 h 219"/>
                <a:gd name="T56" fmla="*/ 123486865 w 322"/>
                <a:gd name="T57" fmla="*/ 325101426 h 219"/>
                <a:gd name="T58" fmla="*/ 131048125 w 322"/>
                <a:gd name="T59" fmla="*/ 350303018 h 219"/>
                <a:gd name="T60" fmla="*/ 143648108 w 322"/>
                <a:gd name="T61" fmla="*/ 375504610 h 219"/>
                <a:gd name="T62" fmla="*/ 153728729 w 322"/>
                <a:gd name="T63" fmla="*/ 400706201 h 219"/>
                <a:gd name="T64" fmla="*/ 168851248 w 322"/>
                <a:gd name="T65" fmla="*/ 423386939 h 219"/>
                <a:gd name="T66" fmla="*/ 186491541 w 322"/>
                <a:gd name="T67" fmla="*/ 441028847 h 219"/>
                <a:gd name="T68" fmla="*/ 201612473 w 322"/>
                <a:gd name="T69" fmla="*/ 461190121 h 219"/>
                <a:gd name="T70" fmla="*/ 219252816 w 322"/>
                <a:gd name="T71" fmla="*/ 478830441 h 219"/>
                <a:gd name="T72" fmla="*/ 241935008 w 322"/>
                <a:gd name="T73" fmla="*/ 496472349 h 219"/>
                <a:gd name="T74" fmla="*/ 262096250 w 322"/>
                <a:gd name="T75" fmla="*/ 509072351 h 219"/>
                <a:gd name="T76" fmla="*/ 284776854 w 322"/>
                <a:gd name="T77" fmla="*/ 519152988 h 219"/>
                <a:gd name="T78" fmla="*/ 309978407 w 322"/>
                <a:gd name="T79" fmla="*/ 531754577 h 219"/>
                <a:gd name="T80" fmla="*/ 335181547 w 322"/>
                <a:gd name="T81" fmla="*/ 536794896 h 219"/>
                <a:gd name="T82" fmla="*/ 360383100 w 322"/>
                <a:gd name="T83" fmla="*/ 544354580 h 219"/>
                <a:gd name="T84" fmla="*/ 385584653 w 322"/>
                <a:gd name="T85" fmla="*/ 549394898 h 219"/>
                <a:gd name="T86" fmla="*/ 413305568 w 322"/>
                <a:gd name="T87" fmla="*/ 551915851 h 219"/>
                <a:gd name="T88" fmla="*/ 441026581 w 322"/>
                <a:gd name="T89" fmla="*/ 551915851 h 219"/>
                <a:gd name="T90" fmla="*/ 471268445 w 322"/>
                <a:gd name="T91" fmla="*/ 549394898 h 219"/>
                <a:gd name="T92" fmla="*/ 501510308 w 322"/>
                <a:gd name="T93" fmla="*/ 544354580 h 219"/>
                <a:gd name="T94" fmla="*/ 531752172 w 322"/>
                <a:gd name="T95" fmla="*/ 539314261 h 219"/>
                <a:gd name="T96" fmla="*/ 561994035 w 322"/>
                <a:gd name="T97" fmla="*/ 531754577 h 219"/>
                <a:gd name="T98" fmla="*/ 592235899 w 322"/>
                <a:gd name="T99" fmla="*/ 519152988 h 219"/>
                <a:gd name="T100" fmla="*/ 624998712 w 322"/>
                <a:gd name="T101" fmla="*/ 506552986 h 219"/>
                <a:gd name="T102" fmla="*/ 655240575 w 322"/>
                <a:gd name="T103" fmla="*/ 491432031 h 219"/>
                <a:gd name="T104" fmla="*/ 685482439 w 322"/>
                <a:gd name="T105" fmla="*/ 476311076 h 219"/>
                <a:gd name="T106" fmla="*/ 720764613 w 322"/>
                <a:gd name="T107" fmla="*/ 453628849 h 219"/>
                <a:gd name="T108" fmla="*/ 751006476 w 322"/>
                <a:gd name="T109" fmla="*/ 430948211 h 219"/>
                <a:gd name="T110" fmla="*/ 781248340 w 322"/>
                <a:gd name="T111" fmla="*/ 405746520 h 219"/>
                <a:gd name="T112" fmla="*/ 811490203 w 322"/>
                <a:gd name="T113" fmla="*/ 380544928 h 2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219"/>
                <a:gd name="T173" fmla="*/ 322 w 322"/>
                <a:gd name="T174" fmla="*/ 219 h 2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219">
                  <a:moveTo>
                    <a:pt x="322" y="151"/>
                  </a:moveTo>
                  <a:lnTo>
                    <a:pt x="304" y="159"/>
                  </a:lnTo>
                  <a:lnTo>
                    <a:pt x="285" y="165"/>
                  </a:lnTo>
                  <a:lnTo>
                    <a:pt x="266" y="170"/>
                  </a:lnTo>
                  <a:lnTo>
                    <a:pt x="248" y="172"/>
                  </a:lnTo>
                  <a:lnTo>
                    <a:pt x="230" y="172"/>
                  </a:lnTo>
                  <a:lnTo>
                    <a:pt x="214" y="171"/>
                  </a:lnTo>
                  <a:lnTo>
                    <a:pt x="199" y="168"/>
                  </a:lnTo>
                  <a:lnTo>
                    <a:pt x="184" y="162"/>
                  </a:lnTo>
                  <a:lnTo>
                    <a:pt x="172" y="157"/>
                  </a:lnTo>
                  <a:lnTo>
                    <a:pt x="161" y="149"/>
                  </a:lnTo>
                  <a:lnTo>
                    <a:pt x="151" y="140"/>
                  </a:lnTo>
                  <a:lnTo>
                    <a:pt x="143" y="130"/>
                  </a:lnTo>
                  <a:lnTo>
                    <a:pt x="139" y="124"/>
                  </a:lnTo>
                  <a:lnTo>
                    <a:pt x="137" y="119"/>
                  </a:lnTo>
                  <a:lnTo>
                    <a:pt x="135" y="113"/>
                  </a:lnTo>
                  <a:lnTo>
                    <a:pt x="134" y="107"/>
                  </a:lnTo>
                  <a:lnTo>
                    <a:pt x="133" y="100"/>
                  </a:lnTo>
                  <a:lnTo>
                    <a:pt x="133" y="93"/>
                  </a:lnTo>
                  <a:lnTo>
                    <a:pt x="133" y="87"/>
                  </a:lnTo>
                  <a:lnTo>
                    <a:pt x="134" y="80"/>
                  </a:lnTo>
                  <a:lnTo>
                    <a:pt x="175" y="80"/>
                  </a:lnTo>
                  <a:lnTo>
                    <a:pt x="87" y="0"/>
                  </a:lnTo>
                  <a:lnTo>
                    <a:pt x="0" y="80"/>
                  </a:lnTo>
                  <a:lnTo>
                    <a:pt x="45" y="80"/>
                  </a:lnTo>
                  <a:lnTo>
                    <a:pt x="45" y="93"/>
                  </a:lnTo>
                  <a:lnTo>
                    <a:pt x="46" y="105"/>
                  </a:lnTo>
                  <a:lnTo>
                    <a:pt x="47" y="117"/>
                  </a:lnTo>
                  <a:lnTo>
                    <a:pt x="49" y="129"/>
                  </a:lnTo>
                  <a:lnTo>
                    <a:pt x="52" y="139"/>
                  </a:lnTo>
                  <a:lnTo>
                    <a:pt x="57" y="149"/>
                  </a:lnTo>
                  <a:lnTo>
                    <a:pt x="61" y="159"/>
                  </a:lnTo>
                  <a:lnTo>
                    <a:pt x="67" y="168"/>
                  </a:lnTo>
                  <a:lnTo>
                    <a:pt x="74" y="175"/>
                  </a:lnTo>
                  <a:lnTo>
                    <a:pt x="80" y="183"/>
                  </a:lnTo>
                  <a:lnTo>
                    <a:pt x="87" y="190"/>
                  </a:lnTo>
                  <a:lnTo>
                    <a:pt x="96" y="197"/>
                  </a:lnTo>
                  <a:lnTo>
                    <a:pt x="104" y="202"/>
                  </a:lnTo>
                  <a:lnTo>
                    <a:pt x="113" y="206"/>
                  </a:lnTo>
                  <a:lnTo>
                    <a:pt x="123" y="211"/>
                  </a:lnTo>
                  <a:lnTo>
                    <a:pt x="133" y="213"/>
                  </a:lnTo>
                  <a:lnTo>
                    <a:pt x="143" y="216"/>
                  </a:lnTo>
                  <a:lnTo>
                    <a:pt x="153" y="218"/>
                  </a:lnTo>
                  <a:lnTo>
                    <a:pt x="164" y="219"/>
                  </a:lnTo>
                  <a:lnTo>
                    <a:pt x="175" y="219"/>
                  </a:lnTo>
                  <a:lnTo>
                    <a:pt x="187" y="218"/>
                  </a:lnTo>
                  <a:lnTo>
                    <a:pt x="199" y="216"/>
                  </a:lnTo>
                  <a:lnTo>
                    <a:pt x="211" y="214"/>
                  </a:lnTo>
                  <a:lnTo>
                    <a:pt x="223" y="211"/>
                  </a:lnTo>
                  <a:lnTo>
                    <a:pt x="235" y="206"/>
                  </a:lnTo>
                  <a:lnTo>
                    <a:pt x="248" y="201"/>
                  </a:lnTo>
                  <a:lnTo>
                    <a:pt x="260" y="195"/>
                  </a:lnTo>
                  <a:lnTo>
                    <a:pt x="272" y="189"/>
                  </a:lnTo>
                  <a:lnTo>
                    <a:pt x="286" y="180"/>
                  </a:lnTo>
                  <a:lnTo>
                    <a:pt x="298" y="171"/>
                  </a:lnTo>
                  <a:lnTo>
                    <a:pt x="310" y="161"/>
                  </a:lnTo>
                  <a:lnTo>
                    <a:pt x="322" y="151"/>
                  </a:lnTo>
                  <a:close/>
                </a:path>
              </a:pathLst>
            </a:custGeom>
            <a:solidFill>
              <a:schemeClr val="bg2">
                <a:lumMod val="75000"/>
              </a:schemeClr>
            </a:solidFill>
            <a:ln w="9525">
              <a:solidFill>
                <a:schemeClr val="bg1"/>
              </a:solidFill>
              <a:round/>
              <a:headEnd/>
              <a:tailEnd/>
            </a:ln>
          </p:spPr>
          <p:txBody>
            <a:bodyPr/>
            <a:lstStyle/>
            <a:p>
              <a:pPr>
                <a:defRPr/>
              </a:pPr>
              <a:endParaRPr lang="en-US" dirty="0">
                <a:solidFill>
                  <a:srgbClr val="FFFF00"/>
                </a:solidFill>
                <a:cs typeface="+mn-cs"/>
              </a:endParaRPr>
            </a:p>
          </p:txBody>
        </p:sp>
      </p:grpSp>
      <p:sp>
        <p:nvSpPr>
          <p:cNvPr id="67589"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C33CB36C-0DCA-4C6D-AEEA-3319F3EF75EE}" type="slidenum">
              <a:rPr lang="en-US" altLang="en-US" b="1">
                <a:solidFill>
                  <a:schemeClr val="bg1"/>
                </a:solidFill>
              </a:rPr>
              <a:pPr algn="r" eaLnBrk="1" hangingPunct="1"/>
              <a:t>45</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19113" y="679450"/>
            <a:ext cx="8051800" cy="582613"/>
          </a:xfrm>
        </p:spPr>
        <p:txBody>
          <a:bodyPr/>
          <a:lstStyle/>
          <a:p>
            <a:r>
              <a:rPr lang="en-US" altLang="en-US" smtClean="0"/>
              <a:t/>
            </a:r>
            <a:br>
              <a:rPr lang="en-US" altLang="en-US" smtClean="0"/>
            </a:br>
            <a:r>
              <a:rPr lang="en-US" altLang="en-US" smtClean="0"/>
              <a:t>Horizontal Gaze Nystagmus</a:t>
            </a:r>
            <a:br>
              <a:rPr lang="en-US" altLang="en-US" smtClean="0"/>
            </a:br>
            <a:r>
              <a:rPr lang="en-US" altLang="en-US" smtClean="0"/>
              <a:t>Test Criterion</a:t>
            </a:r>
          </a:p>
        </p:txBody>
      </p:sp>
      <p:sp>
        <p:nvSpPr>
          <p:cNvPr id="68611" name="Content Placeholder 2"/>
          <p:cNvSpPr>
            <a:spLocks noGrp="1"/>
          </p:cNvSpPr>
          <p:nvPr>
            <p:ph idx="1"/>
          </p:nvPr>
        </p:nvSpPr>
        <p:spPr>
          <a:xfrm>
            <a:off x="558800" y="1582738"/>
            <a:ext cx="8026400" cy="4387850"/>
          </a:xfrm>
        </p:spPr>
        <p:txBody>
          <a:bodyPr/>
          <a:lstStyle/>
          <a:p>
            <a:pPr algn="ctr"/>
            <a:endParaRPr lang="en-US" altLang="en-US" smtClean="0"/>
          </a:p>
          <a:p>
            <a:pPr algn="ctr"/>
            <a:r>
              <a:rPr lang="en-US" altLang="en-US" smtClean="0"/>
              <a:t>4 or more clues indicates </a:t>
            </a:r>
          </a:p>
          <a:p>
            <a:pPr algn="ctr"/>
            <a:r>
              <a:rPr lang="en-US" altLang="en-US" smtClean="0"/>
              <a:t>BAC above 0.08 (88% accurate)</a:t>
            </a:r>
          </a:p>
          <a:p>
            <a:endParaRPr lang="en-US" altLang="en-US" smtClean="0"/>
          </a:p>
        </p:txBody>
      </p:sp>
      <p:pic>
        <p:nvPicPr>
          <p:cNvPr id="68612" name="Picture 4" descr="MP9003857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3298825"/>
            <a:ext cx="2106612" cy="29495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8613"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E93B17FC-F904-4112-9DDA-E25DAE1EDA60}" type="slidenum">
              <a:rPr lang="en-US" altLang="en-US" b="1">
                <a:solidFill>
                  <a:schemeClr val="bg1"/>
                </a:solidFill>
              </a:rPr>
              <a:pPr algn="r" eaLnBrk="1" hangingPunct="1"/>
              <a:t>46</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19113" y="679450"/>
            <a:ext cx="8051800" cy="582613"/>
          </a:xfrm>
        </p:spPr>
        <p:txBody>
          <a:bodyPr/>
          <a:lstStyle/>
          <a:p>
            <a:r>
              <a:rPr lang="en-US" altLang="en-US" smtClean="0"/>
              <a:t/>
            </a:r>
            <a:br>
              <a:rPr lang="en-US" altLang="en-US" smtClean="0"/>
            </a:br>
            <a:r>
              <a:rPr lang="en-US" altLang="en-US" smtClean="0"/>
              <a:t>Horizontal Gaze Nystagmus</a:t>
            </a:r>
            <a:br>
              <a:rPr lang="en-US" altLang="en-US" smtClean="0"/>
            </a:br>
            <a:r>
              <a:rPr lang="en-US" altLang="en-US" smtClean="0"/>
              <a:t>Test Demonstration </a:t>
            </a:r>
          </a:p>
        </p:txBody>
      </p:sp>
      <p:sp>
        <p:nvSpPr>
          <p:cNvPr id="69635" name="Content Placeholder 2"/>
          <p:cNvSpPr>
            <a:spLocks noGrp="1"/>
          </p:cNvSpPr>
          <p:nvPr>
            <p:ph idx="1"/>
          </p:nvPr>
        </p:nvSpPr>
        <p:spPr>
          <a:xfrm>
            <a:off x="558800" y="1582738"/>
            <a:ext cx="8026400" cy="4387850"/>
          </a:xfrm>
        </p:spPr>
        <p:txBody>
          <a:bodyPr/>
          <a:lstStyle/>
          <a:p>
            <a:pPr algn="ctr"/>
            <a:endParaRPr lang="en-US" altLang="en-US" smtClean="0"/>
          </a:p>
          <a:p>
            <a:endParaRPr lang="en-US" altLang="en-US" smtClean="0"/>
          </a:p>
        </p:txBody>
      </p:sp>
      <p:pic>
        <p:nvPicPr>
          <p:cNvPr id="69636" name="Picture 12" descr="IV-5A"/>
          <p:cNvPicPr>
            <a:picLocks noChangeAspect="1" noChangeArrowheads="1"/>
          </p:cNvPicPr>
          <p:nvPr/>
        </p:nvPicPr>
        <p:blipFill>
          <a:blip r:embed="rId3">
            <a:extLst>
              <a:ext uri="{28A0092B-C50C-407E-A947-70E740481C1C}">
                <a14:useLocalDpi xmlns:a14="http://schemas.microsoft.com/office/drawing/2010/main" val="0"/>
              </a:ext>
            </a:extLst>
          </a:blip>
          <a:srcRect l="13715" t="8800" r="13142" b="8000"/>
          <a:stretch>
            <a:fillRect/>
          </a:stretch>
        </p:blipFill>
        <p:spPr bwMode="auto">
          <a:xfrm>
            <a:off x="1957388" y="2038350"/>
            <a:ext cx="5027612" cy="40846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7"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8E49E2FA-2F91-48EC-A2F5-8461B5ACB297}" type="slidenum">
              <a:rPr lang="en-US" altLang="en-US" b="1">
                <a:solidFill>
                  <a:schemeClr val="bg1"/>
                </a:solidFill>
              </a:rPr>
              <a:pPr algn="r" eaLnBrk="1" hangingPunct="1"/>
              <a:t>47</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sz="quarter" idx="4294967295"/>
          </p:nvPr>
        </p:nvSpPr>
        <p:spPr>
          <a:xfrm>
            <a:off x="928688" y="1847850"/>
            <a:ext cx="8096250" cy="3749675"/>
          </a:xfrm>
        </p:spPr>
        <p:txBody>
          <a:bodyPr/>
          <a:lstStyle/>
          <a:p>
            <a:pPr marL="285750" indent="-285750">
              <a:lnSpc>
                <a:spcPct val="150000"/>
              </a:lnSpc>
              <a:buFontTx/>
              <a:buChar char="•"/>
            </a:pPr>
            <a:r>
              <a:rPr lang="en-US" altLang="en-US" sz="2400" smtClean="0"/>
              <a:t>Check for eyeglasses</a:t>
            </a:r>
          </a:p>
          <a:p>
            <a:pPr marL="285750" indent="-285750">
              <a:lnSpc>
                <a:spcPct val="150000"/>
              </a:lnSpc>
              <a:buFontTx/>
              <a:buChar char="•"/>
            </a:pPr>
            <a:r>
              <a:rPr lang="en-US" altLang="en-US" sz="2400" smtClean="0"/>
              <a:t>Verbal instructions</a:t>
            </a:r>
          </a:p>
          <a:p>
            <a:pPr marL="285750" indent="-285750">
              <a:lnSpc>
                <a:spcPct val="150000"/>
              </a:lnSpc>
              <a:buFontTx/>
              <a:buChar char="•"/>
            </a:pPr>
            <a:r>
              <a:rPr lang="en-US" altLang="en-US" sz="2400" smtClean="0"/>
              <a:t>Position stimulus (12-15 inches and slightly above eye level) </a:t>
            </a:r>
          </a:p>
          <a:p>
            <a:pPr marL="285750" indent="-285750">
              <a:lnSpc>
                <a:spcPct val="150000"/>
              </a:lnSpc>
              <a:buFontTx/>
              <a:buChar char="•"/>
            </a:pPr>
            <a:r>
              <a:rPr lang="en-US" altLang="en-US" sz="2400" smtClean="0"/>
              <a:t>Check for equal pupil size and resting nystagmus</a:t>
            </a:r>
          </a:p>
          <a:p>
            <a:pPr marL="285750" indent="-285750">
              <a:lnSpc>
                <a:spcPct val="150000"/>
              </a:lnSpc>
              <a:buFontTx/>
              <a:buChar char="•"/>
            </a:pPr>
            <a:r>
              <a:rPr lang="en-US" altLang="en-US" sz="2400" smtClean="0"/>
              <a:t>Check for equal tracking</a:t>
            </a:r>
          </a:p>
        </p:txBody>
      </p:sp>
      <p:sp>
        <p:nvSpPr>
          <p:cNvPr id="70659" name="Title 2"/>
          <p:cNvSpPr>
            <a:spLocks noGrp="1"/>
          </p:cNvSpPr>
          <p:nvPr>
            <p:ph type="title" idx="4294967295"/>
          </p:nvPr>
        </p:nvSpPr>
        <p:spPr>
          <a:xfrm>
            <a:off x="304800" y="533400"/>
            <a:ext cx="8534400" cy="762000"/>
          </a:xfrm>
        </p:spPr>
        <p:txBody>
          <a:bodyPr/>
          <a:lstStyle/>
          <a:p>
            <a:r>
              <a:rPr lang="en-US" altLang="en-US" smtClean="0"/>
              <a:t>Administrative Procedures</a:t>
            </a:r>
          </a:p>
        </p:txBody>
      </p:sp>
      <p:sp>
        <p:nvSpPr>
          <p:cNvPr id="70660"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672993EB-AA1F-4AFF-A219-91A16B1FDE2F}" type="slidenum">
              <a:rPr lang="en-US" altLang="en-US" b="1">
                <a:solidFill>
                  <a:schemeClr val="bg1"/>
                </a:solidFill>
              </a:rPr>
              <a:pPr algn="r" eaLnBrk="1" hangingPunct="1"/>
              <a:t>48</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sz="quarter" idx="4294967295"/>
          </p:nvPr>
        </p:nvSpPr>
        <p:spPr>
          <a:xfrm>
            <a:off x="928688" y="1768475"/>
            <a:ext cx="8096250" cy="3622675"/>
          </a:xfrm>
        </p:spPr>
        <p:txBody>
          <a:bodyPr/>
          <a:lstStyle/>
          <a:p>
            <a:pPr marL="285750" indent="-285750">
              <a:lnSpc>
                <a:spcPct val="150000"/>
              </a:lnSpc>
              <a:buFontTx/>
              <a:buChar char="•"/>
            </a:pPr>
            <a:r>
              <a:rPr lang="en-US" altLang="en-US" sz="2400" smtClean="0"/>
              <a:t>Lack of smooth pursuit</a:t>
            </a:r>
          </a:p>
          <a:p>
            <a:pPr marL="285750" indent="-285750">
              <a:lnSpc>
                <a:spcPct val="150000"/>
              </a:lnSpc>
              <a:buFontTx/>
              <a:buChar char="•"/>
            </a:pPr>
            <a:r>
              <a:rPr lang="en-US" altLang="en-US" sz="2400" smtClean="0"/>
              <a:t>Distinct and sustained nystagmus as maximum deviation</a:t>
            </a:r>
          </a:p>
          <a:p>
            <a:pPr marL="285750" indent="-285750">
              <a:lnSpc>
                <a:spcPct val="150000"/>
              </a:lnSpc>
              <a:buFontTx/>
              <a:buChar char="•"/>
            </a:pPr>
            <a:r>
              <a:rPr lang="en-US" altLang="en-US" sz="2400" smtClean="0"/>
              <a:t>Onset of nystagmus prior to 45 degrees</a:t>
            </a:r>
          </a:p>
          <a:p>
            <a:pPr marL="285750" indent="-285750">
              <a:lnSpc>
                <a:spcPct val="150000"/>
              </a:lnSpc>
              <a:buFontTx/>
              <a:buChar char="•"/>
            </a:pPr>
            <a:r>
              <a:rPr lang="en-US" altLang="en-US" sz="2400" smtClean="0"/>
              <a:t>Total the clues </a:t>
            </a:r>
          </a:p>
          <a:p>
            <a:pPr marL="285750" indent="-285750">
              <a:lnSpc>
                <a:spcPct val="150000"/>
              </a:lnSpc>
              <a:buFontTx/>
              <a:buChar char="•"/>
            </a:pPr>
            <a:r>
              <a:rPr lang="en-US" altLang="en-US" sz="2400" smtClean="0"/>
              <a:t>Check for vertical nystagmus</a:t>
            </a:r>
          </a:p>
        </p:txBody>
      </p:sp>
      <p:sp>
        <p:nvSpPr>
          <p:cNvPr id="71683" name="Title 2"/>
          <p:cNvSpPr>
            <a:spLocks noGrp="1"/>
          </p:cNvSpPr>
          <p:nvPr>
            <p:ph type="title" idx="4294967295"/>
          </p:nvPr>
        </p:nvSpPr>
        <p:spPr>
          <a:xfrm>
            <a:off x="304800" y="533400"/>
            <a:ext cx="8534400" cy="762000"/>
          </a:xfrm>
        </p:spPr>
        <p:txBody>
          <a:bodyPr/>
          <a:lstStyle/>
          <a:p>
            <a:r>
              <a:rPr lang="en-US" altLang="en-US" smtClean="0"/>
              <a:t>Administrative Procedures (Cont.)</a:t>
            </a:r>
          </a:p>
        </p:txBody>
      </p:sp>
      <p:sp>
        <p:nvSpPr>
          <p:cNvPr id="7168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794683FE-D632-4F07-82BC-76C6927AAC83}" type="slidenum">
              <a:rPr lang="en-US" altLang="en-US" b="1">
                <a:solidFill>
                  <a:schemeClr val="bg1"/>
                </a:solidFill>
              </a:rPr>
              <a:pPr algn="r" eaLnBrk="1" hangingPunct="1"/>
              <a:t>49</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1"/>
          </p:nvPr>
        </p:nvSpPr>
        <p:spPr>
          <a:xfrm>
            <a:off x="492125" y="1524000"/>
            <a:ext cx="8504238" cy="4230688"/>
          </a:xfrm>
        </p:spPr>
        <p:txBody>
          <a:bodyPr/>
          <a:lstStyle/>
          <a:p>
            <a:pPr marL="228600" indent="-228600" eaLnBrk="1" hangingPunct="1">
              <a:buFontTx/>
              <a:buChar char="•"/>
            </a:pPr>
            <a:r>
              <a:rPr lang="en-US" altLang="en-US" smtClean="0"/>
              <a:t>Evaluate currently used physical coordination tests to determine their relationship to intoxication and driving impairment</a:t>
            </a:r>
          </a:p>
          <a:p>
            <a:pPr marL="228600" indent="-228600" eaLnBrk="1" hangingPunct="1">
              <a:buFontTx/>
              <a:buChar char="•"/>
            </a:pPr>
            <a:r>
              <a:rPr lang="en-US" altLang="en-US" smtClean="0"/>
              <a:t>Develop more sensitive tests that would provide more reliable evidence of impairment</a:t>
            </a:r>
          </a:p>
          <a:p>
            <a:pPr marL="228600" indent="-228600" eaLnBrk="1" hangingPunct="1">
              <a:buFontTx/>
              <a:buChar char="•"/>
            </a:pPr>
            <a:r>
              <a:rPr lang="en-US" altLang="en-US" smtClean="0"/>
              <a:t>Standardize the tests and observations</a:t>
            </a:r>
          </a:p>
        </p:txBody>
      </p:sp>
      <p:sp>
        <p:nvSpPr>
          <p:cNvPr id="13315" name="Title 2"/>
          <p:cNvSpPr>
            <a:spLocks noGrp="1"/>
          </p:cNvSpPr>
          <p:nvPr>
            <p:ph type="title"/>
          </p:nvPr>
        </p:nvSpPr>
        <p:spPr/>
        <p:txBody>
          <a:bodyPr/>
          <a:lstStyle/>
          <a:p>
            <a:r>
              <a:rPr lang="en-US" altLang="en-US" smtClean="0"/>
              <a:t>Original Research Objectives</a:t>
            </a:r>
          </a:p>
        </p:txBody>
      </p:sp>
      <p:sp>
        <p:nvSpPr>
          <p:cNvPr id="1331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19113" y="679450"/>
            <a:ext cx="8051800" cy="582613"/>
          </a:xfrm>
        </p:spPr>
        <p:txBody>
          <a:bodyPr/>
          <a:lstStyle/>
          <a:p>
            <a:r>
              <a:rPr lang="en-US" altLang="en-US" smtClean="0"/>
              <a:t>Vertical Gaze Nystagmus</a:t>
            </a:r>
          </a:p>
        </p:txBody>
      </p:sp>
      <p:pic>
        <p:nvPicPr>
          <p:cNvPr id="72707" name="Picture 6" descr="IV-18 second"/>
          <p:cNvPicPr>
            <a:picLocks noChangeAspect="1" noChangeArrowheads="1"/>
          </p:cNvPicPr>
          <p:nvPr/>
        </p:nvPicPr>
        <p:blipFill>
          <a:blip r:embed="rId3">
            <a:extLst>
              <a:ext uri="{28A0092B-C50C-407E-A947-70E740481C1C}">
                <a14:useLocalDpi xmlns:a14="http://schemas.microsoft.com/office/drawing/2010/main" val="0"/>
              </a:ext>
            </a:extLst>
          </a:blip>
          <a:srcRect l="12572" t="14600" r="11571" b="13800"/>
          <a:stretch>
            <a:fillRect/>
          </a:stretch>
        </p:blipFill>
        <p:spPr bwMode="auto">
          <a:xfrm>
            <a:off x="1311275" y="1558925"/>
            <a:ext cx="6411913" cy="41703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8"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52149429-B86F-487E-B059-91F1F7913B22}" type="slidenum">
              <a:rPr lang="en-US" altLang="en-US" b="1">
                <a:solidFill>
                  <a:schemeClr val="bg1"/>
                </a:solidFill>
              </a:rPr>
              <a:pPr algn="r" eaLnBrk="1" hangingPunct="1"/>
              <a:t>50</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19113" y="679450"/>
            <a:ext cx="8051800" cy="582613"/>
          </a:xfrm>
        </p:spPr>
        <p:txBody>
          <a:bodyPr/>
          <a:lstStyle/>
          <a:p>
            <a:r>
              <a:rPr lang="en-US" altLang="en-US" smtClean="0"/>
              <a:t>Walk and Turn</a:t>
            </a:r>
          </a:p>
        </p:txBody>
      </p:sp>
      <p:sp>
        <p:nvSpPr>
          <p:cNvPr id="74755" name="Content Placeholder 2"/>
          <p:cNvSpPr>
            <a:spLocks noGrp="1"/>
          </p:cNvSpPr>
          <p:nvPr>
            <p:ph idx="1"/>
          </p:nvPr>
        </p:nvSpPr>
        <p:spPr>
          <a:xfrm>
            <a:off x="558800" y="1582738"/>
            <a:ext cx="8026400" cy="4387850"/>
          </a:xfrm>
        </p:spPr>
        <p:txBody>
          <a:bodyPr/>
          <a:lstStyle/>
          <a:p>
            <a:pPr algn="ctr" eaLnBrk="1" hangingPunct="1"/>
            <a:r>
              <a:rPr lang="en-US" altLang="en-US" smtClean="0"/>
              <a:t>Divided Attention Test </a:t>
            </a:r>
          </a:p>
          <a:p>
            <a:pPr algn="ctr" eaLnBrk="1" hangingPunct="1"/>
            <a:r>
              <a:rPr lang="en-US" altLang="en-US" smtClean="0"/>
              <a:t>Mental Task and Physical Task</a:t>
            </a:r>
          </a:p>
          <a:p>
            <a:pPr eaLnBrk="1" hangingPunct="1"/>
            <a:endParaRPr lang="en-US" altLang="en-US" smtClean="0"/>
          </a:p>
          <a:p>
            <a:pPr eaLnBrk="1" hangingPunct="1"/>
            <a:endParaRPr lang="en-US" altLang="en-US" smtClean="0"/>
          </a:p>
          <a:p>
            <a:pPr eaLnBrk="1" hangingPunct="1"/>
            <a:r>
              <a:rPr lang="en-US" altLang="en-US" smtClean="0"/>
              <a:t>Instructions stage</a:t>
            </a:r>
          </a:p>
          <a:p>
            <a:pPr eaLnBrk="1" hangingPunct="1"/>
            <a:r>
              <a:rPr lang="en-US" altLang="en-US" smtClean="0"/>
              <a:t>Walking stage</a:t>
            </a:r>
          </a:p>
          <a:p>
            <a:endParaRPr lang="en-US" altLang="en-US" smtClean="0"/>
          </a:p>
        </p:txBody>
      </p:sp>
      <p:pic>
        <p:nvPicPr>
          <p:cNvPr id="74756" name="Picture 14" descr="04-849_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162300"/>
            <a:ext cx="3810000" cy="25225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7"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2F5DACCE-F251-480F-A27C-089483979E68}" type="slidenum">
              <a:rPr lang="en-US" altLang="en-US" b="1">
                <a:solidFill>
                  <a:schemeClr val="bg1"/>
                </a:solidFill>
              </a:rPr>
              <a:pPr algn="r" eaLnBrk="1" hangingPunct="1"/>
              <a:t>51</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19113" y="679450"/>
            <a:ext cx="8051800" cy="582613"/>
          </a:xfrm>
        </p:spPr>
        <p:txBody>
          <a:bodyPr/>
          <a:lstStyle/>
          <a:p>
            <a:r>
              <a:rPr lang="en-US" altLang="en-US" smtClean="0"/>
              <a:t>Safety Precautions</a:t>
            </a:r>
          </a:p>
        </p:txBody>
      </p:sp>
      <p:sp>
        <p:nvSpPr>
          <p:cNvPr id="76803" name="Content Placeholder 2"/>
          <p:cNvSpPr>
            <a:spLocks noGrp="1"/>
          </p:cNvSpPr>
          <p:nvPr>
            <p:ph idx="1"/>
          </p:nvPr>
        </p:nvSpPr>
        <p:spPr>
          <a:xfrm>
            <a:off x="1000125" y="2087563"/>
            <a:ext cx="8026400" cy="2579687"/>
          </a:xfrm>
        </p:spPr>
        <p:txBody>
          <a:bodyPr/>
          <a:lstStyle/>
          <a:p>
            <a:pPr eaLnBrk="1" hangingPunct="1">
              <a:buFontTx/>
              <a:buChar char="•"/>
            </a:pPr>
            <a:r>
              <a:rPr lang="en-US" altLang="en-US" smtClean="0"/>
              <a:t>Keep subject on left side during demonstrations</a:t>
            </a:r>
          </a:p>
          <a:p>
            <a:pPr eaLnBrk="1" hangingPunct="1">
              <a:buFontTx/>
              <a:buChar char="•"/>
            </a:pPr>
            <a:r>
              <a:rPr lang="en-US" altLang="en-US" smtClean="0"/>
              <a:t>Never turn back on subject</a:t>
            </a:r>
          </a:p>
          <a:p>
            <a:pPr eaLnBrk="1" hangingPunct="1">
              <a:buFontTx/>
              <a:buChar char="•"/>
            </a:pPr>
            <a:r>
              <a:rPr lang="en-US" altLang="en-US" smtClean="0"/>
              <a:t>Be aware of surroundings</a:t>
            </a:r>
          </a:p>
          <a:p>
            <a:endParaRPr lang="en-US" altLang="en-US" smtClean="0"/>
          </a:p>
        </p:txBody>
      </p:sp>
      <p:sp>
        <p:nvSpPr>
          <p:cNvPr id="7680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04F0DAC8-0124-43A2-ACF2-1FB0950DC3A9}" type="slidenum">
              <a:rPr lang="en-US" altLang="en-US" b="1">
                <a:solidFill>
                  <a:schemeClr val="bg1"/>
                </a:solidFill>
              </a:rPr>
              <a:pPr algn="r" eaLnBrk="1" hangingPunct="1"/>
              <a:t>52</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19113" y="679450"/>
            <a:ext cx="8051800" cy="582613"/>
          </a:xfrm>
        </p:spPr>
        <p:txBody>
          <a:bodyPr/>
          <a:lstStyle/>
          <a:p>
            <a:r>
              <a:rPr lang="en-US" altLang="en-US" smtClean="0"/>
              <a:t>Administrative Procedures</a:t>
            </a:r>
            <a:br>
              <a:rPr lang="en-US" altLang="en-US" smtClean="0"/>
            </a:br>
            <a:r>
              <a:rPr lang="en-US" altLang="en-US" smtClean="0"/>
              <a:t>Instructions Stage</a:t>
            </a:r>
          </a:p>
        </p:txBody>
      </p:sp>
      <p:sp>
        <p:nvSpPr>
          <p:cNvPr id="77827" name="Content Placeholder 2"/>
          <p:cNvSpPr>
            <a:spLocks noGrp="1"/>
          </p:cNvSpPr>
          <p:nvPr>
            <p:ph idx="1"/>
          </p:nvPr>
        </p:nvSpPr>
        <p:spPr>
          <a:xfrm>
            <a:off x="1560513" y="2343150"/>
            <a:ext cx="7173912" cy="2574925"/>
          </a:xfrm>
        </p:spPr>
        <p:txBody>
          <a:bodyPr/>
          <a:lstStyle/>
          <a:p>
            <a:pPr marL="231775" indent="-231775" eaLnBrk="1" hangingPunct="1">
              <a:buFontTx/>
              <a:buChar char="•"/>
            </a:pPr>
            <a:r>
              <a:rPr lang="en-US" altLang="en-US" smtClean="0"/>
              <a:t>Verbal instructions:</a:t>
            </a:r>
          </a:p>
          <a:p>
            <a:pPr marL="688975" lvl="1" indent="-342900" eaLnBrk="1" hangingPunct="1"/>
            <a:r>
              <a:rPr lang="en-US" altLang="en-US" sz="2400" smtClean="0"/>
              <a:t>Assume heel-to-toe stance</a:t>
            </a:r>
          </a:p>
          <a:p>
            <a:pPr marL="688975" lvl="1" indent="-342900" eaLnBrk="1" hangingPunct="1"/>
            <a:r>
              <a:rPr lang="en-US" altLang="en-US" sz="2400" smtClean="0"/>
              <a:t>Arms down at sides</a:t>
            </a:r>
          </a:p>
          <a:p>
            <a:pPr marL="688975" lvl="1" indent="-342900" eaLnBrk="1" hangingPunct="1"/>
            <a:r>
              <a:rPr lang="en-US" altLang="en-US" sz="2400" smtClean="0"/>
              <a:t>Don’t start until told</a:t>
            </a:r>
          </a:p>
        </p:txBody>
      </p:sp>
      <p:sp>
        <p:nvSpPr>
          <p:cNvPr id="77828"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873E19C0-3C49-4087-B66C-7381AFEEA714}" type="slidenum">
              <a:rPr lang="en-US" altLang="en-US" b="1">
                <a:solidFill>
                  <a:schemeClr val="bg1"/>
                </a:solidFill>
              </a:rPr>
              <a:pPr algn="r" eaLnBrk="1" hangingPunct="1"/>
              <a:t>53</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tLang="en-US" sz="3600" smtClean="0"/>
              <a:t>Administrative Procedures </a:t>
            </a:r>
            <a:br>
              <a:rPr lang="en-US" altLang="en-US" sz="3600" smtClean="0"/>
            </a:br>
            <a:r>
              <a:rPr lang="en-US" altLang="en-US" sz="3600" smtClean="0"/>
              <a:t>Walking Stage</a:t>
            </a:r>
          </a:p>
        </p:txBody>
      </p:sp>
      <p:sp>
        <p:nvSpPr>
          <p:cNvPr id="78851" name="Rectangle 3"/>
          <p:cNvSpPr>
            <a:spLocks noGrp="1" noChangeArrowheads="1"/>
          </p:cNvSpPr>
          <p:nvPr>
            <p:ph type="body" idx="4294967295"/>
          </p:nvPr>
        </p:nvSpPr>
        <p:spPr>
          <a:xfrm>
            <a:off x="549275" y="1881188"/>
            <a:ext cx="8096250" cy="2990850"/>
          </a:xfrm>
        </p:spPr>
        <p:txBody>
          <a:bodyPr/>
          <a:lstStyle/>
          <a:p>
            <a:pPr eaLnBrk="1" hangingPunct="1">
              <a:buFontTx/>
              <a:buChar char="•"/>
            </a:pPr>
            <a:r>
              <a:rPr lang="en-US" altLang="en-US" smtClean="0"/>
              <a:t>Nine heel-to-toe steps, turn, nine heel-to-toe steps</a:t>
            </a:r>
          </a:p>
          <a:p>
            <a:pPr eaLnBrk="1" hangingPunct="1"/>
            <a:endParaRPr lang="en-US" altLang="en-US" smtClean="0"/>
          </a:p>
          <a:p>
            <a:pPr eaLnBrk="1" hangingPunct="1">
              <a:buFontTx/>
              <a:buChar char="•"/>
            </a:pPr>
            <a:r>
              <a:rPr lang="en-US" altLang="en-US" smtClean="0"/>
              <a:t>Turn procedures:</a:t>
            </a:r>
          </a:p>
          <a:p>
            <a:pPr lvl="1" eaLnBrk="1" hangingPunct="1"/>
            <a:r>
              <a:rPr lang="en-US" altLang="en-US" sz="2400" smtClean="0"/>
              <a:t>Turn around on line</a:t>
            </a:r>
          </a:p>
          <a:p>
            <a:pPr lvl="1" eaLnBrk="1" hangingPunct="1"/>
            <a:r>
              <a:rPr lang="en-US" altLang="en-US" sz="2400" smtClean="0"/>
              <a:t>Several small steps</a:t>
            </a:r>
          </a:p>
          <a:p>
            <a:endParaRPr lang="en-US" altLang="en-US" smtClean="0"/>
          </a:p>
        </p:txBody>
      </p:sp>
      <p:sp>
        <p:nvSpPr>
          <p:cNvPr id="78852"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FB243DB9-BD2B-460D-BFF8-220C3988DBE5}" type="slidenum">
              <a:rPr lang="en-US" altLang="en-US" b="1">
                <a:solidFill>
                  <a:schemeClr val="bg1"/>
                </a:solidFill>
              </a:rPr>
              <a:pPr algn="r" eaLnBrk="1" hangingPunct="1"/>
              <a:t>54</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519113" y="679450"/>
            <a:ext cx="8051800" cy="582613"/>
          </a:xfrm>
        </p:spPr>
        <p:txBody>
          <a:bodyPr/>
          <a:lstStyle/>
          <a:p>
            <a:r>
              <a:rPr lang="en-US" altLang="en-US" smtClean="0"/>
              <a:t/>
            </a:r>
            <a:br>
              <a:rPr lang="en-US" altLang="en-US" smtClean="0"/>
            </a:br>
            <a:r>
              <a:rPr lang="en-US" altLang="en-US" smtClean="0"/>
              <a:t>Administrative Procedures (Cont.)</a:t>
            </a:r>
          </a:p>
        </p:txBody>
      </p:sp>
      <p:sp>
        <p:nvSpPr>
          <p:cNvPr id="79875" name="Content Placeholder 2"/>
          <p:cNvSpPr>
            <a:spLocks noGrp="1"/>
          </p:cNvSpPr>
          <p:nvPr>
            <p:ph idx="1"/>
          </p:nvPr>
        </p:nvSpPr>
        <p:spPr>
          <a:xfrm>
            <a:off x="1252538" y="1598613"/>
            <a:ext cx="7197725" cy="3887787"/>
          </a:xfrm>
        </p:spPr>
        <p:txBody>
          <a:bodyPr/>
          <a:lstStyle/>
          <a:p>
            <a:endParaRPr lang="en-US" altLang="en-US" smtClean="0"/>
          </a:p>
          <a:p>
            <a:pPr eaLnBrk="1" hangingPunct="1"/>
            <a:r>
              <a:rPr lang="en-US" altLang="en-US" smtClean="0"/>
              <a:t>While walking:</a:t>
            </a:r>
          </a:p>
          <a:p>
            <a:pPr marL="631825" lvl="1" indent="-284163" eaLnBrk="1" hangingPunct="1">
              <a:lnSpc>
                <a:spcPct val="150000"/>
              </a:lnSpc>
            </a:pPr>
            <a:r>
              <a:rPr lang="en-US" altLang="en-US" smtClean="0"/>
              <a:t>Keep watching feet</a:t>
            </a:r>
          </a:p>
          <a:p>
            <a:pPr marL="631825" lvl="1" indent="-284163" eaLnBrk="1" hangingPunct="1">
              <a:lnSpc>
                <a:spcPct val="150000"/>
              </a:lnSpc>
            </a:pPr>
            <a:r>
              <a:rPr lang="en-US" altLang="en-US" smtClean="0"/>
              <a:t>Arms down at sides</a:t>
            </a:r>
          </a:p>
          <a:p>
            <a:pPr marL="631825" lvl="1" indent="-284163" eaLnBrk="1" hangingPunct="1">
              <a:lnSpc>
                <a:spcPct val="150000"/>
              </a:lnSpc>
            </a:pPr>
            <a:r>
              <a:rPr lang="en-US" altLang="en-US" smtClean="0"/>
              <a:t>Count steps out loud</a:t>
            </a:r>
          </a:p>
          <a:p>
            <a:pPr marL="631825" lvl="1" indent="-284163" eaLnBrk="1" hangingPunct="1">
              <a:lnSpc>
                <a:spcPct val="150000"/>
              </a:lnSpc>
            </a:pPr>
            <a:r>
              <a:rPr lang="en-US" altLang="en-US" smtClean="0"/>
              <a:t>Don’t stop during walk</a:t>
            </a:r>
          </a:p>
        </p:txBody>
      </p:sp>
      <p:sp>
        <p:nvSpPr>
          <p:cNvPr id="79876"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18AD8CFA-74E3-477A-AC88-A3BF1AAAB127}" type="slidenum">
              <a:rPr lang="en-US" altLang="en-US" b="1">
                <a:solidFill>
                  <a:schemeClr val="bg1"/>
                </a:solidFill>
              </a:rPr>
              <a:pPr algn="r" eaLnBrk="1" hangingPunct="1"/>
              <a:t>55</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519113" y="679450"/>
            <a:ext cx="8051800" cy="582613"/>
          </a:xfrm>
        </p:spPr>
        <p:txBody>
          <a:bodyPr/>
          <a:lstStyle/>
          <a:p>
            <a:r>
              <a:rPr lang="en-US" altLang="en-US" smtClean="0"/>
              <a:t>Walk and Turn Test Clues</a:t>
            </a:r>
          </a:p>
        </p:txBody>
      </p:sp>
      <p:sp>
        <p:nvSpPr>
          <p:cNvPr id="80899" name="Content Placeholder 2"/>
          <p:cNvSpPr>
            <a:spLocks noGrp="1"/>
          </p:cNvSpPr>
          <p:nvPr>
            <p:ph idx="1"/>
          </p:nvPr>
        </p:nvSpPr>
        <p:spPr>
          <a:xfrm>
            <a:off x="558800" y="2212975"/>
            <a:ext cx="8026400" cy="2074863"/>
          </a:xfrm>
        </p:spPr>
        <p:txBody>
          <a:bodyPr/>
          <a:lstStyle/>
          <a:p>
            <a:pPr marL="347663" indent="-347663" eaLnBrk="1" hangingPunct="1">
              <a:buFontTx/>
              <a:buChar char="•"/>
            </a:pPr>
            <a:r>
              <a:rPr lang="en-US" altLang="en-US" smtClean="0"/>
              <a:t>Cannot keep balance while listening to instructions </a:t>
            </a:r>
          </a:p>
          <a:p>
            <a:pPr marL="347663" indent="-347663" eaLnBrk="1" hangingPunct="1">
              <a:buFontTx/>
              <a:buChar char="•"/>
            </a:pPr>
            <a:endParaRPr lang="en-US" altLang="en-US" smtClean="0"/>
          </a:p>
        </p:txBody>
      </p:sp>
      <p:sp>
        <p:nvSpPr>
          <p:cNvPr id="80900"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164EA107-E89A-4DF3-8657-A12FF8D92029}" type="slidenum">
              <a:rPr lang="en-US" altLang="en-US" b="1">
                <a:solidFill>
                  <a:schemeClr val="bg1"/>
                </a:solidFill>
              </a:rPr>
              <a:pPr algn="r" eaLnBrk="1" hangingPunct="1"/>
              <a:t>56</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519113" y="679450"/>
            <a:ext cx="8051800" cy="582613"/>
          </a:xfrm>
        </p:spPr>
        <p:txBody>
          <a:bodyPr/>
          <a:lstStyle/>
          <a:p>
            <a:r>
              <a:rPr lang="en-US" altLang="en-US" smtClean="0"/>
              <a:t>Walk and Turn Test Clues (Cont.) </a:t>
            </a:r>
          </a:p>
        </p:txBody>
      </p:sp>
      <p:sp>
        <p:nvSpPr>
          <p:cNvPr id="81923" name="Content Placeholder 2"/>
          <p:cNvSpPr>
            <a:spLocks noGrp="1"/>
          </p:cNvSpPr>
          <p:nvPr>
            <p:ph idx="1"/>
          </p:nvPr>
        </p:nvSpPr>
        <p:spPr>
          <a:xfrm>
            <a:off x="968375" y="2039938"/>
            <a:ext cx="8026400" cy="2878137"/>
          </a:xfrm>
        </p:spPr>
        <p:txBody>
          <a:bodyPr/>
          <a:lstStyle/>
          <a:p>
            <a:pPr marL="347663" indent="-347663" eaLnBrk="1" hangingPunct="1">
              <a:buFontTx/>
              <a:buChar char="•"/>
            </a:pPr>
            <a:r>
              <a:rPr lang="en-US" altLang="en-US" smtClean="0"/>
              <a:t>Starts too soon</a:t>
            </a:r>
          </a:p>
          <a:p>
            <a:pPr marL="347663" indent="-347663" eaLnBrk="1" hangingPunct="1">
              <a:buFontTx/>
              <a:buChar char="•"/>
            </a:pPr>
            <a:endParaRPr lang="en-US" altLang="en-US" smtClean="0"/>
          </a:p>
          <a:p>
            <a:pPr marL="347663" indent="-347663" eaLnBrk="1" hangingPunct="1">
              <a:buFontTx/>
              <a:buChar char="•"/>
            </a:pPr>
            <a:r>
              <a:rPr lang="en-US" altLang="en-US" smtClean="0"/>
              <a:t>Stops while walking</a:t>
            </a:r>
          </a:p>
          <a:p>
            <a:pPr marL="347663" indent="-347663" eaLnBrk="1" hangingPunct="1">
              <a:buFontTx/>
              <a:buChar char="•"/>
            </a:pPr>
            <a:endParaRPr lang="en-US" altLang="en-US" smtClean="0"/>
          </a:p>
          <a:p>
            <a:pPr marL="347663" indent="-347663" eaLnBrk="1" hangingPunct="1">
              <a:buFontTx/>
              <a:buChar char="•"/>
            </a:pPr>
            <a:r>
              <a:rPr lang="en-US" altLang="en-US" smtClean="0"/>
              <a:t>Does not touch heel-to-toe</a:t>
            </a:r>
          </a:p>
        </p:txBody>
      </p:sp>
      <p:sp>
        <p:nvSpPr>
          <p:cNvPr id="8192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2BEFA7D7-5413-400F-9031-44CD7F79CFC0}" type="slidenum">
              <a:rPr lang="en-US" altLang="en-US" b="1">
                <a:solidFill>
                  <a:schemeClr val="bg1"/>
                </a:solidFill>
              </a:rPr>
              <a:pPr algn="r" eaLnBrk="1" hangingPunct="1"/>
              <a:t>57</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19113" y="679450"/>
            <a:ext cx="8051800" cy="582613"/>
          </a:xfrm>
        </p:spPr>
        <p:txBody>
          <a:bodyPr/>
          <a:lstStyle/>
          <a:p>
            <a:r>
              <a:rPr lang="en-US" altLang="en-US" smtClean="0"/>
              <a:t>Walk and Turn Test Clues (Cont.)</a:t>
            </a:r>
          </a:p>
        </p:txBody>
      </p:sp>
      <p:sp>
        <p:nvSpPr>
          <p:cNvPr id="82947" name="Content Placeholder 2"/>
          <p:cNvSpPr>
            <a:spLocks noGrp="1"/>
          </p:cNvSpPr>
          <p:nvPr>
            <p:ph idx="1"/>
          </p:nvPr>
        </p:nvSpPr>
        <p:spPr>
          <a:xfrm>
            <a:off x="936625" y="1708150"/>
            <a:ext cx="8026400" cy="3746500"/>
          </a:xfrm>
        </p:spPr>
        <p:txBody>
          <a:bodyPr/>
          <a:lstStyle/>
          <a:p>
            <a:pPr marL="347663" indent="-347663" eaLnBrk="1" hangingPunct="1">
              <a:buFontTx/>
              <a:buChar char="•"/>
            </a:pPr>
            <a:r>
              <a:rPr lang="en-US" altLang="en-US" smtClean="0"/>
              <a:t>Steps off line</a:t>
            </a:r>
          </a:p>
          <a:p>
            <a:pPr marL="347663" indent="-347663" eaLnBrk="1" hangingPunct="1">
              <a:buFontTx/>
              <a:buChar char="•"/>
            </a:pPr>
            <a:endParaRPr lang="en-US" altLang="en-US" smtClean="0"/>
          </a:p>
          <a:p>
            <a:pPr marL="347663" indent="-347663" eaLnBrk="1" hangingPunct="1">
              <a:buFontTx/>
              <a:buChar char="•"/>
            </a:pPr>
            <a:r>
              <a:rPr lang="en-US" altLang="en-US" smtClean="0"/>
              <a:t>Uses arms to balance</a:t>
            </a:r>
          </a:p>
          <a:p>
            <a:pPr marL="347663" indent="-347663" eaLnBrk="1" hangingPunct="1">
              <a:buFontTx/>
              <a:buChar char="•"/>
            </a:pPr>
            <a:endParaRPr lang="en-US" altLang="en-US" smtClean="0"/>
          </a:p>
          <a:p>
            <a:pPr marL="347663" indent="-347663" eaLnBrk="1" hangingPunct="1">
              <a:buFontTx/>
              <a:buChar char="•"/>
            </a:pPr>
            <a:r>
              <a:rPr lang="en-US" altLang="en-US" smtClean="0"/>
              <a:t>Improper turn</a:t>
            </a:r>
          </a:p>
          <a:p>
            <a:pPr marL="347663" indent="-347663" eaLnBrk="1" hangingPunct="1">
              <a:buFontTx/>
              <a:buChar char="•"/>
            </a:pPr>
            <a:endParaRPr lang="en-US" altLang="en-US" smtClean="0"/>
          </a:p>
          <a:p>
            <a:pPr marL="347663" indent="-347663" eaLnBrk="1" hangingPunct="1">
              <a:buFontTx/>
              <a:buChar char="•"/>
            </a:pPr>
            <a:r>
              <a:rPr lang="en-US" altLang="en-US" smtClean="0"/>
              <a:t>Incorrect number of steps</a:t>
            </a:r>
          </a:p>
        </p:txBody>
      </p:sp>
      <p:sp>
        <p:nvSpPr>
          <p:cNvPr id="82948"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BE58D3D2-6120-41FE-8337-946B4058F16A}" type="slidenum">
              <a:rPr lang="en-US" altLang="en-US" b="1">
                <a:solidFill>
                  <a:schemeClr val="bg1"/>
                </a:solidFill>
              </a:rPr>
              <a:pPr algn="r" eaLnBrk="1" hangingPunct="1"/>
              <a:t>58</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519113" y="679450"/>
            <a:ext cx="8051800" cy="582613"/>
          </a:xfrm>
        </p:spPr>
        <p:txBody>
          <a:bodyPr/>
          <a:lstStyle/>
          <a:p>
            <a:r>
              <a:rPr lang="en-US" altLang="en-US" smtClean="0"/>
              <a:t>Walk and Turn Test Clues Summary</a:t>
            </a:r>
          </a:p>
        </p:txBody>
      </p:sp>
      <p:sp>
        <p:nvSpPr>
          <p:cNvPr id="83971" name="Content Placeholder 2"/>
          <p:cNvSpPr>
            <a:spLocks noGrp="1"/>
          </p:cNvSpPr>
          <p:nvPr>
            <p:ph idx="1"/>
          </p:nvPr>
        </p:nvSpPr>
        <p:spPr>
          <a:xfrm>
            <a:off x="558800" y="2119313"/>
            <a:ext cx="8026400" cy="2909887"/>
          </a:xfrm>
        </p:spPr>
        <p:txBody>
          <a:bodyPr/>
          <a:lstStyle/>
          <a:p>
            <a:pPr marL="0" indent="0"/>
            <a:endParaRPr lang="en-US" altLang="en-US" smtClean="0"/>
          </a:p>
          <a:p>
            <a:pPr marL="0" indent="0"/>
            <a:r>
              <a:rPr lang="en-US" altLang="en-US" smtClean="0"/>
              <a:t>SFSTs are a tool to assist you in seeing visible signs of impairment and are not a pass/fail test</a:t>
            </a:r>
          </a:p>
        </p:txBody>
      </p:sp>
      <p:sp>
        <p:nvSpPr>
          <p:cNvPr id="83972"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3DDD43A5-675D-47CB-99B3-676F0049CCE4}" type="slidenum">
              <a:rPr lang="en-US" altLang="en-US" b="1">
                <a:solidFill>
                  <a:schemeClr val="bg1"/>
                </a:solidFill>
              </a:rPr>
              <a:pPr algn="r" eaLnBrk="1" hangingPunct="1"/>
              <a:t>59</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1"/>
          </p:nvPr>
        </p:nvSpPr>
        <p:spPr>
          <a:xfrm>
            <a:off x="1122363" y="1687513"/>
            <a:ext cx="7880350" cy="4251325"/>
          </a:xfrm>
        </p:spPr>
        <p:txBody>
          <a:bodyPr/>
          <a:lstStyle/>
          <a:p>
            <a:pPr marL="0" indent="0">
              <a:defRPr/>
            </a:pPr>
            <a:endParaRPr lang="en-US" dirty="0" smtClean="0"/>
          </a:p>
          <a:p>
            <a:pPr marL="347663" indent="-347663" eaLnBrk="1" hangingPunct="1">
              <a:buFontTx/>
              <a:buChar char="•"/>
              <a:defRPr/>
            </a:pPr>
            <a:r>
              <a:rPr lang="en-US" dirty="0" smtClean="0"/>
              <a:t>One Leg Stand</a:t>
            </a:r>
          </a:p>
          <a:p>
            <a:pPr marL="347663" indent="-347663" eaLnBrk="1" hangingPunct="1">
              <a:buFontTx/>
              <a:buChar char="•"/>
              <a:defRPr/>
            </a:pPr>
            <a:r>
              <a:rPr lang="en-US" dirty="0" smtClean="0"/>
              <a:t>Finger to Nose</a:t>
            </a:r>
          </a:p>
          <a:p>
            <a:pPr marL="347663" indent="-347663" eaLnBrk="1" hangingPunct="1">
              <a:buFontTx/>
              <a:buChar char="•"/>
              <a:defRPr/>
            </a:pPr>
            <a:r>
              <a:rPr lang="en-US" dirty="0" smtClean="0"/>
              <a:t>Finger Count</a:t>
            </a:r>
          </a:p>
          <a:p>
            <a:pPr marL="347663" indent="-347663" eaLnBrk="1" hangingPunct="1">
              <a:buFontTx/>
              <a:buChar char="•"/>
              <a:defRPr/>
            </a:pPr>
            <a:r>
              <a:rPr lang="en-US" dirty="0" smtClean="0"/>
              <a:t>Walk and Turn</a:t>
            </a:r>
          </a:p>
          <a:p>
            <a:pPr marL="347663" indent="-347663" eaLnBrk="1" hangingPunct="1">
              <a:buFontTx/>
              <a:buChar char="•"/>
              <a:defRPr/>
            </a:pPr>
            <a:r>
              <a:rPr lang="en-US" dirty="0" smtClean="0"/>
              <a:t>Tracing (a paper and pencil exercise)</a:t>
            </a:r>
          </a:p>
          <a:p>
            <a:pPr marL="347663" indent="-347663" eaLnBrk="1" hangingPunct="1">
              <a:buFontTx/>
              <a:buChar char="•"/>
              <a:defRPr/>
            </a:pPr>
            <a:r>
              <a:rPr lang="en-US" dirty="0" smtClean="0"/>
              <a:t>Nystagmus (called alcohol gaze </a:t>
            </a:r>
            <a:r>
              <a:rPr lang="en-US" dirty="0" err="1" smtClean="0"/>
              <a:t>nystagmus</a:t>
            </a:r>
            <a:r>
              <a:rPr lang="en-US" dirty="0" smtClean="0"/>
              <a:t> in final report)</a:t>
            </a:r>
          </a:p>
          <a:p>
            <a:pPr marL="0" indent="0">
              <a:defRPr/>
            </a:pPr>
            <a:endParaRPr lang="en-US" dirty="0" smtClean="0"/>
          </a:p>
        </p:txBody>
      </p:sp>
      <p:sp>
        <p:nvSpPr>
          <p:cNvPr id="14339" name="Title 2"/>
          <p:cNvSpPr>
            <a:spLocks noGrp="1"/>
          </p:cNvSpPr>
          <p:nvPr>
            <p:ph type="title"/>
          </p:nvPr>
        </p:nvSpPr>
        <p:spPr/>
        <p:txBody>
          <a:bodyPr/>
          <a:lstStyle/>
          <a:p>
            <a:r>
              <a:rPr lang="en-US" altLang="en-US" smtClean="0"/>
              <a:t/>
            </a:r>
            <a:br>
              <a:rPr lang="en-US" altLang="en-US" smtClean="0"/>
            </a:br>
            <a:r>
              <a:rPr lang="en-US" altLang="en-US" smtClean="0"/>
              <a:t>Volunteers Were Subjected</a:t>
            </a:r>
            <a:br>
              <a:rPr lang="en-US" altLang="en-US" smtClean="0"/>
            </a:br>
            <a:r>
              <a:rPr lang="en-US" altLang="en-US" smtClean="0"/>
              <a:t>to Six Tests</a:t>
            </a:r>
          </a:p>
        </p:txBody>
      </p:sp>
      <p:sp>
        <p:nvSpPr>
          <p:cNvPr id="14340"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19113" y="679450"/>
            <a:ext cx="8051800" cy="582613"/>
          </a:xfrm>
        </p:spPr>
        <p:txBody>
          <a:bodyPr/>
          <a:lstStyle/>
          <a:p>
            <a:r>
              <a:rPr lang="en-US" altLang="en-US" smtClean="0"/>
              <a:t>Walk and Turn Test Criterion</a:t>
            </a:r>
          </a:p>
        </p:txBody>
      </p:sp>
      <p:sp>
        <p:nvSpPr>
          <p:cNvPr id="84995" name="Content Placeholder 2"/>
          <p:cNvSpPr>
            <a:spLocks noGrp="1"/>
          </p:cNvSpPr>
          <p:nvPr>
            <p:ph idx="1"/>
          </p:nvPr>
        </p:nvSpPr>
        <p:spPr>
          <a:xfrm>
            <a:off x="558800" y="1582738"/>
            <a:ext cx="8026400" cy="4387850"/>
          </a:xfrm>
        </p:spPr>
        <p:txBody>
          <a:bodyPr/>
          <a:lstStyle/>
          <a:p>
            <a:pPr algn="ctr"/>
            <a:r>
              <a:rPr lang="en-US" altLang="en-US" smtClean="0"/>
              <a:t>2 or more clues indicates BAC </a:t>
            </a:r>
          </a:p>
          <a:p>
            <a:pPr algn="ctr"/>
            <a:r>
              <a:rPr lang="en-US" altLang="en-US" smtClean="0">
                <a:cs typeface="Arial" panose="020B0604020202020204" pitchFamily="34" charset="0"/>
              </a:rPr>
              <a:t>at or above </a:t>
            </a:r>
            <a:r>
              <a:rPr lang="en-US" altLang="en-US" smtClean="0"/>
              <a:t>0.08   (79% accurate)</a:t>
            </a:r>
          </a:p>
          <a:p>
            <a:endParaRPr lang="en-US" altLang="en-US" smtClean="0"/>
          </a:p>
        </p:txBody>
      </p:sp>
      <p:pic>
        <p:nvPicPr>
          <p:cNvPr id="84996" name="Picture 5" descr="MP9003857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2733675"/>
            <a:ext cx="2471738" cy="34591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997"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73B47EB7-E532-43D9-AD10-A15B4D951FF2}" type="slidenum">
              <a:rPr lang="en-US" altLang="en-US" b="1">
                <a:solidFill>
                  <a:schemeClr val="bg1"/>
                </a:solidFill>
              </a:rPr>
              <a:pPr algn="r" eaLnBrk="1" hangingPunct="1"/>
              <a:t>60</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19113" y="679450"/>
            <a:ext cx="8051800" cy="582613"/>
          </a:xfrm>
        </p:spPr>
        <p:txBody>
          <a:bodyPr/>
          <a:lstStyle/>
          <a:p>
            <a:r>
              <a:rPr lang="en-US" altLang="en-US" smtClean="0"/>
              <a:t>One Leg Stand</a:t>
            </a:r>
          </a:p>
        </p:txBody>
      </p:sp>
      <p:sp>
        <p:nvSpPr>
          <p:cNvPr id="89091" name="Content Placeholder 2"/>
          <p:cNvSpPr>
            <a:spLocks noGrp="1"/>
          </p:cNvSpPr>
          <p:nvPr>
            <p:ph idx="1"/>
          </p:nvPr>
        </p:nvSpPr>
        <p:spPr>
          <a:xfrm>
            <a:off x="558800" y="1582738"/>
            <a:ext cx="8026400" cy="4387850"/>
          </a:xfrm>
        </p:spPr>
        <p:txBody>
          <a:bodyPr/>
          <a:lstStyle/>
          <a:p>
            <a:pPr marL="0" indent="0" algn="ctr" eaLnBrk="1" hangingPunct="1"/>
            <a:r>
              <a:rPr lang="en-US" altLang="en-US" smtClean="0"/>
              <a:t>Divided Attention Test</a:t>
            </a:r>
          </a:p>
          <a:p>
            <a:pPr marL="0" indent="0" algn="ctr" eaLnBrk="1" hangingPunct="1"/>
            <a:r>
              <a:rPr lang="en-US" altLang="en-US" smtClean="0"/>
              <a:t> Mental Task and Physical Task</a:t>
            </a:r>
          </a:p>
          <a:p>
            <a:pPr marL="0" indent="0" eaLnBrk="1" hangingPunct="1"/>
            <a:endParaRPr lang="en-US" altLang="en-US" smtClean="0"/>
          </a:p>
          <a:p>
            <a:pPr marL="0" indent="0" eaLnBrk="1" hangingPunct="1"/>
            <a:endParaRPr lang="en-US" altLang="en-US" smtClean="0"/>
          </a:p>
          <a:p>
            <a:pPr marL="0" indent="0" eaLnBrk="1" hangingPunct="1"/>
            <a:endParaRPr lang="en-US" altLang="en-US" smtClean="0"/>
          </a:p>
          <a:p>
            <a:pPr marL="0" indent="0" eaLnBrk="1" hangingPunct="1"/>
            <a:endParaRPr lang="en-US" altLang="en-US" smtClean="0"/>
          </a:p>
          <a:p>
            <a:pPr marL="0" indent="0" algn="ctr" eaLnBrk="1" hangingPunct="1"/>
            <a:endParaRPr lang="en-US" altLang="en-US" smtClean="0"/>
          </a:p>
          <a:p>
            <a:pPr marL="0" indent="0" eaLnBrk="1" hangingPunct="1">
              <a:buFontTx/>
              <a:buChar char="•"/>
            </a:pPr>
            <a:endParaRPr lang="en-US" altLang="en-US" smtClean="0"/>
          </a:p>
        </p:txBody>
      </p:sp>
      <p:pic>
        <p:nvPicPr>
          <p:cNvPr id="89092" name="Picture 10" descr="ONELEG1"/>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609850" y="2673350"/>
            <a:ext cx="3467100" cy="23066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093" name="Text Box 7"/>
          <p:cNvSpPr txBox="1">
            <a:spLocks noChangeArrowheads="1"/>
          </p:cNvSpPr>
          <p:nvPr/>
        </p:nvSpPr>
        <p:spPr bwMode="auto">
          <a:xfrm>
            <a:off x="1635125" y="5175250"/>
            <a:ext cx="5470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buFontTx/>
              <a:buChar char="•"/>
            </a:pPr>
            <a:r>
              <a:rPr lang="en-US" altLang="en-US" sz="2800" b="1">
                <a:solidFill>
                  <a:srgbClr val="003366"/>
                </a:solidFill>
                <a:latin typeface="Arial" panose="020B0604020202020204" pitchFamily="34" charset="0"/>
              </a:rPr>
              <a:t>  Instructions stage </a:t>
            </a:r>
          </a:p>
          <a:p>
            <a:pPr eaLnBrk="1" hangingPunct="1">
              <a:buFontTx/>
              <a:buChar char="•"/>
            </a:pPr>
            <a:r>
              <a:rPr lang="en-US" altLang="en-US" sz="2800" b="1">
                <a:solidFill>
                  <a:srgbClr val="003366"/>
                </a:solidFill>
                <a:latin typeface="Arial" panose="020B0604020202020204" pitchFamily="34" charset="0"/>
              </a:rPr>
              <a:t>  Balance and counting stage</a:t>
            </a:r>
          </a:p>
        </p:txBody>
      </p:sp>
      <p:sp>
        <p:nvSpPr>
          <p:cNvPr id="8909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394018F3-3770-4978-83E3-E240A7EAE016}" type="slidenum">
              <a:rPr lang="en-US" altLang="en-US" b="1">
                <a:solidFill>
                  <a:schemeClr val="bg1"/>
                </a:solidFill>
              </a:rPr>
              <a:pPr algn="r" eaLnBrk="1" hangingPunct="1"/>
              <a:t>61</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519113" y="679450"/>
            <a:ext cx="8051800" cy="582613"/>
          </a:xfrm>
        </p:spPr>
        <p:txBody>
          <a:bodyPr/>
          <a:lstStyle/>
          <a:p>
            <a:r>
              <a:rPr lang="en-US" altLang="en-US" smtClean="0"/>
              <a:t>Administrative Procedures</a:t>
            </a:r>
          </a:p>
        </p:txBody>
      </p:sp>
      <p:sp>
        <p:nvSpPr>
          <p:cNvPr id="92163" name="Content Placeholder 2"/>
          <p:cNvSpPr>
            <a:spLocks noGrp="1"/>
          </p:cNvSpPr>
          <p:nvPr>
            <p:ph idx="1"/>
          </p:nvPr>
        </p:nvSpPr>
        <p:spPr>
          <a:xfrm>
            <a:off x="968375" y="2071688"/>
            <a:ext cx="8026400" cy="2846387"/>
          </a:xfrm>
        </p:spPr>
        <p:txBody>
          <a:bodyPr/>
          <a:lstStyle/>
          <a:p>
            <a:pPr eaLnBrk="1" hangingPunct="1"/>
            <a:r>
              <a:rPr lang="en-US" altLang="en-US" smtClean="0"/>
              <a:t>Instructions stage:</a:t>
            </a:r>
          </a:p>
          <a:p>
            <a:pPr marL="576263" lvl="1" indent="-228600" eaLnBrk="1" hangingPunct="1">
              <a:lnSpc>
                <a:spcPct val="150000"/>
              </a:lnSpc>
            </a:pPr>
            <a:r>
              <a:rPr lang="en-US" altLang="en-US" smtClean="0"/>
              <a:t>Stand straight, feet together</a:t>
            </a:r>
          </a:p>
          <a:p>
            <a:pPr marL="576263" lvl="1" indent="-228600" eaLnBrk="1" hangingPunct="1">
              <a:lnSpc>
                <a:spcPct val="150000"/>
              </a:lnSpc>
            </a:pPr>
            <a:r>
              <a:rPr lang="en-US" altLang="en-US" smtClean="0"/>
              <a:t>Keep arms at sides</a:t>
            </a:r>
          </a:p>
          <a:p>
            <a:pPr marL="576263" lvl="1" indent="-228600" eaLnBrk="1" hangingPunct="1">
              <a:lnSpc>
                <a:spcPct val="150000"/>
              </a:lnSpc>
            </a:pPr>
            <a:r>
              <a:rPr lang="en-US" altLang="en-US" smtClean="0"/>
              <a:t>Maintain position until told otherwise</a:t>
            </a:r>
          </a:p>
        </p:txBody>
      </p:sp>
      <p:sp>
        <p:nvSpPr>
          <p:cNvPr id="9216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DC878C66-57F8-4EC9-B1EE-4B42BC408A75}" type="slidenum">
              <a:rPr lang="en-US" altLang="en-US" b="1">
                <a:solidFill>
                  <a:schemeClr val="bg1"/>
                </a:solidFill>
              </a:rPr>
              <a:pPr algn="r" eaLnBrk="1" hangingPunct="1"/>
              <a:t>62</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519113" y="473075"/>
            <a:ext cx="8051800" cy="582613"/>
          </a:xfrm>
        </p:spPr>
        <p:txBody>
          <a:bodyPr/>
          <a:lstStyle/>
          <a:p>
            <a:r>
              <a:rPr lang="en-US" altLang="en-US" smtClean="0"/>
              <a:t/>
            </a:r>
            <a:br>
              <a:rPr lang="en-US" altLang="en-US" smtClean="0"/>
            </a:br>
            <a:r>
              <a:rPr lang="en-US" altLang="en-US" smtClean="0"/>
              <a:t>Administrative Procedures (Cont.)</a:t>
            </a:r>
          </a:p>
        </p:txBody>
      </p:sp>
      <p:sp>
        <p:nvSpPr>
          <p:cNvPr id="93187" name="Content Placeholder 2"/>
          <p:cNvSpPr>
            <a:spLocks noGrp="1"/>
          </p:cNvSpPr>
          <p:nvPr>
            <p:ph idx="1"/>
          </p:nvPr>
        </p:nvSpPr>
        <p:spPr>
          <a:xfrm>
            <a:off x="558800" y="1690688"/>
            <a:ext cx="8026400" cy="4470400"/>
          </a:xfrm>
        </p:spPr>
        <p:txBody>
          <a:bodyPr/>
          <a:lstStyle/>
          <a:p>
            <a:pPr eaLnBrk="1" hangingPunct="1"/>
            <a:r>
              <a:rPr lang="en-US" altLang="en-US" smtClean="0"/>
              <a:t>Balance and counting stage:</a:t>
            </a:r>
          </a:p>
          <a:p>
            <a:pPr marL="625475" lvl="1" indent="-277813" eaLnBrk="1" hangingPunct="1"/>
            <a:r>
              <a:rPr lang="en-US" altLang="en-US" smtClean="0"/>
              <a:t>Raise either leg</a:t>
            </a:r>
          </a:p>
          <a:p>
            <a:pPr marL="625475" lvl="1" indent="-277813" eaLnBrk="1" hangingPunct="1"/>
            <a:r>
              <a:rPr lang="en-US" altLang="en-US" smtClean="0"/>
              <a:t>Keep raised foot approximately six inches (15 cm) off ground</a:t>
            </a:r>
          </a:p>
          <a:p>
            <a:pPr marL="625475" lvl="1" indent="-277813" eaLnBrk="1" hangingPunct="1"/>
            <a:r>
              <a:rPr lang="en-US" altLang="en-US" smtClean="0"/>
              <a:t>Keep both legs straight and arms at your side</a:t>
            </a:r>
          </a:p>
          <a:p>
            <a:pPr marL="625475" lvl="1" indent="-277813" eaLnBrk="1" hangingPunct="1"/>
            <a:r>
              <a:rPr lang="en-US" altLang="en-US" smtClean="0"/>
              <a:t>Keep eyes on raised foot</a:t>
            </a:r>
          </a:p>
          <a:p>
            <a:pPr marL="625475" lvl="1" indent="-277813" eaLnBrk="1" hangingPunct="1"/>
            <a:r>
              <a:rPr lang="en-US" altLang="en-US" smtClean="0"/>
              <a:t>Count out loud in the following manner: “one thousand one, one thousand two, one thousand three and so on”, until told to stop</a:t>
            </a:r>
          </a:p>
          <a:p>
            <a:endParaRPr lang="en-US" altLang="en-US" smtClean="0"/>
          </a:p>
        </p:txBody>
      </p:sp>
      <p:sp>
        <p:nvSpPr>
          <p:cNvPr id="93188"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CD3377C8-EAD2-40A0-B27B-B09D3709FE39}" type="slidenum">
              <a:rPr lang="en-US" altLang="en-US" b="1">
                <a:solidFill>
                  <a:schemeClr val="bg1"/>
                </a:solidFill>
              </a:rPr>
              <a:pPr algn="r" eaLnBrk="1" hangingPunct="1"/>
              <a:t>63</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19113" y="679450"/>
            <a:ext cx="8051800" cy="582613"/>
          </a:xfrm>
        </p:spPr>
        <p:txBody>
          <a:bodyPr/>
          <a:lstStyle/>
          <a:p>
            <a:r>
              <a:rPr lang="en-US" altLang="en-US" smtClean="0"/>
              <a:t>One Leg Stand Test Clues</a:t>
            </a:r>
          </a:p>
        </p:txBody>
      </p:sp>
      <p:sp>
        <p:nvSpPr>
          <p:cNvPr id="95235" name="Content Placeholder 2"/>
          <p:cNvSpPr>
            <a:spLocks noGrp="1"/>
          </p:cNvSpPr>
          <p:nvPr>
            <p:ph idx="1"/>
          </p:nvPr>
        </p:nvSpPr>
        <p:spPr>
          <a:xfrm>
            <a:off x="874713" y="1914525"/>
            <a:ext cx="8026400" cy="3792538"/>
          </a:xfrm>
        </p:spPr>
        <p:txBody>
          <a:bodyPr/>
          <a:lstStyle/>
          <a:p>
            <a:pPr marL="347663" indent="-347663" eaLnBrk="1" hangingPunct="1">
              <a:buFontTx/>
              <a:buChar char="•"/>
            </a:pPr>
            <a:r>
              <a:rPr lang="en-US" altLang="en-US" smtClean="0"/>
              <a:t>Sways while balancing</a:t>
            </a:r>
          </a:p>
          <a:p>
            <a:pPr marL="347663" indent="-347663" eaLnBrk="1" hangingPunct="1">
              <a:buFontTx/>
              <a:buChar char="•"/>
            </a:pPr>
            <a:endParaRPr lang="en-US" altLang="en-US" smtClean="0"/>
          </a:p>
          <a:p>
            <a:pPr marL="347663" indent="-347663" eaLnBrk="1" hangingPunct="1">
              <a:buFontTx/>
              <a:buChar char="•"/>
            </a:pPr>
            <a:r>
              <a:rPr lang="en-US" altLang="en-US" smtClean="0"/>
              <a:t>Uses arms to balance</a:t>
            </a:r>
          </a:p>
          <a:p>
            <a:pPr marL="347663" indent="-347663" eaLnBrk="1" hangingPunct="1">
              <a:buFontTx/>
              <a:buChar char="•"/>
            </a:pPr>
            <a:endParaRPr lang="en-US" altLang="en-US" smtClean="0"/>
          </a:p>
          <a:p>
            <a:pPr marL="347663" indent="-347663" eaLnBrk="1" hangingPunct="1">
              <a:buFontTx/>
              <a:buChar char="•"/>
            </a:pPr>
            <a:r>
              <a:rPr lang="en-US" altLang="en-US" smtClean="0"/>
              <a:t>Hopping</a:t>
            </a:r>
          </a:p>
          <a:p>
            <a:pPr marL="347663" indent="-347663" eaLnBrk="1" hangingPunct="1">
              <a:buFontTx/>
              <a:buChar char="•"/>
            </a:pPr>
            <a:endParaRPr lang="en-US" altLang="en-US" smtClean="0"/>
          </a:p>
          <a:p>
            <a:pPr marL="347663" indent="-347663" eaLnBrk="1" hangingPunct="1">
              <a:buFontTx/>
              <a:buChar char="•"/>
            </a:pPr>
            <a:r>
              <a:rPr lang="en-US" altLang="en-US" smtClean="0"/>
              <a:t>Puts foot down</a:t>
            </a:r>
          </a:p>
        </p:txBody>
      </p:sp>
      <p:sp>
        <p:nvSpPr>
          <p:cNvPr id="95236"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35603D61-72AE-4407-A3BB-F9DCA532DFCE}" type="slidenum">
              <a:rPr lang="en-US" altLang="en-US" b="1">
                <a:solidFill>
                  <a:schemeClr val="bg1"/>
                </a:solidFill>
              </a:rPr>
              <a:pPr algn="r" eaLnBrk="1" hangingPunct="1"/>
              <a:t>64</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519113" y="679450"/>
            <a:ext cx="8051800" cy="582613"/>
          </a:xfrm>
        </p:spPr>
        <p:txBody>
          <a:bodyPr/>
          <a:lstStyle/>
          <a:p>
            <a:r>
              <a:rPr lang="en-US" altLang="en-US" smtClean="0"/>
              <a:t>One Leg Stand Test Criterion</a:t>
            </a:r>
          </a:p>
        </p:txBody>
      </p:sp>
      <p:sp>
        <p:nvSpPr>
          <p:cNvPr id="98307" name="Content Placeholder 2"/>
          <p:cNvSpPr>
            <a:spLocks noGrp="1"/>
          </p:cNvSpPr>
          <p:nvPr>
            <p:ph idx="1"/>
          </p:nvPr>
        </p:nvSpPr>
        <p:spPr>
          <a:xfrm>
            <a:off x="558800" y="1582738"/>
            <a:ext cx="8026400" cy="4387850"/>
          </a:xfrm>
        </p:spPr>
        <p:txBody>
          <a:bodyPr/>
          <a:lstStyle/>
          <a:p>
            <a:pPr algn="ctr"/>
            <a:r>
              <a:rPr lang="en-US" altLang="en-US" smtClean="0"/>
              <a:t>2 or more clues indicates BAC </a:t>
            </a:r>
          </a:p>
          <a:p>
            <a:pPr algn="ctr"/>
            <a:r>
              <a:rPr lang="en-US" altLang="en-US" smtClean="0"/>
              <a:t>at or above 0.08   (83% accurate)</a:t>
            </a:r>
          </a:p>
          <a:p>
            <a:endParaRPr lang="en-US" altLang="en-US" smtClean="0"/>
          </a:p>
        </p:txBody>
      </p:sp>
      <p:pic>
        <p:nvPicPr>
          <p:cNvPr id="98308" name="Picture 4" descr="MP90038575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2232025" cy="31242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8309"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CED4C92B-7549-441F-ACCE-762968A0BFD7}" type="slidenum">
              <a:rPr lang="en-US" altLang="en-US" b="1">
                <a:solidFill>
                  <a:schemeClr val="bg1"/>
                </a:solidFill>
              </a:rPr>
              <a:pPr algn="r" eaLnBrk="1" hangingPunct="1"/>
              <a:t>65</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2"/>
          <p:cNvSpPr>
            <a:spLocks noChangeArrowheads="1"/>
          </p:cNvSpPr>
          <p:nvPr/>
        </p:nvSpPr>
        <p:spPr bwMode="auto">
          <a:xfrm>
            <a:off x="3422650" y="1238250"/>
            <a:ext cx="53689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nSpc>
                <a:spcPct val="90000"/>
              </a:lnSpc>
            </a:pPr>
            <a:r>
              <a:rPr lang="en-US" altLang="en-US" sz="1400" b="1">
                <a:solidFill>
                  <a:srgbClr val="002060"/>
                </a:solidFill>
                <a:latin typeface="Arial" panose="020B0604020202020204" pitchFamily="34" charset="0"/>
              </a:rPr>
              <a:t>Horizontal Gaze Nystagmus</a:t>
            </a:r>
          </a:p>
          <a:p>
            <a:pPr>
              <a:lnSpc>
                <a:spcPct val="90000"/>
              </a:lnSpc>
            </a:pPr>
            <a:endParaRPr lang="en-US" altLang="en-US" sz="1400">
              <a:solidFill>
                <a:srgbClr val="002060"/>
              </a:solidFill>
              <a:latin typeface="Arial" panose="020B0604020202020204" pitchFamily="34" charset="0"/>
            </a:endParaRPr>
          </a:p>
          <a:p>
            <a:pPr>
              <a:lnSpc>
                <a:spcPct val="50000"/>
              </a:lnSpc>
              <a:buFontTx/>
              <a:buChar char="•"/>
            </a:pPr>
            <a:r>
              <a:rPr lang="en-US" altLang="en-US" sz="1400">
                <a:solidFill>
                  <a:srgbClr val="002060"/>
                </a:solidFill>
                <a:latin typeface="Arial" panose="020B0604020202020204" pitchFamily="34" charset="0"/>
              </a:rPr>
              <a:t>  Lack of smooth pursuit</a:t>
            </a:r>
          </a:p>
          <a:p>
            <a:pPr>
              <a:lnSpc>
                <a:spcPct val="90000"/>
              </a:lnSpc>
              <a:buFontTx/>
              <a:buChar char="•"/>
            </a:pPr>
            <a:r>
              <a:rPr lang="en-US" altLang="en-US" sz="1400">
                <a:solidFill>
                  <a:srgbClr val="002060"/>
                </a:solidFill>
                <a:latin typeface="Arial" panose="020B0604020202020204" pitchFamily="34" charset="0"/>
              </a:rPr>
              <a:t>  Dist. &amp; sust. nystagmus at maximum deviation</a:t>
            </a:r>
          </a:p>
          <a:p>
            <a:pPr>
              <a:lnSpc>
                <a:spcPct val="90000"/>
              </a:lnSpc>
              <a:buFontTx/>
              <a:buChar char="•"/>
            </a:pPr>
            <a:r>
              <a:rPr lang="en-US" altLang="en-US" sz="1400">
                <a:solidFill>
                  <a:srgbClr val="002060"/>
                </a:solidFill>
                <a:latin typeface="Arial" panose="020B0604020202020204" pitchFamily="34" charset="0"/>
              </a:rPr>
              <a:t>  Nystagmus onset prior to 45 degrees</a:t>
            </a:r>
          </a:p>
          <a:p>
            <a:pPr>
              <a:lnSpc>
                <a:spcPct val="90000"/>
              </a:lnSpc>
              <a:buFontTx/>
              <a:buChar char="•"/>
            </a:pPr>
            <a:r>
              <a:rPr lang="en-US" altLang="en-US" sz="1400">
                <a:solidFill>
                  <a:srgbClr val="002060"/>
                </a:solidFill>
                <a:latin typeface="Arial" panose="020B0604020202020204" pitchFamily="34" charset="0"/>
              </a:rPr>
              <a:t>  Vertical Gaze Nystagmus                    Y   or   N  (circle one)</a:t>
            </a:r>
          </a:p>
          <a:p>
            <a:pPr>
              <a:lnSpc>
                <a:spcPct val="90000"/>
              </a:lnSpc>
              <a:buFontTx/>
              <a:buChar char="•"/>
            </a:pPr>
            <a:r>
              <a:rPr lang="en-US" altLang="en-US" sz="1400">
                <a:solidFill>
                  <a:srgbClr val="002060"/>
                </a:solidFill>
                <a:latin typeface="Arial" panose="020B0604020202020204" pitchFamily="34" charset="0"/>
              </a:rPr>
              <a:t>  Other _________________________________</a:t>
            </a:r>
          </a:p>
        </p:txBody>
      </p:sp>
      <p:sp>
        <p:nvSpPr>
          <p:cNvPr id="100355" name="Title 1"/>
          <p:cNvSpPr>
            <a:spLocks noGrp="1"/>
          </p:cNvSpPr>
          <p:nvPr>
            <p:ph type="title"/>
          </p:nvPr>
        </p:nvSpPr>
        <p:spPr>
          <a:xfrm>
            <a:off x="42863" y="450850"/>
            <a:ext cx="9144000" cy="582613"/>
          </a:xfrm>
        </p:spPr>
        <p:txBody>
          <a:bodyPr/>
          <a:lstStyle/>
          <a:p>
            <a:r>
              <a:rPr lang="en-US" altLang="en-US" sz="3200" smtClean="0"/>
              <a:t>Taking Field Notes on the SFSTs</a:t>
            </a:r>
          </a:p>
        </p:txBody>
      </p:sp>
      <p:sp>
        <p:nvSpPr>
          <p:cNvPr id="7" name="Rectangle 21"/>
          <p:cNvSpPr>
            <a:spLocks noChangeArrowheads="1"/>
          </p:cNvSpPr>
          <p:nvPr/>
        </p:nvSpPr>
        <p:spPr bwMode="auto">
          <a:xfrm>
            <a:off x="450850" y="1169988"/>
            <a:ext cx="2097088" cy="476250"/>
          </a:xfrm>
          <a:prstGeom prst="rect">
            <a:avLst/>
          </a:prstGeom>
          <a:noFill/>
          <a:ln w="9525">
            <a:noFill/>
            <a:miter lim="800000"/>
            <a:headEnd/>
            <a:tailEnd/>
          </a:ln>
        </p:spPr>
        <p:txBody>
          <a:bodyPr lIns="92075" tIns="46038" rIns="92075" bIns="46038">
            <a:spAutoFit/>
          </a:bodyPr>
          <a:lstStyle/>
          <a:p>
            <a:pPr eaLnBrk="0" hangingPunct="0">
              <a:lnSpc>
                <a:spcPct val="90000"/>
              </a:lnSpc>
              <a:defRPr/>
            </a:pPr>
            <a:r>
              <a:rPr lang="en-US" sz="1400" b="1">
                <a:solidFill>
                  <a:srgbClr val="002060"/>
                </a:solidFill>
                <a:latin typeface="+mj-lt"/>
                <a:cs typeface="+mn-cs"/>
              </a:rPr>
              <a:t>IV Pre-Arrest Screening</a:t>
            </a:r>
          </a:p>
        </p:txBody>
      </p:sp>
      <p:sp>
        <p:nvSpPr>
          <p:cNvPr id="9" name="Rectangle 23"/>
          <p:cNvSpPr>
            <a:spLocks noChangeArrowheads="1"/>
          </p:cNvSpPr>
          <p:nvPr/>
        </p:nvSpPr>
        <p:spPr bwMode="auto">
          <a:xfrm>
            <a:off x="7259638" y="1231900"/>
            <a:ext cx="1284287" cy="304800"/>
          </a:xfrm>
          <a:prstGeom prst="rect">
            <a:avLst/>
          </a:prstGeom>
          <a:noFill/>
          <a:ln w="9525">
            <a:noFill/>
            <a:miter lim="800000"/>
            <a:headEnd/>
            <a:tailEnd/>
          </a:ln>
        </p:spPr>
        <p:txBody>
          <a:bodyPr lIns="92075" tIns="46038" rIns="92075" bIns="46038">
            <a:spAutoFit/>
          </a:bodyPr>
          <a:lstStyle/>
          <a:p>
            <a:pPr eaLnBrk="0" hangingPunct="0">
              <a:defRPr/>
            </a:pPr>
            <a:r>
              <a:rPr lang="en-US" sz="1400" b="1" dirty="0">
                <a:solidFill>
                  <a:srgbClr val="002060"/>
                </a:solidFill>
                <a:latin typeface="+mj-lt"/>
                <a:cs typeface="+mn-cs"/>
              </a:rPr>
              <a:t>  Left    Right</a:t>
            </a:r>
          </a:p>
        </p:txBody>
      </p:sp>
      <p:sp>
        <p:nvSpPr>
          <p:cNvPr id="100358" name="Text Box 30"/>
          <p:cNvSpPr txBox="1">
            <a:spLocks noChangeArrowheads="1"/>
          </p:cNvSpPr>
          <p:nvPr/>
        </p:nvSpPr>
        <p:spPr bwMode="auto">
          <a:xfrm>
            <a:off x="519113" y="1622425"/>
            <a:ext cx="24257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buFontTx/>
              <a:buChar char="•"/>
            </a:pPr>
            <a:r>
              <a:rPr lang="en-US" altLang="en-US" sz="1400">
                <a:solidFill>
                  <a:srgbClr val="002060"/>
                </a:solidFill>
                <a:latin typeface="Arial" panose="020B0604020202020204" pitchFamily="34" charset="0"/>
              </a:rPr>
              <a:t>Equal Tracking</a:t>
            </a:r>
          </a:p>
          <a:p>
            <a:pPr>
              <a:buFontTx/>
              <a:buChar char="•"/>
            </a:pPr>
            <a:r>
              <a:rPr lang="en-US" altLang="en-US" sz="1400">
                <a:solidFill>
                  <a:srgbClr val="002060"/>
                </a:solidFill>
                <a:latin typeface="Arial" panose="020B0604020202020204" pitchFamily="34" charset="0"/>
              </a:rPr>
              <a:t>Equal Pupils</a:t>
            </a:r>
          </a:p>
          <a:p>
            <a:pPr>
              <a:buFontTx/>
              <a:buChar char="•"/>
            </a:pPr>
            <a:r>
              <a:rPr lang="en-US" altLang="en-US" sz="1400">
                <a:solidFill>
                  <a:srgbClr val="002060"/>
                </a:solidFill>
                <a:latin typeface="Arial" panose="020B0604020202020204" pitchFamily="34" charset="0"/>
              </a:rPr>
              <a:t>Resting Nyst.</a:t>
            </a:r>
          </a:p>
        </p:txBody>
      </p:sp>
      <p:sp>
        <p:nvSpPr>
          <p:cNvPr id="100359" name="Text Box 31"/>
          <p:cNvSpPr txBox="1">
            <a:spLocks noChangeArrowheads="1"/>
          </p:cNvSpPr>
          <p:nvPr/>
        </p:nvSpPr>
        <p:spPr bwMode="auto">
          <a:xfrm>
            <a:off x="2184400" y="1611313"/>
            <a:ext cx="12874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r>
              <a:rPr lang="en-US" altLang="en-US" sz="1400">
                <a:solidFill>
                  <a:srgbClr val="002060"/>
                </a:solidFill>
                <a:latin typeface="Arial" panose="020B0604020202020204" pitchFamily="34" charset="0"/>
              </a:rPr>
              <a:t>Yes          No</a:t>
            </a:r>
          </a:p>
          <a:p>
            <a:r>
              <a:rPr lang="en-US" altLang="en-US" sz="1400">
                <a:solidFill>
                  <a:srgbClr val="002060"/>
                </a:solidFill>
                <a:latin typeface="Arial" panose="020B0604020202020204" pitchFamily="34" charset="0"/>
              </a:rPr>
              <a:t>Yes          No</a:t>
            </a:r>
          </a:p>
          <a:p>
            <a:r>
              <a:rPr lang="en-US" altLang="en-US" sz="1400">
                <a:solidFill>
                  <a:srgbClr val="002060"/>
                </a:solidFill>
                <a:latin typeface="Arial" panose="020B0604020202020204" pitchFamily="34" charset="0"/>
              </a:rPr>
              <a:t>Yes          No</a:t>
            </a:r>
          </a:p>
          <a:p>
            <a:endParaRPr lang="en-US" altLang="en-US" sz="1400">
              <a:solidFill>
                <a:srgbClr val="002060"/>
              </a:solidFill>
              <a:latin typeface="Arial" panose="020B0604020202020204" pitchFamily="34" charset="0"/>
            </a:endParaRPr>
          </a:p>
        </p:txBody>
      </p:sp>
      <p:sp>
        <p:nvSpPr>
          <p:cNvPr id="18" name="Rectangle 32"/>
          <p:cNvSpPr>
            <a:spLocks noChangeArrowheads="1"/>
          </p:cNvSpPr>
          <p:nvPr/>
        </p:nvSpPr>
        <p:spPr bwMode="auto">
          <a:xfrm>
            <a:off x="7454900" y="1576388"/>
            <a:ext cx="357188" cy="1571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9" name="Rectangle 33"/>
          <p:cNvSpPr>
            <a:spLocks noChangeArrowheads="1"/>
          </p:cNvSpPr>
          <p:nvPr/>
        </p:nvSpPr>
        <p:spPr bwMode="auto">
          <a:xfrm>
            <a:off x="1557338" y="2616200"/>
            <a:ext cx="141287" cy="98425"/>
          </a:xfrm>
          <a:prstGeom prst="rect">
            <a:avLst/>
          </a:prstGeom>
          <a:noFill/>
          <a:ln w="9525">
            <a:solidFill>
              <a:schemeClr val="bg1"/>
            </a:solidFill>
            <a:miter lim="800000"/>
            <a:headEnd/>
            <a:tailEnd/>
          </a:ln>
        </p:spPr>
        <p:txBody>
          <a:bodyPr wrap="none" anchor="ctr"/>
          <a:lstStyle/>
          <a:p>
            <a:pPr>
              <a:defRPr/>
            </a:pPr>
            <a:endParaRPr lang="en-US" sz="1400">
              <a:solidFill>
                <a:srgbClr val="002060"/>
              </a:solidFill>
              <a:latin typeface="+mj-lt"/>
              <a:cs typeface="+mn-cs"/>
            </a:endParaRPr>
          </a:p>
        </p:txBody>
      </p:sp>
      <p:sp>
        <p:nvSpPr>
          <p:cNvPr id="21" name="Rectangle 35"/>
          <p:cNvSpPr>
            <a:spLocks noChangeArrowheads="1"/>
          </p:cNvSpPr>
          <p:nvPr/>
        </p:nvSpPr>
        <p:spPr bwMode="auto">
          <a:xfrm>
            <a:off x="2371725" y="2616200"/>
            <a:ext cx="139700" cy="98425"/>
          </a:xfrm>
          <a:prstGeom prst="rect">
            <a:avLst/>
          </a:prstGeom>
          <a:noFill/>
          <a:ln w="9525">
            <a:solidFill>
              <a:schemeClr val="bg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0363" name="Rectangle 36"/>
          <p:cNvSpPr>
            <a:spLocks noChangeArrowheads="1"/>
          </p:cNvSpPr>
          <p:nvPr/>
        </p:nvSpPr>
        <p:spPr bwMode="auto">
          <a:xfrm>
            <a:off x="520700" y="2597150"/>
            <a:ext cx="228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nSpc>
                <a:spcPct val="80000"/>
              </a:lnSpc>
            </a:pPr>
            <a:r>
              <a:rPr lang="en-US" altLang="en-US" sz="1400" b="1">
                <a:solidFill>
                  <a:srgbClr val="002060"/>
                </a:solidFill>
                <a:latin typeface="Arial" panose="020B0604020202020204" pitchFamily="34" charset="0"/>
              </a:rPr>
              <a:t>Walk-and-Turn</a:t>
            </a:r>
          </a:p>
          <a:p>
            <a:pPr>
              <a:lnSpc>
                <a:spcPct val="50000"/>
              </a:lnSpc>
            </a:pPr>
            <a:endParaRPr lang="en-US" altLang="en-US" sz="1400" b="1">
              <a:solidFill>
                <a:srgbClr val="002060"/>
              </a:solidFill>
              <a:latin typeface="Arial" panose="020B0604020202020204" pitchFamily="34" charset="0"/>
            </a:endParaRPr>
          </a:p>
          <a:p>
            <a:pPr>
              <a:lnSpc>
                <a:spcPct val="110000"/>
              </a:lnSpc>
            </a:pPr>
            <a:r>
              <a:rPr lang="en-US" altLang="en-US" sz="1400">
                <a:solidFill>
                  <a:srgbClr val="002060"/>
                </a:solidFill>
                <a:latin typeface="Arial" panose="020B0604020202020204" pitchFamily="34" charset="0"/>
              </a:rPr>
              <a:t>Instructions Stage</a:t>
            </a:r>
          </a:p>
          <a:p>
            <a:pPr>
              <a:lnSpc>
                <a:spcPct val="30000"/>
              </a:lnSpc>
            </a:pPr>
            <a:endParaRPr lang="en-US" altLang="en-US" sz="1400">
              <a:solidFill>
                <a:srgbClr val="002060"/>
              </a:solidFill>
              <a:latin typeface="Arial" panose="020B0604020202020204" pitchFamily="34" charset="0"/>
            </a:endParaRPr>
          </a:p>
          <a:p>
            <a:pPr>
              <a:lnSpc>
                <a:spcPct val="90000"/>
              </a:lnSpc>
              <a:buFontTx/>
              <a:buChar char="•"/>
            </a:pPr>
            <a:r>
              <a:rPr lang="en-US" altLang="en-US" sz="1400">
                <a:solidFill>
                  <a:srgbClr val="002060"/>
                </a:solidFill>
                <a:latin typeface="Arial" panose="020B0604020202020204" pitchFamily="34" charset="0"/>
              </a:rPr>
              <a:t> Cannot keep balance</a:t>
            </a:r>
          </a:p>
          <a:p>
            <a:pPr>
              <a:lnSpc>
                <a:spcPct val="90000"/>
              </a:lnSpc>
              <a:buFontTx/>
              <a:buChar char="•"/>
            </a:pPr>
            <a:r>
              <a:rPr lang="en-US" altLang="en-US" sz="1400">
                <a:solidFill>
                  <a:srgbClr val="002060"/>
                </a:solidFill>
                <a:latin typeface="Arial" panose="020B0604020202020204" pitchFamily="34" charset="0"/>
              </a:rPr>
              <a:t> Starts too soon</a:t>
            </a:r>
          </a:p>
        </p:txBody>
      </p:sp>
      <p:sp>
        <p:nvSpPr>
          <p:cNvPr id="23" name="Rectangle 37"/>
          <p:cNvSpPr>
            <a:spLocks noChangeArrowheads="1"/>
          </p:cNvSpPr>
          <p:nvPr/>
        </p:nvSpPr>
        <p:spPr bwMode="auto">
          <a:xfrm>
            <a:off x="3332163" y="3835400"/>
            <a:ext cx="4724400" cy="304800"/>
          </a:xfrm>
          <a:prstGeom prst="rect">
            <a:avLst/>
          </a:prstGeom>
          <a:noFill/>
          <a:ln w="9525">
            <a:noFill/>
            <a:miter lim="800000"/>
            <a:headEnd/>
            <a:tailEnd/>
          </a:ln>
        </p:spPr>
        <p:txBody>
          <a:bodyPr lIns="92075" tIns="46038" rIns="92075" bIns="46038">
            <a:spAutoFit/>
          </a:bodyPr>
          <a:lstStyle/>
          <a:p>
            <a:pPr eaLnBrk="0" hangingPunct="0">
              <a:defRPr/>
            </a:pPr>
            <a:r>
              <a:rPr lang="en-US" sz="1400" b="1" dirty="0">
                <a:solidFill>
                  <a:srgbClr val="002060"/>
                </a:solidFill>
                <a:latin typeface="+mj-lt"/>
                <a:cs typeface="+mn-cs"/>
              </a:rPr>
              <a:t>First Nine Steps                     Second Nine Steps</a:t>
            </a:r>
          </a:p>
        </p:txBody>
      </p:sp>
      <p:sp>
        <p:nvSpPr>
          <p:cNvPr id="27" name="Rectangle 41"/>
          <p:cNvSpPr>
            <a:spLocks noChangeArrowheads="1"/>
          </p:cNvSpPr>
          <p:nvPr/>
        </p:nvSpPr>
        <p:spPr bwMode="auto">
          <a:xfrm>
            <a:off x="515938" y="3838575"/>
            <a:ext cx="2252662" cy="1349375"/>
          </a:xfrm>
          <a:prstGeom prst="rect">
            <a:avLst/>
          </a:prstGeom>
          <a:noFill/>
          <a:ln w="9525">
            <a:noFill/>
            <a:miter lim="800000"/>
            <a:headEnd/>
            <a:tailEnd/>
          </a:ln>
        </p:spPr>
        <p:txBody>
          <a:bodyPr lIns="92075" tIns="46038" rIns="92075" bIns="46038">
            <a:spAutoFit/>
          </a:bodyPr>
          <a:lstStyle/>
          <a:p>
            <a:pPr eaLnBrk="0" hangingPunct="0">
              <a:lnSpc>
                <a:spcPct val="110000"/>
              </a:lnSpc>
              <a:defRPr/>
            </a:pPr>
            <a:r>
              <a:rPr lang="en-US" sz="1400" dirty="0">
                <a:solidFill>
                  <a:srgbClr val="002060"/>
                </a:solidFill>
                <a:latin typeface="+mj-lt"/>
                <a:cs typeface="+mn-cs"/>
              </a:rPr>
              <a:t>Walking Stage</a:t>
            </a:r>
          </a:p>
          <a:p>
            <a:pPr eaLnBrk="0" hangingPunct="0">
              <a:lnSpc>
                <a:spcPct val="30000"/>
              </a:lnSpc>
              <a:defRPr/>
            </a:pPr>
            <a:endParaRPr lang="en-US" sz="1400" dirty="0">
              <a:solidFill>
                <a:srgbClr val="002060"/>
              </a:solidFill>
              <a:latin typeface="+mj-lt"/>
              <a:cs typeface="+mn-cs"/>
            </a:endParaRPr>
          </a:p>
          <a:p>
            <a:pPr eaLnBrk="0" hangingPunct="0">
              <a:lnSpc>
                <a:spcPct val="90000"/>
              </a:lnSpc>
              <a:buFontTx/>
              <a:buChar char="•"/>
              <a:defRPr/>
            </a:pPr>
            <a:r>
              <a:rPr lang="en-US" sz="1400" dirty="0">
                <a:solidFill>
                  <a:srgbClr val="002060"/>
                </a:solidFill>
                <a:latin typeface="+mj-lt"/>
                <a:cs typeface="+mn-cs"/>
              </a:rPr>
              <a:t> Stops walking</a:t>
            </a:r>
          </a:p>
          <a:p>
            <a:pPr eaLnBrk="0" hangingPunct="0">
              <a:lnSpc>
                <a:spcPct val="90000"/>
              </a:lnSpc>
              <a:buFontTx/>
              <a:buChar char="•"/>
              <a:defRPr/>
            </a:pPr>
            <a:r>
              <a:rPr lang="en-US" sz="1400" dirty="0">
                <a:solidFill>
                  <a:srgbClr val="002060"/>
                </a:solidFill>
                <a:latin typeface="+mj-lt"/>
                <a:cs typeface="+mn-cs"/>
              </a:rPr>
              <a:t> Misses heel-toe</a:t>
            </a:r>
          </a:p>
          <a:p>
            <a:pPr eaLnBrk="0" hangingPunct="0">
              <a:lnSpc>
                <a:spcPct val="90000"/>
              </a:lnSpc>
              <a:buFontTx/>
              <a:buChar char="•"/>
              <a:defRPr/>
            </a:pPr>
            <a:r>
              <a:rPr lang="en-US" sz="1400" dirty="0">
                <a:solidFill>
                  <a:srgbClr val="002060"/>
                </a:solidFill>
                <a:latin typeface="+mj-lt"/>
                <a:cs typeface="+mn-cs"/>
              </a:rPr>
              <a:t> Steps off line</a:t>
            </a:r>
          </a:p>
          <a:p>
            <a:pPr eaLnBrk="0" hangingPunct="0">
              <a:lnSpc>
                <a:spcPct val="90000"/>
              </a:lnSpc>
              <a:buFontTx/>
              <a:buChar char="•"/>
              <a:defRPr/>
            </a:pPr>
            <a:r>
              <a:rPr lang="en-US" sz="1400" dirty="0">
                <a:solidFill>
                  <a:srgbClr val="002060"/>
                </a:solidFill>
                <a:latin typeface="+mj-lt"/>
                <a:cs typeface="+mn-cs"/>
              </a:rPr>
              <a:t> Raises arms</a:t>
            </a:r>
          </a:p>
          <a:p>
            <a:pPr eaLnBrk="0" hangingPunct="0">
              <a:lnSpc>
                <a:spcPct val="90000"/>
              </a:lnSpc>
              <a:buFontTx/>
              <a:buChar char="•"/>
              <a:defRPr/>
            </a:pPr>
            <a:r>
              <a:rPr lang="en-US" sz="1400" dirty="0">
                <a:solidFill>
                  <a:srgbClr val="002060"/>
                </a:solidFill>
                <a:latin typeface="+mj-lt"/>
                <a:cs typeface="+mn-cs"/>
              </a:rPr>
              <a:t> Actual steps taken</a:t>
            </a:r>
          </a:p>
        </p:txBody>
      </p:sp>
      <p:sp>
        <p:nvSpPr>
          <p:cNvPr id="28" name="Rectangle 42"/>
          <p:cNvSpPr>
            <a:spLocks noChangeArrowheads="1"/>
          </p:cNvSpPr>
          <p:nvPr/>
        </p:nvSpPr>
        <p:spPr bwMode="auto">
          <a:xfrm>
            <a:off x="1181100" y="5308600"/>
            <a:ext cx="2271713" cy="792163"/>
          </a:xfrm>
          <a:prstGeom prst="rect">
            <a:avLst/>
          </a:prstGeom>
          <a:noFill/>
          <a:ln w="9525">
            <a:noFill/>
            <a:miter lim="800000"/>
            <a:headEnd/>
            <a:tailEnd/>
          </a:ln>
        </p:spPr>
        <p:txBody>
          <a:bodyPr lIns="92075" tIns="46038" rIns="92075" bIns="46038">
            <a:spAutoFit/>
          </a:bodyPr>
          <a:lstStyle/>
          <a:p>
            <a:pPr eaLnBrk="0" hangingPunct="0">
              <a:lnSpc>
                <a:spcPct val="110000"/>
              </a:lnSpc>
              <a:defRPr/>
            </a:pPr>
            <a:r>
              <a:rPr lang="en-US" sz="1400" dirty="0">
                <a:solidFill>
                  <a:srgbClr val="002060"/>
                </a:solidFill>
                <a:latin typeface="+mj-lt"/>
                <a:cs typeface="+mn-cs"/>
              </a:rPr>
              <a:t>Improper Turn (Describe)</a:t>
            </a:r>
          </a:p>
          <a:p>
            <a:pPr eaLnBrk="0" hangingPunct="0">
              <a:lnSpc>
                <a:spcPct val="110000"/>
              </a:lnSpc>
              <a:defRPr/>
            </a:pPr>
            <a:r>
              <a:rPr lang="en-US" sz="1400" dirty="0">
                <a:solidFill>
                  <a:srgbClr val="002060"/>
                </a:solidFill>
                <a:latin typeface="+mj-lt"/>
                <a:cs typeface="+mn-cs"/>
              </a:rPr>
              <a:t>Cannot Do Test (Explain)</a:t>
            </a:r>
          </a:p>
          <a:p>
            <a:pPr eaLnBrk="0" hangingPunct="0">
              <a:lnSpc>
                <a:spcPct val="110000"/>
              </a:lnSpc>
              <a:defRPr/>
            </a:pPr>
            <a:r>
              <a:rPr lang="en-US" sz="1400" dirty="0">
                <a:solidFill>
                  <a:srgbClr val="002060"/>
                </a:solidFill>
                <a:latin typeface="+mj-lt"/>
                <a:cs typeface="+mn-cs"/>
              </a:rPr>
              <a:t>Other:</a:t>
            </a:r>
          </a:p>
        </p:txBody>
      </p:sp>
      <p:sp>
        <p:nvSpPr>
          <p:cNvPr id="37" name="Line 100"/>
          <p:cNvSpPr>
            <a:spLocks noChangeShapeType="1"/>
          </p:cNvSpPr>
          <p:nvPr/>
        </p:nvSpPr>
        <p:spPr bwMode="auto">
          <a:xfrm>
            <a:off x="2209800" y="6221413"/>
            <a:ext cx="4875213" cy="0"/>
          </a:xfrm>
          <a:prstGeom prst="line">
            <a:avLst/>
          </a:prstGeom>
          <a:noFill/>
          <a:ln w="9525">
            <a:solidFill>
              <a:schemeClr val="bg1"/>
            </a:solidFill>
            <a:round/>
            <a:headEnd/>
            <a:tailEnd/>
          </a:ln>
        </p:spPr>
        <p:txBody>
          <a:bodyPr wrap="none" anchor="ctr"/>
          <a:lstStyle/>
          <a:p>
            <a:pPr>
              <a:defRPr/>
            </a:pPr>
            <a:endParaRPr lang="en-US">
              <a:solidFill>
                <a:srgbClr val="002060"/>
              </a:solidFill>
              <a:latin typeface="+mj-lt"/>
              <a:cs typeface="+mn-cs"/>
            </a:endParaRPr>
          </a:p>
        </p:txBody>
      </p:sp>
      <p:sp>
        <p:nvSpPr>
          <p:cNvPr id="38" name="Line 101"/>
          <p:cNvSpPr>
            <a:spLocks noChangeShapeType="1"/>
          </p:cNvSpPr>
          <p:nvPr/>
        </p:nvSpPr>
        <p:spPr bwMode="auto">
          <a:xfrm>
            <a:off x="2209800" y="6438900"/>
            <a:ext cx="4875213" cy="0"/>
          </a:xfrm>
          <a:prstGeom prst="line">
            <a:avLst/>
          </a:prstGeom>
          <a:noFill/>
          <a:ln w="9525">
            <a:solidFill>
              <a:schemeClr val="bg1"/>
            </a:solidFill>
            <a:round/>
            <a:headEnd/>
            <a:tailEnd/>
          </a:ln>
        </p:spPr>
        <p:txBody>
          <a:bodyPr wrap="none" anchor="ctr"/>
          <a:lstStyle/>
          <a:p>
            <a:pPr>
              <a:defRPr/>
            </a:pPr>
            <a:endParaRPr lang="en-US">
              <a:solidFill>
                <a:srgbClr val="002060"/>
              </a:solidFill>
              <a:latin typeface="+mj-lt"/>
              <a:cs typeface="+mn-cs"/>
            </a:endParaRPr>
          </a:p>
        </p:txBody>
      </p:sp>
      <p:grpSp>
        <p:nvGrpSpPr>
          <p:cNvPr id="100369" name="Group 86"/>
          <p:cNvGrpSpPr>
            <a:grpSpLocks/>
          </p:cNvGrpSpPr>
          <p:nvPr/>
        </p:nvGrpSpPr>
        <p:grpSpPr bwMode="auto">
          <a:xfrm>
            <a:off x="3852863" y="2797175"/>
            <a:ext cx="4579937" cy="881063"/>
            <a:chOff x="4068763" y="2735263"/>
            <a:chExt cx="3787775" cy="952500"/>
          </a:xfrm>
        </p:grpSpPr>
        <p:sp>
          <p:nvSpPr>
            <p:cNvPr id="42" name="Freeform 84"/>
            <p:cNvSpPr>
              <a:spLocks/>
            </p:cNvSpPr>
            <p:nvPr/>
          </p:nvSpPr>
          <p:spPr bwMode="auto">
            <a:xfrm>
              <a:off x="4379925" y="2894872"/>
              <a:ext cx="303285" cy="139013"/>
            </a:xfrm>
            <a:custGeom>
              <a:avLst/>
              <a:gdLst>
                <a:gd name="T0" fmla="*/ 2147483647 w 201"/>
                <a:gd name="T1" fmla="*/ 2147483647 h 93"/>
                <a:gd name="T2" fmla="*/ 2147483647 w 201"/>
                <a:gd name="T3" fmla="*/ 2147483647 h 93"/>
                <a:gd name="T4" fmla="*/ 2147483647 w 201"/>
                <a:gd name="T5" fmla="*/ 2147483647 h 93"/>
                <a:gd name="T6" fmla="*/ 2147483647 w 201"/>
                <a:gd name="T7" fmla="*/ 2147483647 h 93"/>
                <a:gd name="T8" fmla="*/ 2147483647 w 201"/>
                <a:gd name="T9" fmla="*/ 2147483647 h 93"/>
                <a:gd name="T10" fmla="*/ 2147483647 w 201"/>
                <a:gd name="T11" fmla="*/ 2147483647 h 93"/>
                <a:gd name="T12" fmla="*/ 2147483647 w 201"/>
                <a:gd name="T13" fmla="*/ 2147483647 h 93"/>
                <a:gd name="T14" fmla="*/ 2147483647 w 201"/>
                <a:gd name="T15" fmla="*/ 2147483647 h 93"/>
                <a:gd name="T16" fmla="*/ 2147483647 w 201"/>
                <a:gd name="T17" fmla="*/ 2147483647 h 93"/>
                <a:gd name="T18" fmla="*/ 2147483647 w 201"/>
                <a:gd name="T19" fmla="*/ 2147483647 h 93"/>
                <a:gd name="T20" fmla="*/ 2147483647 w 201"/>
                <a:gd name="T21" fmla="*/ 2147483647 h 93"/>
                <a:gd name="T22" fmla="*/ 2147483647 w 201"/>
                <a:gd name="T23" fmla="*/ 2147483647 h 93"/>
                <a:gd name="T24" fmla="*/ 2147483647 w 201"/>
                <a:gd name="T25" fmla="*/ 2147483647 h 93"/>
                <a:gd name="T26" fmla="*/ 2147483647 w 201"/>
                <a:gd name="T27" fmla="*/ 2147483647 h 93"/>
                <a:gd name="T28" fmla="*/ 2147483647 w 201"/>
                <a:gd name="T29" fmla="*/ 2147483647 h 93"/>
                <a:gd name="T30" fmla="*/ 2147483647 w 201"/>
                <a:gd name="T31" fmla="*/ 2147483647 h 93"/>
                <a:gd name="T32" fmla="*/ 2147483647 w 201"/>
                <a:gd name="T33" fmla="*/ 2147483647 h 93"/>
                <a:gd name="T34" fmla="*/ 2147483647 w 201"/>
                <a:gd name="T35" fmla="*/ 2147483647 h 93"/>
                <a:gd name="T36" fmla="*/ 2147483647 w 201"/>
                <a:gd name="T37" fmla="*/ 2147483647 h 93"/>
                <a:gd name="T38" fmla="*/ 2147483647 w 201"/>
                <a:gd name="T39" fmla="*/ 2147483647 h 93"/>
                <a:gd name="T40" fmla="*/ 2147483647 w 201"/>
                <a:gd name="T41" fmla="*/ 2147483647 h 93"/>
                <a:gd name="T42" fmla="*/ 2147483647 w 201"/>
                <a:gd name="T43" fmla="*/ 2147483647 h 93"/>
                <a:gd name="T44" fmla="*/ 2147483647 w 201"/>
                <a:gd name="T45" fmla="*/ 2147483647 h 93"/>
                <a:gd name="T46" fmla="*/ 2147483647 w 201"/>
                <a:gd name="T47" fmla="*/ 2147483647 h 93"/>
                <a:gd name="T48" fmla="*/ 2147483647 w 201"/>
                <a:gd name="T49" fmla="*/ 2147483647 h 93"/>
                <a:gd name="T50" fmla="*/ 2147483647 w 201"/>
                <a:gd name="T51" fmla="*/ 2147483647 h 93"/>
                <a:gd name="T52" fmla="*/ 2147483647 w 201"/>
                <a:gd name="T53" fmla="*/ 2147483647 h 93"/>
                <a:gd name="T54" fmla="*/ 2147483647 w 201"/>
                <a:gd name="T55" fmla="*/ 2147483647 h 93"/>
                <a:gd name="T56" fmla="*/ 2147483647 w 201"/>
                <a:gd name="T57" fmla="*/ 2147483647 h 93"/>
                <a:gd name="T58" fmla="*/ 2147483647 w 201"/>
                <a:gd name="T59" fmla="*/ 2147483647 h 93"/>
                <a:gd name="T60" fmla="*/ 2147483647 w 201"/>
                <a:gd name="T61" fmla="*/ 2147483647 h 93"/>
                <a:gd name="T62" fmla="*/ 2147483647 w 201"/>
                <a:gd name="T63" fmla="*/ 2147483647 h 93"/>
                <a:gd name="T64" fmla="*/ 2147483647 w 201"/>
                <a:gd name="T65" fmla="*/ 2147483647 h 93"/>
                <a:gd name="T66" fmla="*/ 2147483647 w 201"/>
                <a:gd name="T67" fmla="*/ 2147483647 h 93"/>
                <a:gd name="T68" fmla="*/ 2147483647 w 201"/>
                <a:gd name="T69" fmla="*/ 2147483647 h 93"/>
                <a:gd name="T70" fmla="*/ 2147483647 w 201"/>
                <a:gd name="T71" fmla="*/ 0 h 93"/>
                <a:gd name="T72" fmla="*/ 2147483647 w 201"/>
                <a:gd name="T73" fmla="*/ 0 h 93"/>
                <a:gd name="T74" fmla="*/ 2147483647 w 201"/>
                <a:gd name="T75" fmla="*/ 0 h 93"/>
                <a:gd name="T76" fmla="*/ 2147483647 w 201"/>
                <a:gd name="T77" fmla="*/ 2147483647 h 93"/>
                <a:gd name="T78" fmla="*/ 2147483647 w 201"/>
                <a:gd name="T79" fmla="*/ 2147483647 h 93"/>
                <a:gd name="T80" fmla="*/ 2147483647 w 201"/>
                <a:gd name="T81" fmla="*/ 2147483647 h 93"/>
                <a:gd name="T82" fmla="*/ 2147483647 w 201"/>
                <a:gd name="T83" fmla="*/ 2147483647 h 93"/>
                <a:gd name="T84" fmla="*/ 0 w 201"/>
                <a:gd name="T85" fmla="*/ 2147483647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2" y="71"/>
                  </a:lnTo>
                  <a:lnTo>
                    <a:pt x="2" y="74"/>
                  </a:lnTo>
                  <a:lnTo>
                    <a:pt x="4" y="80"/>
                  </a:lnTo>
                  <a:lnTo>
                    <a:pt x="6"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9" y="88"/>
                  </a:lnTo>
                  <a:lnTo>
                    <a:pt x="52" y="87"/>
                  </a:lnTo>
                  <a:lnTo>
                    <a:pt x="58" y="85"/>
                  </a:lnTo>
                  <a:lnTo>
                    <a:pt x="61" y="85"/>
                  </a:lnTo>
                  <a:lnTo>
                    <a:pt x="67" y="83"/>
                  </a:lnTo>
                  <a:lnTo>
                    <a:pt x="70" y="81"/>
                  </a:lnTo>
                  <a:lnTo>
                    <a:pt x="75" y="80"/>
                  </a:lnTo>
                  <a:lnTo>
                    <a:pt x="81" y="78"/>
                  </a:lnTo>
                  <a:lnTo>
                    <a:pt x="86" y="76"/>
                  </a:lnTo>
                  <a:lnTo>
                    <a:pt x="90" y="76"/>
                  </a:lnTo>
                  <a:lnTo>
                    <a:pt x="95" y="74"/>
                  </a:lnTo>
                  <a:lnTo>
                    <a:pt x="100" y="74"/>
                  </a:lnTo>
                  <a:lnTo>
                    <a:pt x="104" y="73"/>
                  </a:lnTo>
                  <a:lnTo>
                    <a:pt x="109" y="73"/>
                  </a:lnTo>
                  <a:lnTo>
                    <a:pt x="113" y="73"/>
                  </a:lnTo>
                  <a:lnTo>
                    <a:pt x="118" y="73"/>
                  </a:lnTo>
                  <a:lnTo>
                    <a:pt x="122" y="73"/>
                  </a:lnTo>
                  <a:lnTo>
                    <a:pt x="127" y="73"/>
                  </a:lnTo>
                  <a:lnTo>
                    <a:pt x="131" y="73"/>
                  </a:lnTo>
                  <a:lnTo>
                    <a:pt x="134" y="74"/>
                  </a:lnTo>
                  <a:lnTo>
                    <a:pt x="140" y="74"/>
                  </a:lnTo>
                  <a:lnTo>
                    <a:pt x="143" y="74"/>
                  </a:lnTo>
                  <a:lnTo>
                    <a:pt x="147" y="76"/>
                  </a:lnTo>
                  <a:lnTo>
                    <a:pt x="150" y="76"/>
                  </a:lnTo>
                  <a:lnTo>
                    <a:pt x="154" y="76"/>
                  </a:lnTo>
                  <a:lnTo>
                    <a:pt x="158" y="78"/>
                  </a:lnTo>
                  <a:lnTo>
                    <a:pt x="161" y="78"/>
                  </a:lnTo>
                  <a:lnTo>
                    <a:pt x="163" y="78"/>
                  </a:lnTo>
                  <a:lnTo>
                    <a:pt x="167" y="80"/>
                  </a:lnTo>
                  <a:lnTo>
                    <a:pt x="170" y="80"/>
                  </a:lnTo>
                  <a:lnTo>
                    <a:pt x="172" y="80"/>
                  </a:lnTo>
                  <a:lnTo>
                    <a:pt x="175" y="80"/>
                  </a:lnTo>
                  <a:lnTo>
                    <a:pt x="177" y="80"/>
                  </a:lnTo>
                  <a:lnTo>
                    <a:pt x="181" y="80"/>
                  </a:lnTo>
                  <a:lnTo>
                    <a:pt x="183" y="80"/>
                  </a:lnTo>
                  <a:lnTo>
                    <a:pt x="184" y="78"/>
                  </a:lnTo>
                  <a:lnTo>
                    <a:pt x="188" y="78"/>
                  </a:lnTo>
                  <a:lnTo>
                    <a:pt x="190" y="76"/>
                  </a:lnTo>
                  <a:lnTo>
                    <a:pt x="192" y="76"/>
                  </a:lnTo>
                  <a:lnTo>
                    <a:pt x="193" y="74"/>
                  </a:lnTo>
                  <a:lnTo>
                    <a:pt x="193" y="73"/>
                  </a:lnTo>
                  <a:lnTo>
                    <a:pt x="195" y="71"/>
                  </a:lnTo>
                  <a:lnTo>
                    <a:pt x="197" y="67"/>
                  </a:lnTo>
                  <a:lnTo>
                    <a:pt x="199" y="65"/>
                  </a:lnTo>
                  <a:lnTo>
                    <a:pt x="199" y="62"/>
                  </a:lnTo>
                  <a:lnTo>
                    <a:pt x="200" y="58"/>
                  </a:lnTo>
                  <a:lnTo>
                    <a:pt x="200" y="55"/>
                  </a:lnTo>
                  <a:lnTo>
                    <a:pt x="200" y="51"/>
                  </a:lnTo>
                  <a:lnTo>
                    <a:pt x="200" y="48"/>
                  </a:lnTo>
                  <a:lnTo>
                    <a:pt x="200" y="44"/>
                  </a:lnTo>
                  <a:lnTo>
                    <a:pt x="200" y="41"/>
                  </a:lnTo>
                  <a:lnTo>
                    <a:pt x="200" y="37"/>
                  </a:lnTo>
                  <a:lnTo>
                    <a:pt x="199" y="35"/>
                  </a:lnTo>
                  <a:lnTo>
                    <a:pt x="199" y="32"/>
                  </a:lnTo>
                  <a:lnTo>
                    <a:pt x="197" y="30"/>
                  </a:lnTo>
                  <a:lnTo>
                    <a:pt x="197" y="27"/>
                  </a:lnTo>
                  <a:lnTo>
                    <a:pt x="195" y="25"/>
                  </a:lnTo>
                  <a:lnTo>
                    <a:pt x="193" y="23"/>
                  </a:lnTo>
                  <a:lnTo>
                    <a:pt x="192" y="21"/>
                  </a:lnTo>
                  <a:lnTo>
                    <a:pt x="188" y="19"/>
                  </a:lnTo>
                  <a:lnTo>
                    <a:pt x="186" y="18"/>
                  </a:lnTo>
                  <a:lnTo>
                    <a:pt x="184" y="16"/>
                  </a:lnTo>
                  <a:lnTo>
                    <a:pt x="181" y="14"/>
                  </a:lnTo>
                  <a:lnTo>
                    <a:pt x="179" y="14"/>
                  </a:lnTo>
                  <a:lnTo>
                    <a:pt x="175" y="12"/>
                  </a:lnTo>
                  <a:lnTo>
                    <a:pt x="172" y="12"/>
                  </a:lnTo>
                  <a:lnTo>
                    <a:pt x="168" y="11"/>
                  </a:lnTo>
                  <a:lnTo>
                    <a:pt x="167" y="11"/>
                  </a:lnTo>
                  <a:lnTo>
                    <a:pt x="163" y="9"/>
                  </a:lnTo>
                  <a:lnTo>
                    <a:pt x="159" y="9"/>
                  </a:lnTo>
                  <a:lnTo>
                    <a:pt x="154" y="9"/>
                  </a:lnTo>
                  <a:lnTo>
                    <a:pt x="150" y="9"/>
                  </a:lnTo>
                  <a:lnTo>
                    <a:pt x="147" y="9"/>
                  </a:lnTo>
                  <a:lnTo>
                    <a:pt x="143" y="7"/>
                  </a:lnTo>
                  <a:lnTo>
                    <a:pt x="138" y="7"/>
                  </a:lnTo>
                  <a:lnTo>
                    <a:pt x="134" y="7"/>
                  </a:lnTo>
                  <a:lnTo>
                    <a:pt x="131" y="7"/>
                  </a:lnTo>
                  <a:lnTo>
                    <a:pt x="125" y="7"/>
                  </a:lnTo>
                  <a:lnTo>
                    <a:pt x="122" y="7"/>
                  </a:lnTo>
                  <a:lnTo>
                    <a:pt x="117" y="7"/>
                  </a:lnTo>
                  <a:lnTo>
                    <a:pt x="111" y="7"/>
                  </a:lnTo>
                  <a:lnTo>
                    <a:pt x="108" y="7"/>
                  </a:lnTo>
                  <a:lnTo>
                    <a:pt x="102" y="5"/>
                  </a:lnTo>
                  <a:lnTo>
                    <a:pt x="97" y="5"/>
                  </a:lnTo>
                  <a:lnTo>
                    <a:pt x="92" y="5"/>
                  </a:lnTo>
                  <a:lnTo>
                    <a:pt x="88" y="4"/>
                  </a:lnTo>
                  <a:lnTo>
                    <a:pt x="83" y="4"/>
                  </a:lnTo>
                  <a:lnTo>
                    <a:pt x="77" y="2"/>
                  </a:lnTo>
                  <a:lnTo>
                    <a:pt x="72" y="2"/>
                  </a:lnTo>
                  <a:lnTo>
                    <a:pt x="67" y="0"/>
                  </a:lnTo>
                  <a:lnTo>
                    <a:pt x="61" y="0"/>
                  </a:lnTo>
                  <a:lnTo>
                    <a:pt x="58" y="0"/>
                  </a:lnTo>
                  <a:lnTo>
                    <a:pt x="52" y="0"/>
                  </a:lnTo>
                  <a:lnTo>
                    <a:pt x="47" y="0"/>
                  </a:lnTo>
                  <a:lnTo>
                    <a:pt x="43" y="0"/>
                  </a:lnTo>
                  <a:lnTo>
                    <a:pt x="38" y="0"/>
                  </a:lnTo>
                  <a:lnTo>
                    <a:pt x="34" y="2"/>
                  </a:lnTo>
                  <a:lnTo>
                    <a:pt x="29" y="2"/>
                  </a:lnTo>
                  <a:lnTo>
                    <a:pt x="25" y="4"/>
                  </a:lnTo>
                  <a:lnTo>
                    <a:pt x="22" y="5"/>
                  </a:lnTo>
                  <a:lnTo>
                    <a:pt x="18" y="7"/>
                  </a:lnTo>
                  <a:lnTo>
                    <a:pt x="15" y="11"/>
                  </a:lnTo>
                  <a:lnTo>
                    <a:pt x="13"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3" name="Freeform 51"/>
            <p:cNvSpPr>
              <a:spLocks/>
            </p:cNvSpPr>
            <p:nvPr/>
          </p:nvSpPr>
          <p:spPr bwMode="auto">
            <a:xfrm>
              <a:off x="4068763" y="3421749"/>
              <a:ext cx="303284" cy="140730"/>
            </a:xfrm>
            <a:custGeom>
              <a:avLst/>
              <a:gdLst>
                <a:gd name="T0" fmla="*/ 386859035 w 201"/>
                <a:gd name="T1" fmla="*/ 133293207 h 94"/>
                <a:gd name="T2" fmla="*/ 380031464 w 201"/>
                <a:gd name="T3" fmla="*/ 160403961 h 94"/>
                <a:gd name="T4" fmla="*/ 368654192 w 201"/>
                <a:gd name="T5" fmla="*/ 171699482 h 94"/>
                <a:gd name="T6" fmla="*/ 350447841 w 201"/>
                <a:gd name="T7" fmla="*/ 176217690 h 94"/>
                <a:gd name="T8" fmla="*/ 332242998 w 201"/>
                <a:gd name="T9" fmla="*/ 176217690 h 94"/>
                <a:gd name="T10" fmla="*/ 307212094 w 201"/>
                <a:gd name="T11" fmla="*/ 171699482 h 94"/>
                <a:gd name="T12" fmla="*/ 279903321 w 201"/>
                <a:gd name="T13" fmla="*/ 164922169 h 94"/>
                <a:gd name="T14" fmla="*/ 252596057 w 201"/>
                <a:gd name="T15" fmla="*/ 155884249 h 94"/>
                <a:gd name="T16" fmla="*/ 223012434 w 201"/>
                <a:gd name="T17" fmla="*/ 144588728 h 94"/>
                <a:gd name="T18" fmla="*/ 195705123 w 201"/>
                <a:gd name="T19" fmla="*/ 140070520 h 94"/>
                <a:gd name="T20" fmla="*/ 172949069 w 201"/>
                <a:gd name="T21" fmla="*/ 137811416 h 94"/>
                <a:gd name="T22" fmla="*/ 143365446 w 201"/>
                <a:gd name="T23" fmla="*/ 137811416 h 94"/>
                <a:gd name="T24" fmla="*/ 118333033 w 201"/>
                <a:gd name="T25" fmla="*/ 140070520 h 94"/>
                <a:gd name="T26" fmla="*/ 100128190 w 201"/>
                <a:gd name="T27" fmla="*/ 144588728 h 94"/>
                <a:gd name="T28" fmla="*/ 75095754 w 201"/>
                <a:gd name="T29" fmla="*/ 149106937 h 94"/>
                <a:gd name="T30" fmla="*/ 61442122 w 201"/>
                <a:gd name="T31" fmla="*/ 151366041 h 94"/>
                <a:gd name="T32" fmla="*/ 40960908 w 201"/>
                <a:gd name="T33" fmla="*/ 151366041 h 94"/>
                <a:gd name="T34" fmla="*/ 29583635 w 201"/>
                <a:gd name="T35" fmla="*/ 151366041 h 94"/>
                <a:gd name="T36" fmla="*/ 20481208 w 201"/>
                <a:gd name="T37" fmla="*/ 144588728 h 94"/>
                <a:gd name="T38" fmla="*/ 11378784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1378784 w 201"/>
                <a:gd name="T49" fmla="*/ 47442703 h 94"/>
                <a:gd name="T50" fmla="*/ 22756059 w 201"/>
                <a:gd name="T51" fmla="*/ 36147182 h 94"/>
                <a:gd name="T52" fmla="*/ 38686057 w 201"/>
                <a:gd name="T53" fmla="*/ 29369869 h 94"/>
                <a:gd name="T54" fmla="*/ 59167271 w 201"/>
                <a:gd name="T55" fmla="*/ 20333447 h 94"/>
                <a:gd name="T56" fmla="*/ 72820903 w 201"/>
                <a:gd name="T57" fmla="*/ 20333447 h 94"/>
                <a:gd name="T58" fmla="*/ 100128190 w 201"/>
                <a:gd name="T59" fmla="*/ 20333447 h 94"/>
                <a:gd name="T60" fmla="*/ 118333033 w 201"/>
                <a:gd name="T61" fmla="*/ 15813735 h 94"/>
                <a:gd name="T62" fmla="*/ 145640297 w 201"/>
                <a:gd name="T63" fmla="*/ 15813735 h 94"/>
                <a:gd name="T64" fmla="*/ 172949069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6" y="79"/>
                  </a:lnTo>
                  <a:lnTo>
                    <a:pt x="195" y="83"/>
                  </a:lnTo>
                  <a:lnTo>
                    <a:pt x="193" y="85"/>
                  </a:lnTo>
                  <a:lnTo>
                    <a:pt x="191" y="88"/>
                  </a:lnTo>
                  <a:lnTo>
                    <a:pt x="189" y="90"/>
                  </a:lnTo>
                  <a:lnTo>
                    <a:pt x="186" y="92"/>
                  </a:lnTo>
                  <a:lnTo>
                    <a:pt x="182" y="92"/>
                  </a:lnTo>
                  <a:lnTo>
                    <a:pt x="180" y="92"/>
                  </a:lnTo>
                  <a:lnTo>
                    <a:pt x="177" y="93"/>
                  </a:lnTo>
                  <a:lnTo>
                    <a:pt x="173" y="93"/>
                  </a:lnTo>
                  <a:lnTo>
                    <a:pt x="170" y="92"/>
                  </a:lnTo>
                  <a:lnTo>
                    <a:pt x="164" y="92"/>
                  </a:lnTo>
                  <a:lnTo>
                    <a:pt x="161" y="90"/>
                  </a:lnTo>
                  <a:lnTo>
                    <a:pt x="157" y="90"/>
                  </a:lnTo>
                  <a:lnTo>
                    <a:pt x="152" y="88"/>
                  </a:lnTo>
                  <a:lnTo>
                    <a:pt x="148" y="86"/>
                  </a:lnTo>
                  <a:lnTo>
                    <a:pt x="143" y="86"/>
                  </a:lnTo>
                  <a:lnTo>
                    <a:pt x="139" y="85"/>
                  </a:lnTo>
                  <a:lnTo>
                    <a:pt x="134" y="83"/>
                  </a:lnTo>
                  <a:lnTo>
                    <a:pt x="129" y="81"/>
                  </a:lnTo>
                  <a:lnTo>
                    <a:pt x="125" y="79"/>
                  </a:lnTo>
                  <a:lnTo>
                    <a:pt x="120" y="78"/>
                  </a:lnTo>
                  <a:lnTo>
                    <a:pt x="114" y="76"/>
                  </a:lnTo>
                  <a:lnTo>
                    <a:pt x="111" y="76"/>
                  </a:lnTo>
                  <a:lnTo>
                    <a:pt x="105" y="74"/>
                  </a:lnTo>
                  <a:lnTo>
                    <a:pt x="100" y="74"/>
                  </a:lnTo>
                  <a:lnTo>
                    <a:pt x="96"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6" y="78"/>
                  </a:lnTo>
                  <a:lnTo>
                    <a:pt x="43" y="78"/>
                  </a:lnTo>
                  <a:lnTo>
                    <a:pt x="39" y="78"/>
                  </a:lnTo>
                  <a:lnTo>
                    <a:pt x="36" y="79"/>
                  </a:lnTo>
                  <a:lnTo>
                    <a:pt x="34" y="79"/>
                  </a:lnTo>
                  <a:lnTo>
                    <a:pt x="30" y="79"/>
                  </a:lnTo>
                  <a:lnTo>
                    <a:pt x="27" y="79"/>
                  </a:lnTo>
                  <a:lnTo>
                    <a:pt x="25" y="79"/>
                  </a:lnTo>
                  <a:lnTo>
                    <a:pt x="21" y="79"/>
                  </a:lnTo>
                  <a:lnTo>
                    <a:pt x="20" y="79"/>
                  </a:lnTo>
                  <a:lnTo>
                    <a:pt x="18" y="79"/>
                  </a:lnTo>
                  <a:lnTo>
                    <a:pt x="16" y="79"/>
                  </a:lnTo>
                  <a:lnTo>
                    <a:pt x="13" y="78"/>
                  </a:lnTo>
                  <a:lnTo>
                    <a:pt x="11" y="78"/>
                  </a:lnTo>
                  <a:lnTo>
                    <a:pt x="9" y="76"/>
                  </a:lnTo>
                  <a:lnTo>
                    <a:pt x="7" y="74"/>
                  </a:lnTo>
                  <a:lnTo>
                    <a:pt x="5" y="72"/>
                  </a:lnTo>
                  <a:lnTo>
                    <a:pt x="5"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5" y="24"/>
                  </a:lnTo>
                  <a:lnTo>
                    <a:pt x="7" y="23"/>
                  </a:lnTo>
                  <a:lnTo>
                    <a:pt x="9" y="21"/>
                  </a:lnTo>
                  <a:lnTo>
                    <a:pt x="13" y="19"/>
                  </a:lnTo>
                  <a:lnTo>
                    <a:pt x="14" y="17"/>
                  </a:lnTo>
                  <a:lnTo>
                    <a:pt x="16" y="16"/>
                  </a:lnTo>
                  <a:lnTo>
                    <a:pt x="20" y="16"/>
                  </a:lnTo>
                  <a:lnTo>
                    <a:pt x="21" y="14"/>
                  </a:lnTo>
                  <a:lnTo>
                    <a:pt x="25" y="12"/>
                  </a:lnTo>
                  <a:lnTo>
                    <a:pt x="29" y="12"/>
                  </a:lnTo>
                  <a:lnTo>
                    <a:pt x="30"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39" y="0"/>
                  </a:lnTo>
                  <a:lnTo>
                    <a:pt x="143" y="0"/>
                  </a:lnTo>
                  <a:lnTo>
                    <a:pt x="148" y="0"/>
                  </a:lnTo>
                  <a:lnTo>
                    <a:pt x="154" y="0"/>
                  </a:lnTo>
                  <a:lnTo>
                    <a:pt x="157" y="0"/>
                  </a:lnTo>
                  <a:lnTo>
                    <a:pt x="163" y="0"/>
                  </a:lnTo>
                  <a:lnTo>
                    <a:pt x="166" y="1"/>
                  </a:lnTo>
                  <a:lnTo>
                    <a:pt x="171" y="1"/>
                  </a:lnTo>
                  <a:lnTo>
                    <a:pt x="175" y="3"/>
                  </a:lnTo>
                  <a:lnTo>
                    <a:pt x="179" y="5"/>
                  </a:lnTo>
                  <a:lnTo>
                    <a:pt x="182" y="9"/>
                  </a:lnTo>
                  <a:lnTo>
                    <a:pt x="186" y="10"/>
                  </a:lnTo>
                  <a:lnTo>
                    <a:pt x="188" y="14"/>
                  </a:lnTo>
                  <a:lnTo>
                    <a:pt x="191" y="17"/>
                  </a:lnTo>
                  <a:lnTo>
                    <a:pt x="193" y="21"/>
                  </a:lnTo>
                  <a:lnTo>
                    <a:pt x="195" y="26"/>
                  </a:lnTo>
                  <a:lnTo>
                    <a:pt x="196"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4" name="Freeform 52"/>
            <p:cNvSpPr>
              <a:spLocks/>
            </p:cNvSpPr>
            <p:nvPr/>
          </p:nvSpPr>
          <p:spPr bwMode="auto">
            <a:xfrm>
              <a:off x="4695026" y="3421749"/>
              <a:ext cx="307223" cy="140730"/>
            </a:xfrm>
            <a:custGeom>
              <a:avLst/>
              <a:gdLst>
                <a:gd name="T0" fmla="*/ 391814384 w 203"/>
                <a:gd name="T1" fmla="*/ 133293207 h 94"/>
                <a:gd name="T2" fmla="*/ 384980274 w 203"/>
                <a:gd name="T3" fmla="*/ 160403961 h 94"/>
                <a:gd name="T4" fmla="*/ 373589586 w 203"/>
                <a:gd name="T5" fmla="*/ 171699482 h 94"/>
                <a:gd name="T6" fmla="*/ 355366298 w 203"/>
                <a:gd name="T7" fmla="*/ 176217690 h 94"/>
                <a:gd name="T8" fmla="*/ 332586432 w 203"/>
                <a:gd name="T9" fmla="*/ 176217690 h 94"/>
                <a:gd name="T10" fmla="*/ 312084101 w 203"/>
                <a:gd name="T11" fmla="*/ 171699482 h 94"/>
                <a:gd name="T12" fmla="*/ 284749168 w 203"/>
                <a:gd name="T13" fmla="*/ 164922169 h 94"/>
                <a:gd name="T14" fmla="*/ 257412725 w 203"/>
                <a:gd name="T15" fmla="*/ 155884249 h 94"/>
                <a:gd name="T16" fmla="*/ 227798749 w 203"/>
                <a:gd name="T17" fmla="*/ 144588728 h 94"/>
                <a:gd name="T18" fmla="*/ 198184773 w 203"/>
                <a:gd name="T19" fmla="*/ 140070520 h 94"/>
                <a:gd name="T20" fmla="*/ 173127327 w 203"/>
                <a:gd name="T21" fmla="*/ 137811416 h 94"/>
                <a:gd name="T22" fmla="*/ 148069927 w 203"/>
                <a:gd name="T23" fmla="*/ 137811416 h 94"/>
                <a:gd name="T24" fmla="*/ 123011019 w 203"/>
                <a:gd name="T25" fmla="*/ 140070520 h 94"/>
                <a:gd name="T26" fmla="*/ 102510197 w 203"/>
                <a:gd name="T27" fmla="*/ 144588728 h 94"/>
                <a:gd name="T28" fmla="*/ 79730307 w 203"/>
                <a:gd name="T29" fmla="*/ 149106937 h 94"/>
                <a:gd name="T30" fmla="*/ 63783043 w 203"/>
                <a:gd name="T31" fmla="*/ 151366041 h 94"/>
                <a:gd name="T32" fmla="*/ 45559743 w 203"/>
                <a:gd name="T33" fmla="*/ 151366041 h 94"/>
                <a:gd name="T34" fmla="*/ 29613988 w 203"/>
                <a:gd name="T35" fmla="*/ 151366041 h 94"/>
                <a:gd name="T36" fmla="*/ 22779871 w 203"/>
                <a:gd name="T37" fmla="*/ 144588728 h 94"/>
                <a:gd name="T38" fmla="*/ 13668227 w 203"/>
                <a:gd name="T39" fmla="*/ 133293207 h 94"/>
                <a:gd name="T40" fmla="*/ 9111647 w 203"/>
                <a:gd name="T41" fmla="*/ 119737079 h 94"/>
                <a:gd name="T42" fmla="*/ 4556578 w 203"/>
                <a:gd name="T43" fmla="*/ 97146013 h 94"/>
                <a:gd name="T44" fmla="*/ 4556578 w 203"/>
                <a:gd name="T45" fmla="*/ 76812573 h 94"/>
                <a:gd name="T46" fmla="*/ 9111647 w 203"/>
                <a:gd name="T47" fmla="*/ 60998843 h 94"/>
                <a:gd name="T48" fmla="*/ 15945761 w 203"/>
                <a:gd name="T49" fmla="*/ 47442703 h 94"/>
                <a:gd name="T50" fmla="*/ 22779871 w 203"/>
                <a:gd name="T51" fmla="*/ 36147182 h 94"/>
                <a:gd name="T52" fmla="*/ 43282209 w 203"/>
                <a:gd name="T53" fmla="*/ 29369869 h 94"/>
                <a:gd name="T54" fmla="*/ 59227976 w 203"/>
                <a:gd name="T55" fmla="*/ 20333447 h 94"/>
                <a:gd name="T56" fmla="*/ 77451264 w 203"/>
                <a:gd name="T57" fmla="*/ 20333447 h 94"/>
                <a:gd name="T58" fmla="*/ 100231153 w 203"/>
                <a:gd name="T59" fmla="*/ 20333447 h 94"/>
                <a:gd name="T60" fmla="*/ 123011019 w 203"/>
                <a:gd name="T61" fmla="*/ 15813735 h 94"/>
                <a:gd name="T62" fmla="*/ 150347461 w 203"/>
                <a:gd name="T63" fmla="*/ 15813735 h 94"/>
                <a:gd name="T64" fmla="*/ 177682394 w 203"/>
                <a:gd name="T65" fmla="*/ 15813735 h 94"/>
                <a:gd name="T66" fmla="*/ 207296417 w 203"/>
                <a:gd name="T67" fmla="*/ 11295524 h 94"/>
                <a:gd name="T68" fmla="*/ 234632860 w 203"/>
                <a:gd name="T69" fmla="*/ 6777316 h 94"/>
                <a:gd name="T70" fmla="*/ 266524370 w 203"/>
                <a:gd name="T71" fmla="*/ 2259105 h 94"/>
                <a:gd name="T72" fmla="*/ 293860812 w 203"/>
                <a:gd name="T73" fmla="*/ 0 h 94"/>
                <a:gd name="T74" fmla="*/ 323474788 w 203"/>
                <a:gd name="T75" fmla="*/ 0 h 94"/>
                <a:gd name="T76" fmla="*/ 346254653 w 203"/>
                <a:gd name="T77" fmla="*/ 6777316 h 94"/>
                <a:gd name="T78" fmla="*/ 364477942 w 203"/>
                <a:gd name="T79" fmla="*/ 20333447 h 94"/>
                <a:gd name="T80" fmla="*/ 380423697 w 203"/>
                <a:gd name="T81" fmla="*/ 40665390 h 94"/>
                <a:gd name="T82" fmla="*/ 391814384 w 203"/>
                <a:gd name="T83" fmla="*/ 70035260 h 94"/>
                <a:gd name="T84" fmla="*/ 396369546 w 203"/>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94"/>
                <a:gd name="T131" fmla="*/ 203 w 203"/>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94">
                  <a:moveTo>
                    <a:pt x="202" y="60"/>
                  </a:moveTo>
                  <a:lnTo>
                    <a:pt x="200" y="65"/>
                  </a:lnTo>
                  <a:lnTo>
                    <a:pt x="200" y="70"/>
                  </a:lnTo>
                  <a:lnTo>
                    <a:pt x="200" y="74"/>
                  </a:lnTo>
                  <a:lnTo>
                    <a:pt x="198" y="79"/>
                  </a:lnTo>
                  <a:lnTo>
                    <a:pt x="197" y="83"/>
                  </a:lnTo>
                  <a:lnTo>
                    <a:pt x="195" y="85"/>
                  </a:lnTo>
                  <a:lnTo>
                    <a:pt x="193" y="88"/>
                  </a:lnTo>
                  <a:lnTo>
                    <a:pt x="190" y="90"/>
                  </a:lnTo>
                  <a:lnTo>
                    <a:pt x="188" y="92"/>
                  </a:lnTo>
                  <a:lnTo>
                    <a:pt x="184" y="92"/>
                  </a:lnTo>
                  <a:lnTo>
                    <a:pt x="181" y="92"/>
                  </a:lnTo>
                  <a:lnTo>
                    <a:pt x="179" y="93"/>
                  </a:lnTo>
                  <a:lnTo>
                    <a:pt x="175" y="93"/>
                  </a:lnTo>
                  <a:lnTo>
                    <a:pt x="170" y="92"/>
                  </a:lnTo>
                  <a:lnTo>
                    <a:pt x="166" y="92"/>
                  </a:lnTo>
                  <a:lnTo>
                    <a:pt x="163" y="90"/>
                  </a:lnTo>
                  <a:lnTo>
                    <a:pt x="159" y="90"/>
                  </a:lnTo>
                  <a:lnTo>
                    <a:pt x="154" y="88"/>
                  </a:lnTo>
                  <a:lnTo>
                    <a:pt x="150" y="86"/>
                  </a:lnTo>
                  <a:lnTo>
                    <a:pt x="145" y="86"/>
                  </a:lnTo>
                  <a:lnTo>
                    <a:pt x="141" y="85"/>
                  </a:lnTo>
                  <a:lnTo>
                    <a:pt x="136" y="83"/>
                  </a:lnTo>
                  <a:lnTo>
                    <a:pt x="131" y="81"/>
                  </a:lnTo>
                  <a:lnTo>
                    <a:pt x="127" y="79"/>
                  </a:lnTo>
                  <a:lnTo>
                    <a:pt x="122" y="78"/>
                  </a:lnTo>
                  <a:lnTo>
                    <a:pt x="116" y="76"/>
                  </a:lnTo>
                  <a:lnTo>
                    <a:pt x="113" y="76"/>
                  </a:lnTo>
                  <a:lnTo>
                    <a:pt x="107" y="74"/>
                  </a:lnTo>
                  <a:lnTo>
                    <a:pt x="102" y="74"/>
                  </a:lnTo>
                  <a:lnTo>
                    <a:pt x="98" y="72"/>
                  </a:lnTo>
                  <a:lnTo>
                    <a:pt x="93" y="72"/>
                  </a:lnTo>
                  <a:lnTo>
                    <a:pt x="88" y="72"/>
                  </a:lnTo>
                  <a:lnTo>
                    <a:pt x="84" y="72"/>
                  </a:lnTo>
                  <a:lnTo>
                    <a:pt x="79" y="72"/>
                  </a:lnTo>
                  <a:lnTo>
                    <a:pt x="75" y="72"/>
                  </a:lnTo>
                  <a:lnTo>
                    <a:pt x="72" y="72"/>
                  </a:lnTo>
                  <a:lnTo>
                    <a:pt x="66" y="74"/>
                  </a:lnTo>
                  <a:lnTo>
                    <a:pt x="63" y="74"/>
                  </a:lnTo>
                  <a:lnTo>
                    <a:pt x="59" y="74"/>
                  </a:lnTo>
                  <a:lnTo>
                    <a:pt x="56" y="76"/>
                  </a:lnTo>
                  <a:lnTo>
                    <a:pt x="52" y="76"/>
                  </a:lnTo>
                  <a:lnTo>
                    <a:pt x="48" y="78"/>
                  </a:lnTo>
                  <a:lnTo>
                    <a:pt x="45" y="78"/>
                  </a:lnTo>
                  <a:lnTo>
                    <a:pt x="41" y="78"/>
                  </a:lnTo>
                  <a:lnTo>
                    <a:pt x="38" y="79"/>
                  </a:lnTo>
                  <a:lnTo>
                    <a:pt x="36" y="79"/>
                  </a:lnTo>
                  <a:lnTo>
                    <a:pt x="32" y="79"/>
                  </a:lnTo>
                  <a:lnTo>
                    <a:pt x="29" y="79"/>
                  </a:lnTo>
                  <a:lnTo>
                    <a:pt x="27" y="79"/>
                  </a:lnTo>
                  <a:lnTo>
                    <a:pt x="23" y="79"/>
                  </a:lnTo>
                  <a:lnTo>
                    <a:pt x="22" y="79"/>
                  </a:lnTo>
                  <a:lnTo>
                    <a:pt x="20" y="79"/>
                  </a:lnTo>
                  <a:lnTo>
                    <a:pt x="16" y="79"/>
                  </a:lnTo>
                  <a:lnTo>
                    <a:pt x="15" y="78"/>
                  </a:lnTo>
                  <a:lnTo>
                    <a:pt x="13" y="78"/>
                  </a:lnTo>
                  <a:lnTo>
                    <a:pt x="11" y="76"/>
                  </a:lnTo>
                  <a:lnTo>
                    <a:pt x="9" y="74"/>
                  </a:lnTo>
                  <a:lnTo>
                    <a:pt x="7" y="72"/>
                  </a:lnTo>
                  <a:lnTo>
                    <a:pt x="6" y="70"/>
                  </a:lnTo>
                  <a:lnTo>
                    <a:pt x="6" y="69"/>
                  </a:lnTo>
                  <a:lnTo>
                    <a:pt x="4" y="65"/>
                  </a:lnTo>
                  <a:lnTo>
                    <a:pt x="4" y="62"/>
                  </a:lnTo>
                  <a:lnTo>
                    <a:pt x="2" y="58"/>
                  </a:lnTo>
                  <a:lnTo>
                    <a:pt x="2" y="55"/>
                  </a:lnTo>
                  <a:lnTo>
                    <a:pt x="2" y="51"/>
                  </a:lnTo>
                  <a:lnTo>
                    <a:pt x="0" y="47"/>
                  </a:lnTo>
                  <a:lnTo>
                    <a:pt x="0" y="44"/>
                  </a:lnTo>
                  <a:lnTo>
                    <a:pt x="2" y="40"/>
                  </a:lnTo>
                  <a:lnTo>
                    <a:pt x="2" y="37"/>
                  </a:lnTo>
                  <a:lnTo>
                    <a:pt x="2" y="35"/>
                  </a:lnTo>
                  <a:lnTo>
                    <a:pt x="4" y="32"/>
                  </a:lnTo>
                  <a:lnTo>
                    <a:pt x="4" y="30"/>
                  </a:lnTo>
                  <a:lnTo>
                    <a:pt x="6" y="26"/>
                  </a:lnTo>
                  <a:lnTo>
                    <a:pt x="7" y="24"/>
                  </a:lnTo>
                  <a:lnTo>
                    <a:pt x="9" y="23"/>
                  </a:lnTo>
                  <a:lnTo>
                    <a:pt x="11" y="21"/>
                  </a:lnTo>
                  <a:lnTo>
                    <a:pt x="13" y="19"/>
                  </a:lnTo>
                  <a:lnTo>
                    <a:pt x="16" y="17"/>
                  </a:lnTo>
                  <a:lnTo>
                    <a:pt x="18" y="16"/>
                  </a:lnTo>
                  <a:lnTo>
                    <a:pt x="22" y="16"/>
                  </a:lnTo>
                  <a:lnTo>
                    <a:pt x="23" y="14"/>
                  </a:lnTo>
                  <a:lnTo>
                    <a:pt x="27" y="12"/>
                  </a:lnTo>
                  <a:lnTo>
                    <a:pt x="29" y="12"/>
                  </a:lnTo>
                  <a:lnTo>
                    <a:pt x="32" y="10"/>
                  </a:lnTo>
                  <a:lnTo>
                    <a:pt x="36" y="10"/>
                  </a:lnTo>
                  <a:lnTo>
                    <a:pt x="40" y="10"/>
                  </a:lnTo>
                  <a:lnTo>
                    <a:pt x="43" y="9"/>
                  </a:lnTo>
                  <a:lnTo>
                    <a:pt x="47" y="9"/>
                  </a:lnTo>
                  <a:lnTo>
                    <a:pt x="50" y="9"/>
                  </a:lnTo>
                  <a:lnTo>
                    <a:pt x="56" y="9"/>
                  </a:lnTo>
                  <a:lnTo>
                    <a:pt x="59" y="7"/>
                  </a:lnTo>
                  <a:lnTo>
                    <a:pt x="63" y="7"/>
                  </a:lnTo>
                  <a:lnTo>
                    <a:pt x="68" y="7"/>
                  </a:lnTo>
                  <a:lnTo>
                    <a:pt x="72" y="7"/>
                  </a:lnTo>
                  <a:lnTo>
                    <a:pt x="77" y="7"/>
                  </a:lnTo>
                  <a:lnTo>
                    <a:pt x="81" y="7"/>
                  </a:lnTo>
                  <a:lnTo>
                    <a:pt x="86" y="7"/>
                  </a:lnTo>
                  <a:lnTo>
                    <a:pt x="90" y="7"/>
                  </a:lnTo>
                  <a:lnTo>
                    <a:pt x="95" y="7"/>
                  </a:lnTo>
                  <a:lnTo>
                    <a:pt x="100" y="5"/>
                  </a:lnTo>
                  <a:lnTo>
                    <a:pt x="106" y="5"/>
                  </a:lnTo>
                  <a:lnTo>
                    <a:pt x="109" y="5"/>
                  </a:lnTo>
                  <a:lnTo>
                    <a:pt x="115" y="3"/>
                  </a:lnTo>
                  <a:lnTo>
                    <a:pt x="120" y="3"/>
                  </a:lnTo>
                  <a:lnTo>
                    <a:pt x="125" y="1"/>
                  </a:lnTo>
                  <a:lnTo>
                    <a:pt x="131" y="1"/>
                  </a:lnTo>
                  <a:lnTo>
                    <a:pt x="136" y="1"/>
                  </a:lnTo>
                  <a:lnTo>
                    <a:pt x="140" y="0"/>
                  </a:lnTo>
                  <a:lnTo>
                    <a:pt x="145" y="0"/>
                  </a:lnTo>
                  <a:lnTo>
                    <a:pt x="150" y="0"/>
                  </a:lnTo>
                  <a:lnTo>
                    <a:pt x="156" y="0"/>
                  </a:lnTo>
                  <a:lnTo>
                    <a:pt x="159" y="0"/>
                  </a:lnTo>
                  <a:lnTo>
                    <a:pt x="165" y="0"/>
                  </a:lnTo>
                  <a:lnTo>
                    <a:pt x="168" y="1"/>
                  </a:lnTo>
                  <a:lnTo>
                    <a:pt x="172" y="1"/>
                  </a:lnTo>
                  <a:lnTo>
                    <a:pt x="177" y="3"/>
                  </a:lnTo>
                  <a:lnTo>
                    <a:pt x="181" y="5"/>
                  </a:lnTo>
                  <a:lnTo>
                    <a:pt x="184" y="9"/>
                  </a:lnTo>
                  <a:lnTo>
                    <a:pt x="186" y="10"/>
                  </a:lnTo>
                  <a:lnTo>
                    <a:pt x="190" y="14"/>
                  </a:lnTo>
                  <a:lnTo>
                    <a:pt x="193" y="17"/>
                  </a:lnTo>
                  <a:lnTo>
                    <a:pt x="195" y="21"/>
                  </a:lnTo>
                  <a:lnTo>
                    <a:pt x="197" y="26"/>
                  </a:lnTo>
                  <a:lnTo>
                    <a:pt x="198" y="32"/>
                  </a:lnTo>
                  <a:lnTo>
                    <a:pt x="200" y="37"/>
                  </a:lnTo>
                  <a:lnTo>
                    <a:pt x="200" y="44"/>
                  </a:lnTo>
                  <a:lnTo>
                    <a:pt x="202" y="51"/>
                  </a:lnTo>
                  <a:lnTo>
                    <a:pt x="202"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5" name="Freeform 53"/>
            <p:cNvSpPr>
              <a:spLocks/>
            </p:cNvSpPr>
            <p:nvPr/>
          </p:nvSpPr>
          <p:spPr bwMode="auto">
            <a:xfrm>
              <a:off x="5298969" y="3421749"/>
              <a:ext cx="303285" cy="140730"/>
            </a:xfrm>
            <a:custGeom>
              <a:avLst/>
              <a:gdLst>
                <a:gd name="T0" fmla="*/ 391410245 w 201"/>
                <a:gd name="T1" fmla="*/ 133293207 h 94"/>
                <a:gd name="T2" fmla="*/ 384582675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5640297 w 201"/>
                <a:gd name="T23" fmla="*/ 137811416 h 94"/>
                <a:gd name="T24" fmla="*/ 122884244 w 201"/>
                <a:gd name="T25" fmla="*/ 140070520 h 94"/>
                <a:gd name="T26" fmla="*/ 102404550 w 201"/>
                <a:gd name="T27" fmla="*/ 144588728 h 94"/>
                <a:gd name="T28" fmla="*/ 79646964 w 201"/>
                <a:gd name="T29" fmla="*/ 149106937 h 94"/>
                <a:gd name="T30" fmla="*/ 63718481 w 201"/>
                <a:gd name="T31" fmla="*/ 151366041 h 94"/>
                <a:gd name="T32" fmla="*/ 45512118 w 201"/>
                <a:gd name="T33" fmla="*/ 151366041 h 94"/>
                <a:gd name="T34" fmla="*/ 29583635 w 201"/>
                <a:gd name="T35" fmla="*/ 151366041 h 94"/>
                <a:gd name="T36" fmla="*/ 22756059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9102424 w 201"/>
                <a:gd name="T47" fmla="*/ 60998843 h 94"/>
                <a:gd name="T48" fmla="*/ 15929997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34391215 w 201"/>
                <a:gd name="T69" fmla="*/ 6777316 h 94"/>
                <a:gd name="T70" fmla="*/ 261698479 w 201"/>
                <a:gd name="T71" fmla="*/ 2259105 h 94"/>
                <a:gd name="T72" fmla="*/ 293556953 w 201"/>
                <a:gd name="T73" fmla="*/ 0 h 94"/>
                <a:gd name="T74" fmla="*/ 318589366 w 201"/>
                <a:gd name="T75" fmla="*/ 0 h 94"/>
                <a:gd name="T76" fmla="*/ 341345420 w 201"/>
                <a:gd name="T77" fmla="*/ 6777316 h 94"/>
                <a:gd name="T78" fmla="*/ 364102981 w 201"/>
                <a:gd name="T79" fmla="*/ 20333447 h 94"/>
                <a:gd name="T80" fmla="*/ 380031464 w 201"/>
                <a:gd name="T81" fmla="*/ 40665390 h 94"/>
                <a:gd name="T82" fmla="*/ 39141024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8" y="79"/>
                  </a:lnTo>
                  <a:lnTo>
                    <a:pt x="197" y="83"/>
                  </a:lnTo>
                  <a:lnTo>
                    <a:pt x="195" y="85"/>
                  </a:lnTo>
                  <a:lnTo>
                    <a:pt x="193" y="88"/>
                  </a:lnTo>
                  <a:lnTo>
                    <a:pt x="190" y="90"/>
                  </a:lnTo>
                  <a:lnTo>
                    <a:pt x="188" y="92"/>
                  </a:lnTo>
                  <a:lnTo>
                    <a:pt x="184" y="92"/>
                  </a:lnTo>
                  <a:lnTo>
                    <a:pt x="181" y="92"/>
                  </a:lnTo>
                  <a:lnTo>
                    <a:pt x="177" y="93"/>
                  </a:lnTo>
                  <a:lnTo>
                    <a:pt x="173" y="93"/>
                  </a:lnTo>
                  <a:lnTo>
                    <a:pt x="170" y="92"/>
                  </a:lnTo>
                  <a:lnTo>
                    <a:pt x="166" y="92"/>
                  </a:lnTo>
                  <a:lnTo>
                    <a:pt x="163" y="90"/>
                  </a:lnTo>
                  <a:lnTo>
                    <a:pt x="157" y="90"/>
                  </a:lnTo>
                  <a:lnTo>
                    <a:pt x="154" y="88"/>
                  </a:lnTo>
                  <a:lnTo>
                    <a:pt x="150" y="86"/>
                  </a:lnTo>
                  <a:lnTo>
                    <a:pt x="145" y="86"/>
                  </a:lnTo>
                  <a:lnTo>
                    <a:pt x="140" y="85"/>
                  </a:lnTo>
                  <a:lnTo>
                    <a:pt x="136" y="83"/>
                  </a:lnTo>
                  <a:lnTo>
                    <a:pt x="131" y="81"/>
                  </a:lnTo>
                  <a:lnTo>
                    <a:pt x="125" y="79"/>
                  </a:lnTo>
                  <a:lnTo>
                    <a:pt x="122" y="78"/>
                  </a:lnTo>
                  <a:lnTo>
                    <a:pt x="116" y="76"/>
                  </a:lnTo>
                  <a:lnTo>
                    <a:pt x="111" y="76"/>
                  </a:lnTo>
                  <a:lnTo>
                    <a:pt x="107" y="74"/>
                  </a:lnTo>
                  <a:lnTo>
                    <a:pt x="102" y="74"/>
                  </a:lnTo>
                  <a:lnTo>
                    <a:pt x="97" y="72"/>
                  </a:lnTo>
                  <a:lnTo>
                    <a:pt x="93" y="72"/>
                  </a:lnTo>
                  <a:lnTo>
                    <a:pt x="88" y="72"/>
                  </a:lnTo>
                  <a:lnTo>
                    <a:pt x="84" y="72"/>
                  </a:lnTo>
                  <a:lnTo>
                    <a:pt x="79" y="72"/>
                  </a:lnTo>
                  <a:lnTo>
                    <a:pt x="75" y="72"/>
                  </a:lnTo>
                  <a:lnTo>
                    <a:pt x="70" y="72"/>
                  </a:lnTo>
                  <a:lnTo>
                    <a:pt x="66" y="74"/>
                  </a:lnTo>
                  <a:lnTo>
                    <a:pt x="63" y="74"/>
                  </a:lnTo>
                  <a:lnTo>
                    <a:pt x="59" y="74"/>
                  </a:lnTo>
                  <a:lnTo>
                    <a:pt x="56" y="76"/>
                  </a:lnTo>
                  <a:lnTo>
                    <a:pt x="52" y="76"/>
                  </a:lnTo>
                  <a:lnTo>
                    <a:pt x="48" y="78"/>
                  </a:lnTo>
                  <a:lnTo>
                    <a:pt x="45" y="78"/>
                  </a:lnTo>
                  <a:lnTo>
                    <a:pt x="41" y="78"/>
                  </a:lnTo>
                  <a:lnTo>
                    <a:pt x="38" y="79"/>
                  </a:lnTo>
                  <a:lnTo>
                    <a:pt x="34" y="79"/>
                  </a:lnTo>
                  <a:lnTo>
                    <a:pt x="32" y="79"/>
                  </a:lnTo>
                  <a:lnTo>
                    <a:pt x="29" y="79"/>
                  </a:lnTo>
                  <a:lnTo>
                    <a:pt x="27" y="79"/>
                  </a:lnTo>
                  <a:lnTo>
                    <a:pt x="23" y="79"/>
                  </a:lnTo>
                  <a:lnTo>
                    <a:pt x="22" y="79"/>
                  </a:lnTo>
                  <a:lnTo>
                    <a:pt x="18" y="79"/>
                  </a:lnTo>
                  <a:lnTo>
                    <a:pt x="16" y="79"/>
                  </a:lnTo>
                  <a:lnTo>
                    <a:pt x="15" y="78"/>
                  </a:lnTo>
                  <a:lnTo>
                    <a:pt x="13" y="78"/>
                  </a:lnTo>
                  <a:lnTo>
                    <a:pt x="11" y="76"/>
                  </a:lnTo>
                  <a:lnTo>
                    <a:pt x="9" y="74"/>
                  </a:lnTo>
                  <a:lnTo>
                    <a:pt x="7" y="72"/>
                  </a:lnTo>
                  <a:lnTo>
                    <a:pt x="6" y="70"/>
                  </a:lnTo>
                  <a:lnTo>
                    <a:pt x="6" y="69"/>
                  </a:lnTo>
                  <a:lnTo>
                    <a:pt x="4" y="65"/>
                  </a:lnTo>
                  <a:lnTo>
                    <a:pt x="2" y="62"/>
                  </a:lnTo>
                  <a:lnTo>
                    <a:pt x="2" y="58"/>
                  </a:lnTo>
                  <a:lnTo>
                    <a:pt x="2" y="55"/>
                  </a:lnTo>
                  <a:lnTo>
                    <a:pt x="0" y="51"/>
                  </a:lnTo>
                  <a:lnTo>
                    <a:pt x="0" y="47"/>
                  </a:lnTo>
                  <a:lnTo>
                    <a:pt x="0" y="44"/>
                  </a:lnTo>
                  <a:lnTo>
                    <a:pt x="0" y="40"/>
                  </a:lnTo>
                  <a:lnTo>
                    <a:pt x="2" y="37"/>
                  </a:lnTo>
                  <a:lnTo>
                    <a:pt x="2" y="35"/>
                  </a:lnTo>
                  <a:lnTo>
                    <a:pt x="4" y="32"/>
                  </a:lnTo>
                  <a:lnTo>
                    <a:pt x="4" y="30"/>
                  </a:lnTo>
                  <a:lnTo>
                    <a:pt x="6" y="26"/>
                  </a:lnTo>
                  <a:lnTo>
                    <a:pt x="7" y="24"/>
                  </a:lnTo>
                  <a:lnTo>
                    <a:pt x="9" y="23"/>
                  </a:lnTo>
                  <a:lnTo>
                    <a:pt x="11" y="21"/>
                  </a:lnTo>
                  <a:lnTo>
                    <a:pt x="13" y="19"/>
                  </a:lnTo>
                  <a:lnTo>
                    <a:pt x="15" y="17"/>
                  </a:lnTo>
                  <a:lnTo>
                    <a:pt x="18" y="16"/>
                  </a:lnTo>
                  <a:lnTo>
                    <a:pt x="20" y="16"/>
                  </a:lnTo>
                  <a:lnTo>
                    <a:pt x="23" y="14"/>
                  </a:lnTo>
                  <a:lnTo>
                    <a:pt x="27" y="12"/>
                  </a:lnTo>
                  <a:lnTo>
                    <a:pt x="29" y="12"/>
                  </a:lnTo>
                  <a:lnTo>
                    <a:pt x="32" y="10"/>
                  </a:lnTo>
                  <a:lnTo>
                    <a:pt x="36" y="10"/>
                  </a:lnTo>
                  <a:lnTo>
                    <a:pt x="40" y="10"/>
                  </a:lnTo>
                  <a:lnTo>
                    <a:pt x="43" y="9"/>
                  </a:lnTo>
                  <a:lnTo>
                    <a:pt x="47" y="9"/>
                  </a:lnTo>
                  <a:lnTo>
                    <a:pt x="50" y="9"/>
                  </a:lnTo>
                  <a:lnTo>
                    <a:pt x="54" y="9"/>
                  </a:lnTo>
                  <a:lnTo>
                    <a:pt x="59" y="7"/>
                  </a:lnTo>
                  <a:lnTo>
                    <a:pt x="63" y="7"/>
                  </a:lnTo>
                  <a:lnTo>
                    <a:pt x="66" y="7"/>
                  </a:lnTo>
                  <a:lnTo>
                    <a:pt x="72" y="7"/>
                  </a:lnTo>
                  <a:lnTo>
                    <a:pt x="75" y="7"/>
                  </a:lnTo>
                  <a:lnTo>
                    <a:pt x="81" y="7"/>
                  </a:lnTo>
                  <a:lnTo>
                    <a:pt x="84" y="7"/>
                  </a:lnTo>
                  <a:lnTo>
                    <a:pt x="90" y="7"/>
                  </a:lnTo>
                  <a:lnTo>
                    <a:pt x="95" y="7"/>
                  </a:lnTo>
                  <a:lnTo>
                    <a:pt x="100" y="5"/>
                  </a:lnTo>
                  <a:lnTo>
                    <a:pt x="104" y="5"/>
                  </a:lnTo>
                  <a:lnTo>
                    <a:pt x="109" y="5"/>
                  </a:lnTo>
                  <a:lnTo>
                    <a:pt x="115" y="3"/>
                  </a:lnTo>
                  <a:lnTo>
                    <a:pt x="120" y="3"/>
                  </a:lnTo>
                  <a:lnTo>
                    <a:pt x="125" y="1"/>
                  </a:lnTo>
                  <a:lnTo>
                    <a:pt x="131" y="1"/>
                  </a:lnTo>
                  <a:lnTo>
                    <a:pt x="134" y="1"/>
                  </a:lnTo>
                  <a:lnTo>
                    <a:pt x="140" y="0"/>
                  </a:lnTo>
                  <a:lnTo>
                    <a:pt x="145" y="0"/>
                  </a:lnTo>
                  <a:lnTo>
                    <a:pt x="150" y="0"/>
                  </a:lnTo>
                  <a:lnTo>
                    <a:pt x="154" y="0"/>
                  </a:lnTo>
                  <a:lnTo>
                    <a:pt x="159" y="0"/>
                  </a:lnTo>
                  <a:lnTo>
                    <a:pt x="163" y="0"/>
                  </a:lnTo>
                  <a:lnTo>
                    <a:pt x="168" y="1"/>
                  </a:lnTo>
                  <a:lnTo>
                    <a:pt x="172" y="1"/>
                  </a:lnTo>
                  <a:lnTo>
                    <a:pt x="175" y="3"/>
                  </a:lnTo>
                  <a:lnTo>
                    <a:pt x="179" y="5"/>
                  </a:lnTo>
                  <a:lnTo>
                    <a:pt x="182" y="9"/>
                  </a:lnTo>
                  <a:lnTo>
                    <a:pt x="186" y="10"/>
                  </a:lnTo>
                  <a:lnTo>
                    <a:pt x="190" y="14"/>
                  </a:lnTo>
                  <a:lnTo>
                    <a:pt x="191" y="17"/>
                  </a:lnTo>
                  <a:lnTo>
                    <a:pt x="195" y="21"/>
                  </a:lnTo>
                  <a:lnTo>
                    <a:pt x="197" y="26"/>
                  </a:lnTo>
                  <a:lnTo>
                    <a:pt x="198" y="32"/>
                  </a:lnTo>
                  <a:lnTo>
                    <a:pt x="200"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6" name="Freeform 54"/>
            <p:cNvSpPr>
              <a:spLocks/>
            </p:cNvSpPr>
            <p:nvPr/>
          </p:nvSpPr>
          <p:spPr bwMode="auto">
            <a:xfrm>
              <a:off x="5902912" y="3421749"/>
              <a:ext cx="303285" cy="140730"/>
            </a:xfrm>
            <a:custGeom>
              <a:avLst/>
              <a:gdLst>
                <a:gd name="T0" fmla="*/ 391410245 w 201"/>
                <a:gd name="T1" fmla="*/ 133293207 h 94"/>
                <a:gd name="T2" fmla="*/ 384582675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5640297 w 201"/>
                <a:gd name="T23" fmla="*/ 137811416 h 94"/>
                <a:gd name="T24" fmla="*/ 122884244 w 201"/>
                <a:gd name="T25" fmla="*/ 140070520 h 94"/>
                <a:gd name="T26" fmla="*/ 100128190 w 201"/>
                <a:gd name="T27" fmla="*/ 144588728 h 94"/>
                <a:gd name="T28" fmla="*/ 79646964 w 201"/>
                <a:gd name="T29" fmla="*/ 149106937 h 94"/>
                <a:gd name="T30" fmla="*/ 61442122 w 201"/>
                <a:gd name="T31" fmla="*/ 151366041 h 94"/>
                <a:gd name="T32" fmla="*/ 45512118 w 201"/>
                <a:gd name="T33" fmla="*/ 151366041 h 94"/>
                <a:gd name="T34" fmla="*/ 29583635 w 201"/>
                <a:gd name="T35" fmla="*/ 151366041 h 94"/>
                <a:gd name="T36" fmla="*/ 22756059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5929997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34391215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8" y="79"/>
                  </a:lnTo>
                  <a:lnTo>
                    <a:pt x="197" y="83"/>
                  </a:lnTo>
                  <a:lnTo>
                    <a:pt x="195" y="85"/>
                  </a:lnTo>
                  <a:lnTo>
                    <a:pt x="191" y="88"/>
                  </a:lnTo>
                  <a:lnTo>
                    <a:pt x="190" y="90"/>
                  </a:lnTo>
                  <a:lnTo>
                    <a:pt x="186" y="92"/>
                  </a:lnTo>
                  <a:lnTo>
                    <a:pt x="184" y="92"/>
                  </a:lnTo>
                  <a:lnTo>
                    <a:pt x="181" y="92"/>
                  </a:lnTo>
                  <a:lnTo>
                    <a:pt x="177" y="93"/>
                  </a:lnTo>
                  <a:lnTo>
                    <a:pt x="173" y="93"/>
                  </a:lnTo>
                  <a:lnTo>
                    <a:pt x="170" y="92"/>
                  </a:lnTo>
                  <a:lnTo>
                    <a:pt x="166" y="92"/>
                  </a:lnTo>
                  <a:lnTo>
                    <a:pt x="163" y="90"/>
                  </a:lnTo>
                  <a:lnTo>
                    <a:pt x="157" y="90"/>
                  </a:lnTo>
                  <a:lnTo>
                    <a:pt x="154" y="88"/>
                  </a:lnTo>
                  <a:lnTo>
                    <a:pt x="148" y="86"/>
                  </a:lnTo>
                  <a:lnTo>
                    <a:pt x="145" y="86"/>
                  </a:lnTo>
                  <a:lnTo>
                    <a:pt x="140" y="85"/>
                  </a:lnTo>
                  <a:lnTo>
                    <a:pt x="136" y="83"/>
                  </a:lnTo>
                  <a:lnTo>
                    <a:pt x="131" y="81"/>
                  </a:lnTo>
                  <a:lnTo>
                    <a:pt x="125" y="79"/>
                  </a:lnTo>
                  <a:lnTo>
                    <a:pt x="122" y="78"/>
                  </a:lnTo>
                  <a:lnTo>
                    <a:pt x="116" y="76"/>
                  </a:lnTo>
                  <a:lnTo>
                    <a:pt x="111" y="76"/>
                  </a:lnTo>
                  <a:lnTo>
                    <a:pt x="106" y="74"/>
                  </a:lnTo>
                  <a:lnTo>
                    <a:pt x="102" y="74"/>
                  </a:lnTo>
                  <a:lnTo>
                    <a:pt x="97" y="72"/>
                  </a:lnTo>
                  <a:lnTo>
                    <a:pt x="93" y="72"/>
                  </a:lnTo>
                  <a:lnTo>
                    <a:pt x="88" y="72"/>
                  </a:lnTo>
                  <a:lnTo>
                    <a:pt x="82" y="72"/>
                  </a:lnTo>
                  <a:lnTo>
                    <a:pt x="79" y="72"/>
                  </a:lnTo>
                  <a:lnTo>
                    <a:pt x="75" y="72"/>
                  </a:lnTo>
                  <a:lnTo>
                    <a:pt x="70" y="72"/>
                  </a:lnTo>
                  <a:lnTo>
                    <a:pt x="66" y="74"/>
                  </a:lnTo>
                  <a:lnTo>
                    <a:pt x="63" y="74"/>
                  </a:lnTo>
                  <a:lnTo>
                    <a:pt x="59" y="74"/>
                  </a:lnTo>
                  <a:lnTo>
                    <a:pt x="54" y="76"/>
                  </a:lnTo>
                  <a:lnTo>
                    <a:pt x="50" y="76"/>
                  </a:lnTo>
                  <a:lnTo>
                    <a:pt x="47" y="78"/>
                  </a:lnTo>
                  <a:lnTo>
                    <a:pt x="45" y="78"/>
                  </a:lnTo>
                  <a:lnTo>
                    <a:pt x="41" y="78"/>
                  </a:lnTo>
                  <a:lnTo>
                    <a:pt x="38" y="79"/>
                  </a:lnTo>
                  <a:lnTo>
                    <a:pt x="34" y="79"/>
                  </a:lnTo>
                  <a:lnTo>
                    <a:pt x="31" y="79"/>
                  </a:lnTo>
                  <a:lnTo>
                    <a:pt x="29" y="79"/>
                  </a:lnTo>
                  <a:lnTo>
                    <a:pt x="25" y="79"/>
                  </a:lnTo>
                  <a:lnTo>
                    <a:pt x="23" y="79"/>
                  </a:lnTo>
                  <a:lnTo>
                    <a:pt x="20" y="79"/>
                  </a:lnTo>
                  <a:lnTo>
                    <a:pt x="18" y="79"/>
                  </a:lnTo>
                  <a:lnTo>
                    <a:pt x="16" y="79"/>
                  </a:lnTo>
                  <a:lnTo>
                    <a:pt x="15" y="78"/>
                  </a:lnTo>
                  <a:lnTo>
                    <a:pt x="13" y="78"/>
                  </a:lnTo>
                  <a:lnTo>
                    <a:pt x="11" y="76"/>
                  </a:lnTo>
                  <a:lnTo>
                    <a:pt x="9" y="74"/>
                  </a:lnTo>
                  <a:lnTo>
                    <a:pt x="7" y="72"/>
                  </a:lnTo>
                  <a:lnTo>
                    <a:pt x="6" y="70"/>
                  </a:lnTo>
                  <a:lnTo>
                    <a:pt x="4" y="69"/>
                  </a:lnTo>
                  <a:lnTo>
                    <a:pt x="4" y="65"/>
                  </a:lnTo>
                  <a:lnTo>
                    <a:pt x="2" y="62"/>
                  </a:lnTo>
                  <a:lnTo>
                    <a:pt x="2" y="58"/>
                  </a:lnTo>
                  <a:lnTo>
                    <a:pt x="0" y="55"/>
                  </a:lnTo>
                  <a:lnTo>
                    <a:pt x="0" y="51"/>
                  </a:lnTo>
                  <a:lnTo>
                    <a:pt x="0" y="47"/>
                  </a:lnTo>
                  <a:lnTo>
                    <a:pt x="0" y="44"/>
                  </a:lnTo>
                  <a:lnTo>
                    <a:pt x="0" y="40"/>
                  </a:lnTo>
                  <a:lnTo>
                    <a:pt x="0" y="37"/>
                  </a:lnTo>
                  <a:lnTo>
                    <a:pt x="2" y="35"/>
                  </a:lnTo>
                  <a:lnTo>
                    <a:pt x="2" y="32"/>
                  </a:lnTo>
                  <a:lnTo>
                    <a:pt x="4" y="30"/>
                  </a:lnTo>
                  <a:lnTo>
                    <a:pt x="6" y="26"/>
                  </a:lnTo>
                  <a:lnTo>
                    <a:pt x="7" y="24"/>
                  </a:lnTo>
                  <a:lnTo>
                    <a:pt x="9" y="23"/>
                  </a:lnTo>
                  <a:lnTo>
                    <a:pt x="11" y="21"/>
                  </a:lnTo>
                  <a:lnTo>
                    <a:pt x="13" y="19"/>
                  </a:lnTo>
                  <a:lnTo>
                    <a:pt x="15" y="17"/>
                  </a:lnTo>
                  <a:lnTo>
                    <a:pt x="18" y="16"/>
                  </a:lnTo>
                  <a:lnTo>
                    <a:pt x="20" y="16"/>
                  </a:lnTo>
                  <a:lnTo>
                    <a:pt x="23" y="14"/>
                  </a:lnTo>
                  <a:lnTo>
                    <a:pt x="25" y="12"/>
                  </a:lnTo>
                  <a:lnTo>
                    <a:pt x="29" y="12"/>
                  </a:lnTo>
                  <a:lnTo>
                    <a:pt x="32" y="10"/>
                  </a:lnTo>
                  <a:lnTo>
                    <a:pt x="36" y="10"/>
                  </a:lnTo>
                  <a:lnTo>
                    <a:pt x="40" y="10"/>
                  </a:lnTo>
                  <a:lnTo>
                    <a:pt x="43" y="9"/>
                  </a:lnTo>
                  <a:lnTo>
                    <a:pt x="47" y="9"/>
                  </a:lnTo>
                  <a:lnTo>
                    <a:pt x="50" y="9"/>
                  </a:lnTo>
                  <a:lnTo>
                    <a:pt x="54" y="9"/>
                  </a:lnTo>
                  <a:lnTo>
                    <a:pt x="59" y="7"/>
                  </a:lnTo>
                  <a:lnTo>
                    <a:pt x="63" y="7"/>
                  </a:lnTo>
                  <a:lnTo>
                    <a:pt x="66" y="7"/>
                  </a:lnTo>
                  <a:lnTo>
                    <a:pt x="72" y="7"/>
                  </a:lnTo>
                  <a:lnTo>
                    <a:pt x="75" y="7"/>
                  </a:lnTo>
                  <a:lnTo>
                    <a:pt x="81" y="7"/>
                  </a:lnTo>
                  <a:lnTo>
                    <a:pt x="84" y="7"/>
                  </a:lnTo>
                  <a:lnTo>
                    <a:pt x="90" y="7"/>
                  </a:lnTo>
                  <a:lnTo>
                    <a:pt x="95" y="7"/>
                  </a:lnTo>
                  <a:lnTo>
                    <a:pt x="98" y="5"/>
                  </a:lnTo>
                  <a:lnTo>
                    <a:pt x="104" y="5"/>
                  </a:lnTo>
                  <a:lnTo>
                    <a:pt x="109" y="5"/>
                  </a:lnTo>
                  <a:lnTo>
                    <a:pt x="115" y="3"/>
                  </a:lnTo>
                  <a:lnTo>
                    <a:pt x="120" y="3"/>
                  </a:lnTo>
                  <a:lnTo>
                    <a:pt x="125" y="1"/>
                  </a:lnTo>
                  <a:lnTo>
                    <a:pt x="129" y="1"/>
                  </a:lnTo>
                  <a:lnTo>
                    <a:pt x="134" y="1"/>
                  </a:lnTo>
                  <a:lnTo>
                    <a:pt x="140" y="0"/>
                  </a:lnTo>
                  <a:lnTo>
                    <a:pt x="145" y="0"/>
                  </a:lnTo>
                  <a:lnTo>
                    <a:pt x="148" y="0"/>
                  </a:lnTo>
                  <a:lnTo>
                    <a:pt x="154" y="0"/>
                  </a:lnTo>
                  <a:lnTo>
                    <a:pt x="159" y="0"/>
                  </a:lnTo>
                  <a:lnTo>
                    <a:pt x="163" y="0"/>
                  </a:lnTo>
                  <a:lnTo>
                    <a:pt x="168" y="1"/>
                  </a:lnTo>
                  <a:lnTo>
                    <a:pt x="172" y="1"/>
                  </a:lnTo>
                  <a:lnTo>
                    <a:pt x="175" y="3"/>
                  </a:lnTo>
                  <a:lnTo>
                    <a:pt x="179" y="5"/>
                  </a:lnTo>
                  <a:lnTo>
                    <a:pt x="182" y="9"/>
                  </a:lnTo>
                  <a:lnTo>
                    <a:pt x="186" y="10"/>
                  </a:lnTo>
                  <a:lnTo>
                    <a:pt x="190" y="14"/>
                  </a:lnTo>
                  <a:lnTo>
                    <a:pt x="191" y="17"/>
                  </a:lnTo>
                  <a:lnTo>
                    <a:pt x="193" y="21"/>
                  </a:lnTo>
                  <a:lnTo>
                    <a:pt x="197" y="26"/>
                  </a:lnTo>
                  <a:lnTo>
                    <a:pt x="198" y="32"/>
                  </a:lnTo>
                  <a:lnTo>
                    <a:pt x="198"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7" name="Freeform 55"/>
            <p:cNvSpPr>
              <a:spLocks/>
            </p:cNvSpPr>
            <p:nvPr/>
          </p:nvSpPr>
          <p:spPr bwMode="auto">
            <a:xfrm>
              <a:off x="6505543" y="3421749"/>
              <a:ext cx="303284" cy="140730"/>
            </a:xfrm>
            <a:custGeom>
              <a:avLst/>
              <a:gdLst>
                <a:gd name="T0" fmla="*/ 391410245 w 201"/>
                <a:gd name="T1" fmla="*/ 133293207 h 94"/>
                <a:gd name="T2" fmla="*/ 380031464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3365446 w 201"/>
                <a:gd name="T23" fmla="*/ 137811416 h 94"/>
                <a:gd name="T24" fmla="*/ 122884244 w 201"/>
                <a:gd name="T25" fmla="*/ 140070520 h 94"/>
                <a:gd name="T26" fmla="*/ 100128190 w 201"/>
                <a:gd name="T27" fmla="*/ 144588728 h 94"/>
                <a:gd name="T28" fmla="*/ 77372113 w 201"/>
                <a:gd name="T29" fmla="*/ 149106937 h 94"/>
                <a:gd name="T30" fmla="*/ 61442122 w 201"/>
                <a:gd name="T31" fmla="*/ 151366041 h 94"/>
                <a:gd name="T32" fmla="*/ 45512118 w 201"/>
                <a:gd name="T33" fmla="*/ 151366041 h 94"/>
                <a:gd name="T34" fmla="*/ 29583635 w 201"/>
                <a:gd name="T35" fmla="*/ 151366041 h 94"/>
                <a:gd name="T36" fmla="*/ 20481208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3653638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7" y="79"/>
                  </a:lnTo>
                  <a:lnTo>
                    <a:pt x="195" y="83"/>
                  </a:lnTo>
                  <a:lnTo>
                    <a:pt x="193" y="85"/>
                  </a:lnTo>
                  <a:lnTo>
                    <a:pt x="191" y="88"/>
                  </a:lnTo>
                  <a:lnTo>
                    <a:pt x="190" y="90"/>
                  </a:lnTo>
                  <a:lnTo>
                    <a:pt x="186" y="92"/>
                  </a:lnTo>
                  <a:lnTo>
                    <a:pt x="184" y="92"/>
                  </a:lnTo>
                  <a:lnTo>
                    <a:pt x="181" y="92"/>
                  </a:lnTo>
                  <a:lnTo>
                    <a:pt x="177" y="93"/>
                  </a:lnTo>
                  <a:lnTo>
                    <a:pt x="173" y="93"/>
                  </a:lnTo>
                  <a:lnTo>
                    <a:pt x="170" y="92"/>
                  </a:lnTo>
                  <a:lnTo>
                    <a:pt x="166" y="92"/>
                  </a:lnTo>
                  <a:lnTo>
                    <a:pt x="161" y="90"/>
                  </a:lnTo>
                  <a:lnTo>
                    <a:pt x="157" y="90"/>
                  </a:lnTo>
                  <a:lnTo>
                    <a:pt x="154" y="88"/>
                  </a:lnTo>
                  <a:lnTo>
                    <a:pt x="148" y="86"/>
                  </a:lnTo>
                  <a:lnTo>
                    <a:pt x="145" y="86"/>
                  </a:lnTo>
                  <a:lnTo>
                    <a:pt x="140" y="85"/>
                  </a:lnTo>
                  <a:lnTo>
                    <a:pt x="134" y="83"/>
                  </a:lnTo>
                  <a:lnTo>
                    <a:pt x="131" y="81"/>
                  </a:lnTo>
                  <a:lnTo>
                    <a:pt x="125" y="79"/>
                  </a:lnTo>
                  <a:lnTo>
                    <a:pt x="120" y="78"/>
                  </a:lnTo>
                  <a:lnTo>
                    <a:pt x="116" y="76"/>
                  </a:lnTo>
                  <a:lnTo>
                    <a:pt x="111" y="76"/>
                  </a:lnTo>
                  <a:lnTo>
                    <a:pt x="106" y="74"/>
                  </a:lnTo>
                  <a:lnTo>
                    <a:pt x="102" y="74"/>
                  </a:lnTo>
                  <a:lnTo>
                    <a:pt x="97" y="72"/>
                  </a:lnTo>
                  <a:lnTo>
                    <a:pt x="91" y="72"/>
                  </a:lnTo>
                  <a:lnTo>
                    <a:pt x="88" y="72"/>
                  </a:lnTo>
                  <a:lnTo>
                    <a:pt x="82" y="72"/>
                  </a:lnTo>
                  <a:lnTo>
                    <a:pt x="79" y="72"/>
                  </a:lnTo>
                  <a:lnTo>
                    <a:pt x="73" y="72"/>
                  </a:lnTo>
                  <a:lnTo>
                    <a:pt x="70" y="72"/>
                  </a:lnTo>
                  <a:lnTo>
                    <a:pt x="66" y="74"/>
                  </a:lnTo>
                  <a:lnTo>
                    <a:pt x="63" y="74"/>
                  </a:lnTo>
                  <a:lnTo>
                    <a:pt x="57" y="74"/>
                  </a:lnTo>
                  <a:lnTo>
                    <a:pt x="54" y="76"/>
                  </a:lnTo>
                  <a:lnTo>
                    <a:pt x="50" y="76"/>
                  </a:lnTo>
                  <a:lnTo>
                    <a:pt x="47" y="78"/>
                  </a:lnTo>
                  <a:lnTo>
                    <a:pt x="43" y="78"/>
                  </a:lnTo>
                  <a:lnTo>
                    <a:pt x="40" y="78"/>
                  </a:lnTo>
                  <a:lnTo>
                    <a:pt x="38" y="79"/>
                  </a:lnTo>
                  <a:lnTo>
                    <a:pt x="34" y="79"/>
                  </a:lnTo>
                  <a:lnTo>
                    <a:pt x="31" y="79"/>
                  </a:lnTo>
                  <a:lnTo>
                    <a:pt x="29" y="79"/>
                  </a:lnTo>
                  <a:lnTo>
                    <a:pt x="25" y="79"/>
                  </a:lnTo>
                  <a:lnTo>
                    <a:pt x="23" y="79"/>
                  </a:lnTo>
                  <a:lnTo>
                    <a:pt x="20" y="79"/>
                  </a:lnTo>
                  <a:lnTo>
                    <a:pt x="18" y="79"/>
                  </a:lnTo>
                  <a:lnTo>
                    <a:pt x="16" y="79"/>
                  </a:lnTo>
                  <a:lnTo>
                    <a:pt x="15" y="78"/>
                  </a:lnTo>
                  <a:lnTo>
                    <a:pt x="11" y="78"/>
                  </a:lnTo>
                  <a:lnTo>
                    <a:pt x="9" y="76"/>
                  </a:lnTo>
                  <a:lnTo>
                    <a:pt x="9" y="74"/>
                  </a:lnTo>
                  <a:lnTo>
                    <a:pt x="7" y="72"/>
                  </a:lnTo>
                  <a:lnTo>
                    <a:pt x="6" y="70"/>
                  </a:lnTo>
                  <a:lnTo>
                    <a:pt x="4" y="69"/>
                  </a:lnTo>
                  <a:lnTo>
                    <a:pt x="4" y="65"/>
                  </a:lnTo>
                  <a:lnTo>
                    <a:pt x="2" y="62"/>
                  </a:lnTo>
                  <a:lnTo>
                    <a:pt x="2" y="58"/>
                  </a:lnTo>
                  <a:lnTo>
                    <a:pt x="0" y="55"/>
                  </a:lnTo>
                  <a:lnTo>
                    <a:pt x="0" y="51"/>
                  </a:lnTo>
                  <a:lnTo>
                    <a:pt x="0" y="47"/>
                  </a:lnTo>
                  <a:lnTo>
                    <a:pt x="0" y="44"/>
                  </a:lnTo>
                  <a:lnTo>
                    <a:pt x="0" y="40"/>
                  </a:lnTo>
                  <a:lnTo>
                    <a:pt x="0" y="37"/>
                  </a:lnTo>
                  <a:lnTo>
                    <a:pt x="2" y="35"/>
                  </a:lnTo>
                  <a:lnTo>
                    <a:pt x="2" y="32"/>
                  </a:lnTo>
                  <a:lnTo>
                    <a:pt x="4" y="30"/>
                  </a:lnTo>
                  <a:lnTo>
                    <a:pt x="6" y="26"/>
                  </a:lnTo>
                  <a:lnTo>
                    <a:pt x="6" y="24"/>
                  </a:lnTo>
                  <a:lnTo>
                    <a:pt x="7" y="23"/>
                  </a:lnTo>
                  <a:lnTo>
                    <a:pt x="11" y="21"/>
                  </a:lnTo>
                  <a:lnTo>
                    <a:pt x="13" y="19"/>
                  </a:lnTo>
                  <a:lnTo>
                    <a:pt x="15" y="17"/>
                  </a:lnTo>
                  <a:lnTo>
                    <a:pt x="16" y="16"/>
                  </a:lnTo>
                  <a:lnTo>
                    <a:pt x="20" y="16"/>
                  </a:lnTo>
                  <a:lnTo>
                    <a:pt x="22" y="14"/>
                  </a:lnTo>
                  <a:lnTo>
                    <a:pt x="25" y="12"/>
                  </a:lnTo>
                  <a:lnTo>
                    <a:pt x="29" y="12"/>
                  </a:lnTo>
                  <a:lnTo>
                    <a:pt x="32" y="10"/>
                  </a:lnTo>
                  <a:lnTo>
                    <a:pt x="36" y="10"/>
                  </a:lnTo>
                  <a:lnTo>
                    <a:pt x="40" y="10"/>
                  </a:lnTo>
                  <a:lnTo>
                    <a:pt x="43" y="9"/>
                  </a:lnTo>
                  <a:lnTo>
                    <a:pt x="47" y="9"/>
                  </a:lnTo>
                  <a:lnTo>
                    <a:pt x="50" y="9"/>
                  </a:lnTo>
                  <a:lnTo>
                    <a:pt x="54" y="9"/>
                  </a:lnTo>
                  <a:lnTo>
                    <a:pt x="57" y="7"/>
                  </a:lnTo>
                  <a:lnTo>
                    <a:pt x="63" y="7"/>
                  </a:lnTo>
                  <a:lnTo>
                    <a:pt x="66" y="7"/>
                  </a:lnTo>
                  <a:lnTo>
                    <a:pt x="70" y="7"/>
                  </a:lnTo>
                  <a:lnTo>
                    <a:pt x="75" y="7"/>
                  </a:lnTo>
                  <a:lnTo>
                    <a:pt x="79" y="7"/>
                  </a:lnTo>
                  <a:lnTo>
                    <a:pt x="84" y="7"/>
                  </a:lnTo>
                  <a:lnTo>
                    <a:pt x="90" y="7"/>
                  </a:lnTo>
                  <a:lnTo>
                    <a:pt x="93" y="7"/>
                  </a:lnTo>
                  <a:lnTo>
                    <a:pt x="98" y="5"/>
                  </a:lnTo>
                  <a:lnTo>
                    <a:pt x="104" y="5"/>
                  </a:lnTo>
                  <a:lnTo>
                    <a:pt x="109" y="5"/>
                  </a:lnTo>
                  <a:lnTo>
                    <a:pt x="115" y="3"/>
                  </a:lnTo>
                  <a:lnTo>
                    <a:pt x="118" y="3"/>
                  </a:lnTo>
                  <a:lnTo>
                    <a:pt x="123" y="1"/>
                  </a:lnTo>
                  <a:lnTo>
                    <a:pt x="129" y="1"/>
                  </a:lnTo>
                  <a:lnTo>
                    <a:pt x="134" y="1"/>
                  </a:lnTo>
                  <a:lnTo>
                    <a:pt x="140" y="0"/>
                  </a:lnTo>
                  <a:lnTo>
                    <a:pt x="145" y="0"/>
                  </a:lnTo>
                  <a:lnTo>
                    <a:pt x="148" y="0"/>
                  </a:lnTo>
                  <a:lnTo>
                    <a:pt x="154" y="0"/>
                  </a:lnTo>
                  <a:lnTo>
                    <a:pt x="159"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8" name="Freeform 56"/>
            <p:cNvSpPr>
              <a:spLocks/>
            </p:cNvSpPr>
            <p:nvPr/>
          </p:nvSpPr>
          <p:spPr bwMode="auto">
            <a:xfrm>
              <a:off x="7109487" y="3421749"/>
              <a:ext cx="301972" cy="140730"/>
            </a:xfrm>
            <a:custGeom>
              <a:avLst/>
              <a:gdLst>
                <a:gd name="T0" fmla="*/ 386859035 w 201"/>
                <a:gd name="T1" fmla="*/ 133293207 h 94"/>
                <a:gd name="T2" fmla="*/ 380031464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79903321 w 201"/>
                <a:gd name="T13" fmla="*/ 164922169 h 94"/>
                <a:gd name="T14" fmla="*/ 252596057 w 201"/>
                <a:gd name="T15" fmla="*/ 155884249 h 94"/>
                <a:gd name="T16" fmla="*/ 225288793 w 201"/>
                <a:gd name="T17" fmla="*/ 144588728 h 94"/>
                <a:gd name="T18" fmla="*/ 195705123 w 201"/>
                <a:gd name="T19" fmla="*/ 140070520 h 94"/>
                <a:gd name="T20" fmla="*/ 172949069 w 201"/>
                <a:gd name="T21" fmla="*/ 137811416 h 94"/>
                <a:gd name="T22" fmla="*/ 143365446 w 201"/>
                <a:gd name="T23" fmla="*/ 137811416 h 94"/>
                <a:gd name="T24" fmla="*/ 118333033 w 201"/>
                <a:gd name="T25" fmla="*/ 140070520 h 94"/>
                <a:gd name="T26" fmla="*/ 100128190 w 201"/>
                <a:gd name="T27" fmla="*/ 144588728 h 94"/>
                <a:gd name="T28" fmla="*/ 77372113 w 201"/>
                <a:gd name="T29" fmla="*/ 149106937 h 94"/>
                <a:gd name="T30" fmla="*/ 61442122 w 201"/>
                <a:gd name="T31" fmla="*/ 151366041 h 94"/>
                <a:gd name="T32" fmla="*/ 43237267 w 201"/>
                <a:gd name="T33" fmla="*/ 151366041 h 94"/>
                <a:gd name="T34" fmla="*/ 29583635 w 201"/>
                <a:gd name="T35" fmla="*/ 151366041 h 94"/>
                <a:gd name="T36" fmla="*/ 20481208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3653638 w 201"/>
                <a:gd name="T49" fmla="*/ 47442703 h 94"/>
                <a:gd name="T50" fmla="*/ 22756059 w 201"/>
                <a:gd name="T51" fmla="*/ 36147182 h 94"/>
                <a:gd name="T52" fmla="*/ 38686057 w 201"/>
                <a:gd name="T53" fmla="*/ 29369869 h 94"/>
                <a:gd name="T54" fmla="*/ 59167271 w 201"/>
                <a:gd name="T55" fmla="*/ 20333447 h 94"/>
                <a:gd name="T56" fmla="*/ 72820903 w 201"/>
                <a:gd name="T57" fmla="*/ 20333447 h 94"/>
                <a:gd name="T58" fmla="*/ 100128190 w 201"/>
                <a:gd name="T59" fmla="*/ 20333447 h 94"/>
                <a:gd name="T60" fmla="*/ 118333033 w 201"/>
                <a:gd name="T61" fmla="*/ 15813735 h 94"/>
                <a:gd name="T62" fmla="*/ 145640297 w 201"/>
                <a:gd name="T63" fmla="*/ 15813735 h 94"/>
                <a:gd name="T64" fmla="*/ 172949069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7" y="79"/>
                  </a:lnTo>
                  <a:lnTo>
                    <a:pt x="195" y="83"/>
                  </a:lnTo>
                  <a:lnTo>
                    <a:pt x="193" y="85"/>
                  </a:lnTo>
                  <a:lnTo>
                    <a:pt x="191" y="88"/>
                  </a:lnTo>
                  <a:lnTo>
                    <a:pt x="190" y="90"/>
                  </a:lnTo>
                  <a:lnTo>
                    <a:pt x="186" y="92"/>
                  </a:lnTo>
                  <a:lnTo>
                    <a:pt x="182" y="92"/>
                  </a:lnTo>
                  <a:lnTo>
                    <a:pt x="181" y="92"/>
                  </a:lnTo>
                  <a:lnTo>
                    <a:pt x="177" y="93"/>
                  </a:lnTo>
                  <a:lnTo>
                    <a:pt x="173" y="93"/>
                  </a:lnTo>
                  <a:lnTo>
                    <a:pt x="170" y="92"/>
                  </a:lnTo>
                  <a:lnTo>
                    <a:pt x="165" y="92"/>
                  </a:lnTo>
                  <a:lnTo>
                    <a:pt x="161" y="90"/>
                  </a:lnTo>
                  <a:lnTo>
                    <a:pt x="157" y="90"/>
                  </a:lnTo>
                  <a:lnTo>
                    <a:pt x="152" y="88"/>
                  </a:lnTo>
                  <a:lnTo>
                    <a:pt x="148" y="86"/>
                  </a:lnTo>
                  <a:lnTo>
                    <a:pt x="143" y="86"/>
                  </a:lnTo>
                  <a:lnTo>
                    <a:pt x="140" y="85"/>
                  </a:lnTo>
                  <a:lnTo>
                    <a:pt x="134" y="83"/>
                  </a:lnTo>
                  <a:lnTo>
                    <a:pt x="129" y="81"/>
                  </a:lnTo>
                  <a:lnTo>
                    <a:pt x="125" y="79"/>
                  </a:lnTo>
                  <a:lnTo>
                    <a:pt x="120" y="78"/>
                  </a:lnTo>
                  <a:lnTo>
                    <a:pt x="115" y="76"/>
                  </a:lnTo>
                  <a:lnTo>
                    <a:pt x="111" y="76"/>
                  </a:lnTo>
                  <a:lnTo>
                    <a:pt x="106" y="74"/>
                  </a:lnTo>
                  <a:lnTo>
                    <a:pt x="100" y="74"/>
                  </a:lnTo>
                  <a:lnTo>
                    <a:pt x="97"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7" y="78"/>
                  </a:lnTo>
                  <a:lnTo>
                    <a:pt x="43" y="78"/>
                  </a:lnTo>
                  <a:lnTo>
                    <a:pt x="40" y="78"/>
                  </a:lnTo>
                  <a:lnTo>
                    <a:pt x="36" y="79"/>
                  </a:lnTo>
                  <a:lnTo>
                    <a:pt x="34" y="79"/>
                  </a:lnTo>
                  <a:lnTo>
                    <a:pt x="31" y="79"/>
                  </a:lnTo>
                  <a:lnTo>
                    <a:pt x="27" y="79"/>
                  </a:lnTo>
                  <a:lnTo>
                    <a:pt x="25" y="79"/>
                  </a:lnTo>
                  <a:lnTo>
                    <a:pt x="22" y="79"/>
                  </a:lnTo>
                  <a:lnTo>
                    <a:pt x="20" y="79"/>
                  </a:lnTo>
                  <a:lnTo>
                    <a:pt x="18" y="79"/>
                  </a:lnTo>
                  <a:lnTo>
                    <a:pt x="16" y="79"/>
                  </a:lnTo>
                  <a:lnTo>
                    <a:pt x="13" y="78"/>
                  </a:lnTo>
                  <a:lnTo>
                    <a:pt x="11" y="78"/>
                  </a:lnTo>
                  <a:lnTo>
                    <a:pt x="9" y="76"/>
                  </a:lnTo>
                  <a:lnTo>
                    <a:pt x="7" y="74"/>
                  </a:lnTo>
                  <a:lnTo>
                    <a:pt x="6" y="72"/>
                  </a:lnTo>
                  <a:lnTo>
                    <a:pt x="6"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6" y="24"/>
                  </a:lnTo>
                  <a:lnTo>
                    <a:pt x="7" y="23"/>
                  </a:lnTo>
                  <a:lnTo>
                    <a:pt x="9" y="21"/>
                  </a:lnTo>
                  <a:lnTo>
                    <a:pt x="13" y="19"/>
                  </a:lnTo>
                  <a:lnTo>
                    <a:pt x="15" y="17"/>
                  </a:lnTo>
                  <a:lnTo>
                    <a:pt x="16" y="16"/>
                  </a:lnTo>
                  <a:lnTo>
                    <a:pt x="20" y="16"/>
                  </a:lnTo>
                  <a:lnTo>
                    <a:pt x="22" y="14"/>
                  </a:lnTo>
                  <a:lnTo>
                    <a:pt x="25" y="12"/>
                  </a:lnTo>
                  <a:lnTo>
                    <a:pt x="29" y="12"/>
                  </a:lnTo>
                  <a:lnTo>
                    <a:pt x="31"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40" y="0"/>
                  </a:lnTo>
                  <a:lnTo>
                    <a:pt x="143" y="0"/>
                  </a:lnTo>
                  <a:lnTo>
                    <a:pt x="148" y="0"/>
                  </a:lnTo>
                  <a:lnTo>
                    <a:pt x="154" y="0"/>
                  </a:lnTo>
                  <a:lnTo>
                    <a:pt x="157"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9" name="Freeform 57"/>
            <p:cNvSpPr>
              <a:spLocks/>
            </p:cNvSpPr>
            <p:nvPr/>
          </p:nvSpPr>
          <p:spPr bwMode="auto">
            <a:xfrm>
              <a:off x="4370735" y="3428614"/>
              <a:ext cx="303284" cy="140730"/>
            </a:xfrm>
            <a:custGeom>
              <a:avLst/>
              <a:gdLst>
                <a:gd name="T0" fmla="*/ 386859035 w 201"/>
                <a:gd name="T1" fmla="*/ 40616647 h 93"/>
                <a:gd name="T2" fmla="*/ 380031464 w 201"/>
                <a:gd name="T3" fmla="*/ 20307572 h 93"/>
                <a:gd name="T4" fmla="*/ 368654192 w 201"/>
                <a:gd name="T5" fmla="*/ 4512460 h 93"/>
                <a:gd name="T6" fmla="*/ 350447841 w 201"/>
                <a:gd name="T7" fmla="*/ 0 h 93"/>
                <a:gd name="T8" fmla="*/ 332242998 w 201"/>
                <a:gd name="T9" fmla="*/ 0 h 93"/>
                <a:gd name="T10" fmla="*/ 307212094 w 201"/>
                <a:gd name="T11" fmla="*/ 4512460 h 93"/>
                <a:gd name="T12" fmla="*/ 279903321 w 201"/>
                <a:gd name="T13" fmla="*/ 15795114 h 93"/>
                <a:gd name="T14" fmla="*/ 252596057 w 201"/>
                <a:gd name="T15" fmla="*/ 20307572 h 93"/>
                <a:gd name="T16" fmla="*/ 223012434 w 201"/>
                <a:gd name="T17" fmla="*/ 29333998 h 93"/>
                <a:gd name="T18" fmla="*/ 195705123 w 201"/>
                <a:gd name="T19" fmla="*/ 33846457 h 93"/>
                <a:gd name="T20" fmla="*/ 168397859 w 201"/>
                <a:gd name="T21" fmla="*/ 36102686 h 93"/>
                <a:gd name="T22" fmla="*/ 143365446 w 201"/>
                <a:gd name="T23" fmla="*/ 36102686 h 93"/>
                <a:gd name="T24" fmla="*/ 118333033 w 201"/>
                <a:gd name="T25" fmla="*/ 33846457 h 93"/>
                <a:gd name="T26" fmla="*/ 100128190 w 201"/>
                <a:gd name="T27" fmla="*/ 29333998 h 93"/>
                <a:gd name="T28" fmla="*/ 75095754 w 201"/>
                <a:gd name="T29" fmla="*/ 24821539 h 93"/>
                <a:gd name="T30" fmla="*/ 61442122 w 201"/>
                <a:gd name="T31" fmla="*/ 20307572 h 93"/>
                <a:gd name="T32" fmla="*/ 40960908 w 201"/>
                <a:gd name="T33" fmla="*/ 20307572 h 93"/>
                <a:gd name="T34" fmla="*/ 25032425 w 201"/>
                <a:gd name="T35" fmla="*/ 24821539 h 93"/>
                <a:gd name="T36" fmla="*/ 20481208 w 201"/>
                <a:gd name="T37" fmla="*/ 29333998 h 93"/>
                <a:gd name="T38" fmla="*/ 11378784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1378784 w 201"/>
                <a:gd name="T49" fmla="*/ 128618640 h 93"/>
                <a:gd name="T50" fmla="*/ 22756059 w 201"/>
                <a:gd name="T51" fmla="*/ 139899787 h 93"/>
                <a:gd name="T52" fmla="*/ 38686057 w 201"/>
                <a:gd name="T53" fmla="*/ 148926207 h 93"/>
                <a:gd name="T54" fmla="*/ 59167271 w 201"/>
                <a:gd name="T55" fmla="*/ 153438665 h 93"/>
                <a:gd name="T56" fmla="*/ 72820903 w 201"/>
                <a:gd name="T57" fmla="*/ 160208856 h 93"/>
                <a:gd name="T58" fmla="*/ 100128190 w 201"/>
                <a:gd name="T59" fmla="*/ 160208856 h 93"/>
                <a:gd name="T60" fmla="*/ 118333033 w 201"/>
                <a:gd name="T61" fmla="*/ 162465085 h 93"/>
                <a:gd name="T62" fmla="*/ 145640297 w 201"/>
                <a:gd name="T63" fmla="*/ 162465085 h 93"/>
                <a:gd name="T64" fmla="*/ 172949069 w 201"/>
                <a:gd name="T65" fmla="*/ 162465085 h 93"/>
                <a:gd name="T66" fmla="*/ 202531232 w 201"/>
                <a:gd name="T67" fmla="*/ 166977544 h 93"/>
                <a:gd name="T68" fmla="*/ 229840004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198" y="21"/>
                  </a:lnTo>
                  <a:lnTo>
                    <a:pt x="198" y="18"/>
                  </a:lnTo>
                  <a:lnTo>
                    <a:pt x="196" y="12"/>
                  </a:lnTo>
                  <a:lnTo>
                    <a:pt x="195" y="9"/>
                  </a:lnTo>
                  <a:lnTo>
                    <a:pt x="193" y="7"/>
                  </a:lnTo>
                  <a:lnTo>
                    <a:pt x="191" y="4"/>
                  </a:lnTo>
                  <a:lnTo>
                    <a:pt x="188" y="2"/>
                  </a:lnTo>
                  <a:lnTo>
                    <a:pt x="186" y="2"/>
                  </a:lnTo>
                  <a:lnTo>
                    <a:pt x="182" y="0"/>
                  </a:lnTo>
                  <a:lnTo>
                    <a:pt x="180" y="0"/>
                  </a:lnTo>
                  <a:lnTo>
                    <a:pt x="177" y="0"/>
                  </a:lnTo>
                  <a:lnTo>
                    <a:pt x="173" y="0"/>
                  </a:lnTo>
                  <a:lnTo>
                    <a:pt x="170" y="0"/>
                  </a:lnTo>
                  <a:lnTo>
                    <a:pt x="164" y="0"/>
                  </a:lnTo>
                  <a:lnTo>
                    <a:pt x="161" y="2"/>
                  </a:lnTo>
                  <a:lnTo>
                    <a:pt x="157" y="2"/>
                  </a:lnTo>
                  <a:lnTo>
                    <a:pt x="152" y="4"/>
                  </a:lnTo>
                  <a:lnTo>
                    <a:pt x="148" y="5"/>
                  </a:lnTo>
                  <a:lnTo>
                    <a:pt x="143" y="7"/>
                  </a:lnTo>
                  <a:lnTo>
                    <a:pt x="139" y="7"/>
                  </a:lnTo>
                  <a:lnTo>
                    <a:pt x="134" y="9"/>
                  </a:lnTo>
                  <a:lnTo>
                    <a:pt x="129" y="11"/>
                  </a:lnTo>
                  <a:lnTo>
                    <a:pt x="125" y="12"/>
                  </a:lnTo>
                  <a:lnTo>
                    <a:pt x="120" y="14"/>
                  </a:lnTo>
                  <a:lnTo>
                    <a:pt x="114" y="16"/>
                  </a:lnTo>
                  <a:lnTo>
                    <a:pt x="111" y="16"/>
                  </a:lnTo>
                  <a:lnTo>
                    <a:pt x="105" y="18"/>
                  </a:lnTo>
                  <a:lnTo>
                    <a:pt x="100" y="18"/>
                  </a:lnTo>
                  <a:lnTo>
                    <a:pt x="96" y="19"/>
                  </a:lnTo>
                  <a:lnTo>
                    <a:pt x="91" y="19"/>
                  </a:lnTo>
                  <a:lnTo>
                    <a:pt x="86" y="19"/>
                  </a:lnTo>
                  <a:lnTo>
                    <a:pt x="82" y="19"/>
                  </a:lnTo>
                  <a:lnTo>
                    <a:pt x="79" y="19"/>
                  </a:lnTo>
                  <a:lnTo>
                    <a:pt x="73" y="19"/>
                  </a:lnTo>
                  <a:lnTo>
                    <a:pt x="70" y="19"/>
                  </a:lnTo>
                  <a:lnTo>
                    <a:pt x="64" y="18"/>
                  </a:lnTo>
                  <a:lnTo>
                    <a:pt x="61" y="18"/>
                  </a:lnTo>
                  <a:lnTo>
                    <a:pt x="57" y="18"/>
                  </a:lnTo>
                  <a:lnTo>
                    <a:pt x="54" y="16"/>
                  </a:lnTo>
                  <a:lnTo>
                    <a:pt x="50" y="16"/>
                  </a:lnTo>
                  <a:lnTo>
                    <a:pt x="46" y="16"/>
                  </a:lnTo>
                  <a:lnTo>
                    <a:pt x="43" y="14"/>
                  </a:lnTo>
                  <a:lnTo>
                    <a:pt x="39" y="14"/>
                  </a:lnTo>
                  <a:lnTo>
                    <a:pt x="36" y="14"/>
                  </a:lnTo>
                  <a:lnTo>
                    <a:pt x="34" y="12"/>
                  </a:lnTo>
                  <a:lnTo>
                    <a:pt x="30" y="12"/>
                  </a:lnTo>
                  <a:lnTo>
                    <a:pt x="27" y="12"/>
                  </a:lnTo>
                  <a:lnTo>
                    <a:pt x="25" y="12"/>
                  </a:lnTo>
                  <a:lnTo>
                    <a:pt x="21" y="12"/>
                  </a:lnTo>
                  <a:lnTo>
                    <a:pt x="20" y="12"/>
                  </a:lnTo>
                  <a:lnTo>
                    <a:pt x="18" y="12"/>
                  </a:lnTo>
                  <a:lnTo>
                    <a:pt x="14" y="14"/>
                  </a:lnTo>
                  <a:lnTo>
                    <a:pt x="13" y="14"/>
                  </a:lnTo>
                  <a:lnTo>
                    <a:pt x="11" y="16"/>
                  </a:lnTo>
                  <a:lnTo>
                    <a:pt x="9" y="16"/>
                  </a:lnTo>
                  <a:lnTo>
                    <a:pt x="7" y="18"/>
                  </a:lnTo>
                  <a:lnTo>
                    <a:pt x="5" y="19"/>
                  </a:lnTo>
                  <a:lnTo>
                    <a:pt x="5" y="21"/>
                  </a:lnTo>
                  <a:lnTo>
                    <a:pt x="4" y="25"/>
                  </a:lnTo>
                  <a:lnTo>
                    <a:pt x="2" y="27"/>
                  </a:lnTo>
                  <a:lnTo>
                    <a:pt x="2" y="30"/>
                  </a:lnTo>
                  <a:lnTo>
                    <a:pt x="0" y="34"/>
                  </a:lnTo>
                  <a:lnTo>
                    <a:pt x="0" y="37"/>
                  </a:lnTo>
                  <a:lnTo>
                    <a:pt x="0" y="41"/>
                  </a:lnTo>
                  <a:lnTo>
                    <a:pt x="0" y="44"/>
                  </a:lnTo>
                  <a:lnTo>
                    <a:pt x="0" y="48"/>
                  </a:lnTo>
                  <a:lnTo>
                    <a:pt x="0" y="51"/>
                  </a:lnTo>
                  <a:lnTo>
                    <a:pt x="0" y="55"/>
                  </a:lnTo>
                  <a:lnTo>
                    <a:pt x="0" y="57"/>
                  </a:lnTo>
                  <a:lnTo>
                    <a:pt x="2" y="60"/>
                  </a:lnTo>
                  <a:lnTo>
                    <a:pt x="4" y="62"/>
                  </a:lnTo>
                  <a:lnTo>
                    <a:pt x="4" y="65"/>
                  </a:lnTo>
                  <a:lnTo>
                    <a:pt x="5" y="67"/>
                  </a:lnTo>
                  <a:lnTo>
                    <a:pt x="7" y="69"/>
                  </a:lnTo>
                  <a:lnTo>
                    <a:pt x="9" y="71"/>
                  </a:lnTo>
                  <a:lnTo>
                    <a:pt x="11" y="73"/>
                  </a:lnTo>
                  <a:lnTo>
                    <a:pt x="14" y="74"/>
                  </a:lnTo>
                  <a:lnTo>
                    <a:pt x="16" y="76"/>
                  </a:lnTo>
                  <a:lnTo>
                    <a:pt x="20" y="78"/>
                  </a:lnTo>
                  <a:lnTo>
                    <a:pt x="21" y="78"/>
                  </a:lnTo>
                  <a:lnTo>
                    <a:pt x="25" y="80"/>
                  </a:lnTo>
                  <a:lnTo>
                    <a:pt x="29" y="80"/>
                  </a:lnTo>
                  <a:lnTo>
                    <a:pt x="30" y="81"/>
                  </a:lnTo>
                  <a:lnTo>
                    <a:pt x="34" y="81"/>
                  </a:lnTo>
                  <a:lnTo>
                    <a:pt x="38" y="83"/>
                  </a:lnTo>
                  <a:lnTo>
                    <a:pt x="41" y="83"/>
                  </a:lnTo>
                  <a:lnTo>
                    <a:pt x="45" y="83"/>
                  </a:lnTo>
                  <a:lnTo>
                    <a:pt x="50" y="83"/>
                  </a:lnTo>
                  <a:lnTo>
                    <a:pt x="54" y="83"/>
                  </a:lnTo>
                  <a:lnTo>
                    <a:pt x="57" y="85"/>
                  </a:lnTo>
                  <a:lnTo>
                    <a:pt x="61" y="85"/>
                  </a:lnTo>
                  <a:lnTo>
                    <a:pt x="66" y="85"/>
                  </a:lnTo>
                  <a:lnTo>
                    <a:pt x="70" y="85"/>
                  </a:lnTo>
                  <a:lnTo>
                    <a:pt x="75" y="85"/>
                  </a:lnTo>
                  <a:lnTo>
                    <a:pt x="79" y="85"/>
                  </a:lnTo>
                  <a:lnTo>
                    <a:pt x="84" y="85"/>
                  </a:lnTo>
                  <a:lnTo>
                    <a:pt x="88" y="85"/>
                  </a:lnTo>
                  <a:lnTo>
                    <a:pt x="93" y="85"/>
                  </a:lnTo>
                  <a:lnTo>
                    <a:pt x="98" y="87"/>
                  </a:lnTo>
                  <a:lnTo>
                    <a:pt x="104" y="87"/>
                  </a:lnTo>
                  <a:lnTo>
                    <a:pt x="107" y="87"/>
                  </a:lnTo>
                  <a:lnTo>
                    <a:pt x="113" y="88"/>
                  </a:lnTo>
                  <a:lnTo>
                    <a:pt x="118" y="88"/>
                  </a:lnTo>
                  <a:lnTo>
                    <a:pt x="123" y="90"/>
                  </a:lnTo>
                  <a:lnTo>
                    <a:pt x="129" y="90"/>
                  </a:lnTo>
                  <a:lnTo>
                    <a:pt x="134" y="92"/>
                  </a:lnTo>
                  <a:lnTo>
                    <a:pt x="139" y="92"/>
                  </a:lnTo>
                  <a:lnTo>
                    <a:pt x="143" y="92"/>
                  </a:lnTo>
                  <a:lnTo>
                    <a:pt x="148" y="92"/>
                  </a:lnTo>
                  <a:lnTo>
                    <a:pt x="154" y="92"/>
                  </a:lnTo>
                  <a:lnTo>
                    <a:pt x="157" y="92"/>
                  </a:lnTo>
                  <a:lnTo>
                    <a:pt x="163" y="92"/>
                  </a:lnTo>
                  <a:lnTo>
                    <a:pt x="166" y="90"/>
                  </a:lnTo>
                  <a:lnTo>
                    <a:pt x="170" y="90"/>
                  </a:lnTo>
                  <a:lnTo>
                    <a:pt x="175" y="88"/>
                  </a:lnTo>
                  <a:lnTo>
                    <a:pt x="179" y="87"/>
                  </a:lnTo>
                  <a:lnTo>
                    <a:pt x="182" y="85"/>
                  </a:lnTo>
                  <a:lnTo>
                    <a:pt x="186" y="81"/>
                  </a:lnTo>
                  <a:lnTo>
                    <a:pt x="188" y="78"/>
                  </a:lnTo>
                  <a:lnTo>
                    <a:pt x="191" y="74"/>
                  </a:lnTo>
                  <a:lnTo>
                    <a:pt x="193" y="71"/>
                  </a:lnTo>
                  <a:lnTo>
                    <a:pt x="195" y="65"/>
                  </a:lnTo>
                  <a:lnTo>
                    <a:pt x="196" y="60"/>
                  </a:lnTo>
                  <a:lnTo>
                    <a:pt x="198" y="55"/>
                  </a:lnTo>
                  <a:lnTo>
                    <a:pt x="198"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0" name="Freeform 58"/>
            <p:cNvSpPr>
              <a:spLocks/>
            </p:cNvSpPr>
            <p:nvPr/>
          </p:nvSpPr>
          <p:spPr bwMode="auto">
            <a:xfrm>
              <a:off x="4996997" y="3428614"/>
              <a:ext cx="307223" cy="140730"/>
            </a:xfrm>
            <a:custGeom>
              <a:avLst/>
              <a:gdLst>
                <a:gd name="T0" fmla="*/ 391814384 w 203"/>
                <a:gd name="T1" fmla="*/ 40616647 h 93"/>
                <a:gd name="T2" fmla="*/ 384980274 w 203"/>
                <a:gd name="T3" fmla="*/ 20307572 h 93"/>
                <a:gd name="T4" fmla="*/ 373589586 w 203"/>
                <a:gd name="T5" fmla="*/ 4512460 h 93"/>
                <a:gd name="T6" fmla="*/ 355366298 w 203"/>
                <a:gd name="T7" fmla="*/ 0 h 93"/>
                <a:gd name="T8" fmla="*/ 332586432 w 203"/>
                <a:gd name="T9" fmla="*/ 0 h 93"/>
                <a:gd name="T10" fmla="*/ 312084101 w 203"/>
                <a:gd name="T11" fmla="*/ 4512460 h 93"/>
                <a:gd name="T12" fmla="*/ 284749168 w 203"/>
                <a:gd name="T13" fmla="*/ 15795114 h 93"/>
                <a:gd name="T14" fmla="*/ 257412725 w 203"/>
                <a:gd name="T15" fmla="*/ 20307572 h 93"/>
                <a:gd name="T16" fmla="*/ 227798749 w 203"/>
                <a:gd name="T17" fmla="*/ 29333998 h 93"/>
                <a:gd name="T18" fmla="*/ 198184773 w 203"/>
                <a:gd name="T19" fmla="*/ 33846457 h 93"/>
                <a:gd name="T20" fmla="*/ 173127327 w 203"/>
                <a:gd name="T21" fmla="*/ 36102686 h 93"/>
                <a:gd name="T22" fmla="*/ 148069927 w 203"/>
                <a:gd name="T23" fmla="*/ 36102686 h 93"/>
                <a:gd name="T24" fmla="*/ 123011019 w 203"/>
                <a:gd name="T25" fmla="*/ 33846457 h 93"/>
                <a:gd name="T26" fmla="*/ 102510197 w 203"/>
                <a:gd name="T27" fmla="*/ 29333998 h 93"/>
                <a:gd name="T28" fmla="*/ 79730307 w 203"/>
                <a:gd name="T29" fmla="*/ 24821539 h 93"/>
                <a:gd name="T30" fmla="*/ 63783043 w 203"/>
                <a:gd name="T31" fmla="*/ 20307572 h 93"/>
                <a:gd name="T32" fmla="*/ 45559743 w 203"/>
                <a:gd name="T33" fmla="*/ 20307572 h 93"/>
                <a:gd name="T34" fmla="*/ 29613988 w 203"/>
                <a:gd name="T35" fmla="*/ 24821539 h 93"/>
                <a:gd name="T36" fmla="*/ 22779871 w 203"/>
                <a:gd name="T37" fmla="*/ 29333998 h 93"/>
                <a:gd name="T38" fmla="*/ 13668227 w 203"/>
                <a:gd name="T39" fmla="*/ 40616647 h 93"/>
                <a:gd name="T40" fmla="*/ 9111647 w 203"/>
                <a:gd name="T41" fmla="*/ 56411766 h 93"/>
                <a:gd name="T42" fmla="*/ 0 w 203"/>
                <a:gd name="T43" fmla="*/ 78975562 h 93"/>
                <a:gd name="T44" fmla="*/ 4556578 w 203"/>
                <a:gd name="T45" fmla="*/ 97026899 h 93"/>
                <a:gd name="T46" fmla="*/ 9111647 w 203"/>
                <a:gd name="T47" fmla="*/ 115079762 h 93"/>
                <a:gd name="T48" fmla="*/ 15945761 w 203"/>
                <a:gd name="T49" fmla="*/ 128618640 h 93"/>
                <a:gd name="T50" fmla="*/ 22779871 w 203"/>
                <a:gd name="T51" fmla="*/ 139899787 h 93"/>
                <a:gd name="T52" fmla="*/ 38725632 w 203"/>
                <a:gd name="T53" fmla="*/ 148926207 h 93"/>
                <a:gd name="T54" fmla="*/ 59227976 w 203"/>
                <a:gd name="T55" fmla="*/ 153438665 h 93"/>
                <a:gd name="T56" fmla="*/ 77451264 w 203"/>
                <a:gd name="T57" fmla="*/ 160208856 h 93"/>
                <a:gd name="T58" fmla="*/ 100231153 w 203"/>
                <a:gd name="T59" fmla="*/ 160208856 h 93"/>
                <a:gd name="T60" fmla="*/ 123011019 w 203"/>
                <a:gd name="T61" fmla="*/ 162465085 h 93"/>
                <a:gd name="T62" fmla="*/ 148069927 w 203"/>
                <a:gd name="T63" fmla="*/ 162465085 h 93"/>
                <a:gd name="T64" fmla="*/ 177682394 w 203"/>
                <a:gd name="T65" fmla="*/ 162465085 h 93"/>
                <a:gd name="T66" fmla="*/ 202741350 w 203"/>
                <a:gd name="T67" fmla="*/ 166977544 h 93"/>
                <a:gd name="T68" fmla="*/ 234632860 w 203"/>
                <a:gd name="T69" fmla="*/ 169233773 h 93"/>
                <a:gd name="T70" fmla="*/ 266524370 w 203"/>
                <a:gd name="T71" fmla="*/ 176003963 h 93"/>
                <a:gd name="T72" fmla="*/ 293860812 w 203"/>
                <a:gd name="T73" fmla="*/ 176003963 h 93"/>
                <a:gd name="T74" fmla="*/ 323474788 w 203"/>
                <a:gd name="T75" fmla="*/ 176003963 h 93"/>
                <a:gd name="T76" fmla="*/ 341698077 w 203"/>
                <a:gd name="T77" fmla="*/ 169233773 h 93"/>
                <a:gd name="T78" fmla="*/ 364477942 w 203"/>
                <a:gd name="T79" fmla="*/ 155694895 h 93"/>
                <a:gd name="T80" fmla="*/ 380423697 w 203"/>
                <a:gd name="T81" fmla="*/ 135387328 h 93"/>
                <a:gd name="T82" fmla="*/ 391814384 w 203"/>
                <a:gd name="T83" fmla="*/ 103797113 h 93"/>
                <a:gd name="T84" fmla="*/ 396369546 w 203"/>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93"/>
                <a:gd name="T131" fmla="*/ 203 w 203"/>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93">
                  <a:moveTo>
                    <a:pt x="202" y="34"/>
                  </a:moveTo>
                  <a:lnTo>
                    <a:pt x="200" y="27"/>
                  </a:lnTo>
                  <a:lnTo>
                    <a:pt x="200" y="21"/>
                  </a:lnTo>
                  <a:lnTo>
                    <a:pt x="200" y="18"/>
                  </a:lnTo>
                  <a:lnTo>
                    <a:pt x="198" y="12"/>
                  </a:lnTo>
                  <a:lnTo>
                    <a:pt x="197" y="9"/>
                  </a:lnTo>
                  <a:lnTo>
                    <a:pt x="195" y="7"/>
                  </a:lnTo>
                  <a:lnTo>
                    <a:pt x="193" y="4"/>
                  </a:lnTo>
                  <a:lnTo>
                    <a:pt x="190" y="2"/>
                  </a:lnTo>
                  <a:lnTo>
                    <a:pt x="188" y="2"/>
                  </a:lnTo>
                  <a:lnTo>
                    <a:pt x="184" y="0"/>
                  </a:lnTo>
                  <a:lnTo>
                    <a:pt x="181" y="0"/>
                  </a:lnTo>
                  <a:lnTo>
                    <a:pt x="177" y="0"/>
                  </a:lnTo>
                  <a:lnTo>
                    <a:pt x="173" y="0"/>
                  </a:lnTo>
                  <a:lnTo>
                    <a:pt x="170" y="0"/>
                  </a:lnTo>
                  <a:lnTo>
                    <a:pt x="166" y="0"/>
                  </a:lnTo>
                  <a:lnTo>
                    <a:pt x="163" y="2"/>
                  </a:lnTo>
                  <a:lnTo>
                    <a:pt x="159" y="2"/>
                  </a:lnTo>
                  <a:lnTo>
                    <a:pt x="154" y="4"/>
                  </a:lnTo>
                  <a:lnTo>
                    <a:pt x="150" y="5"/>
                  </a:lnTo>
                  <a:lnTo>
                    <a:pt x="145" y="7"/>
                  </a:lnTo>
                  <a:lnTo>
                    <a:pt x="140" y="7"/>
                  </a:lnTo>
                  <a:lnTo>
                    <a:pt x="136" y="9"/>
                  </a:lnTo>
                  <a:lnTo>
                    <a:pt x="131" y="11"/>
                  </a:lnTo>
                  <a:lnTo>
                    <a:pt x="125" y="12"/>
                  </a:lnTo>
                  <a:lnTo>
                    <a:pt x="122" y="14"/>
                  </a:lnTo>
                  <a:lnTo>
                    <a:pt x="116" y="16"/>
                  </a:lnTo>
                  <a:lnTo>
                    <a:pt x="111" y="16"/>
                  </a:lnTo>
                  <a:lnTo>
                    <a:pt x="107" y="18"/>
                  </a:lnTo>
                  <a:lnTo>
                    <a:pt x="102" y="18"/>
                  </a:lnTo>
                  <a:lnTo>
                    <a:pt x="97" y="19"/>
                  </a:lnTo>
                  <a:lnTo>
                    <a:pt x="93" y="19"/>
                  </a:lnTo>
                  <a:lnTo>
                    <a:pt x="88" y="19"/>
                  </a:lnTo>
                  <a:lnTo>
                    <a:pt x="84" y="19"/>
                  </a:lnTo>
                  <a:lnTo>
                    <a:pt x="79" y="19"/>
                  </a:lnTo>
                  <a:lnTo>
                    <a:pt x="75" y="19"/>
                  </a:lnTo>
                  <a:lnTo>
                    <a:pt x="72" y="19"/>
                  </a:lnTo>
                  <a:lnTo>
                    <a:pt x="66" y="18"/>
                  </a:lnTo>
                  <a:lnTo>
                    <a:pt x="63" y="18"/>
                  </a:lnTo>
                  <a:lnTo>
                    <a:pt x="59" y="18"/>
                  </a:lnTo>
                  <a:lnTo>
                    <a:pt x="56" y="16"/>
                  </a:lnTo>
                  <a:lnTo>
                    <a:pt x="52" y="16"/>
                  </a:lnTo>
                  <a:lnTo>
                    <a:pt x="48" y="16"/>
                  </a:lnTo>
                  <a:lnTo>
                    <a:pt x="45" y="14"/>
                  </a:lnTo>
                  <a:lnTo>
                    <a:pt x="41" y="14"/>
                  </a:lnTo>
                  <a:lnTo>
                    <a:pt x="38" y="14"/>
                  </a:lnTo>
                  <a:lnTo>
                    <a:pt x="34" y="12"/>
                  </a:lnTo>
                  <a:lnTo>
                    <a:pt x="32" y="12"/>
                  </a:lnTo>
                  <a:lnTo>
                    <a:pt x="29" y="12"/>
                  </a:lnTo>
                  <a:lnTo>
                    <a:pt x="27" y="12"/>
                  </a:lnTo>
                  <a:lnTo>
                    <a:pt x="23" y="12"/>
                  </a:lnTo>
                  <a:lnTo>
                    <a:pt x="22" y="12"/>
                  </a:lnTo>
                  <a:lnTo>
                    <a:pt x="18" y="12"/>
                  </a:lnTo>
                  <a:lnTo>
                    <a:pt x="16" y="14"/>
                  </a:lnTo>
                  <a:lnTo>
                    <a:pt x="15" y="14"/>
                  </a:lnTo>
                  <a:lnTo>
                    <a:pt x="13" y="16"/>
                  </a:lnTo>
                  <a:lnTo>
                    <a:pt x="11" y="16"/>
                  </a:lnTo>
                  <a:lnTo>
                    <a:pt x="9" y="18"/>
                  </a:lnTo>
                  <a:lnTo>
                    <a:pt x="7" y="19"/>
                  </a:lnTo>
                  <a:lnTo>
                    <a:pt x="6" y="21"/>
                  </a:lnTo>
                  <a:lnTo>
                    <a:pt x="6" y="25"/>
                  </a:lnTo>
                  <a:lnTo>
                    <a:pt x="4" y="27"/>
                  </a:lnTo>
                  <a:lnTo>
                    <a:pt x="4" y="30"/>
                  </a:lnTo>
                  <a:lnTo>
                    <a:pt x="2" y="34"/>
                  </a:lnTo>
                  <a:lnTo>
                    <a:pt x="2" y="37"/>
                  </a:lnTo>
                  <a:lnTo>
                    <a:pt x="0" y="41"/>
                  </a:lnTo>
                  <a:lnTo>
                    <a:pt x="0" y="44"/>
                  </a:lnTo>
                  <a:lnTo>
                    <a:pt x="0" y="48"/>
                  </a:lnTo>
                  <a:lnTo>
                    <a:pt x="2" y="51"/>
                  </a:lnTo>
                  <a:lnTo>
                    <a:pt x="2" y="55"/>
                  </a:lnTo>
                  <a:lnTo>
                    <a:pt x="2" y="57"/>
                  </a:lnTo>
                  <a:lnTo>
                    <a:pt x="4" y="60"/>
                  </a:lnTo>
                  <a:lnTo>
                    <a:pt x="4" y="62"/>
                  </a:lnTo>
                  <a:lnTo>
                    <a:pt x="6" y="65"/>
                  </a:lnTo>
                  <a:lnTo>
                    <a:pt x="7" y="67"/>
                  </a:lnTo>
                  <a:lnTo>
                    <a:pt x="9" y="69"/>
                  </a:lnTo>
                  <a:lnTo>
                    <a:pt x="11" y="71"/>
                  </a:lnTo>
                  <a:lnTo>
                    <a:pt x="13" y="73"/>
                  </a:lnTo>
                  <a:lnTo>
                    <a:pt x="16" y="74"/>
                  </a:lnTo>
                  <a:lnTo>
                    <a:pt x="18" y="76"/>
                  </a:lnTo>
                  <a:lnTo>
                    <a:pt x="20" y="78"/>
                  </a:lnTo>
                  <a:lnTo>
                    <a:pt x="23" y="78"/>
                  </a:lnTo>
                  <a:lnTo>
                    <a:pt x="27" y="80"/>
                  </a:lnTo>
                  <a:lnTo>
                    <a:pt x="29" y="80"/>
                  </a:lnTo>
                  <a:lnTo>
                    <a:pt x="32" y="81"/>
                  </a:lnTo>
                  <a:lnTo>
                    <a:pt x="36" y="81"/>
                  </a:lnTo>
                  <a:lnTo>
                    <a:pt x="40" y="83"/>
                  </a:lnTo>
                  <a:lnTo>
                    <a:pt x="43" y="83"/>
                  </a:lnTo>
                  <a:lnTo>
                    <a:pt x="47" y="83"/>
                  </a:lnTo>
                  <a:lnTo>
                    <a:pt x="50" y="83"/>
                  </a:lnTo>
                  <a:lnTo>
                    <a:pt x="56" y="83"/>
                  </a:lnTo>
                  <a:lnTo>
                    <a:pt x="59" y="85"/>
                  </a:lnTo>
                  <a:lnTo>
                    <a:pt x="63" y="85"/>
                  </a:lnTo>
                  <a:lnTo>
                    <a:pt x="68" y="85"/>
                  </a:lnTo>
                  <a:lnTo>
                    <a:pt x="72" y="85"/>
                  </a:lnTo>
                  <a:lnTo>
                    <a:pt x="75" y="85"/>
                  </a:lnTo>
                  <a:lnTo>
                    <a:pt x="81" y="85"/>
                  </a:lnTo>
                  <a:lnTo>
                    <a:pt x="86" y="85"/>
                  </a:lnTo>
                  <a:lnTo>
                    <a:pt x="90" y="85"/>
                  </a:lnTo>
                  <a:lnTo>
                    <a:pt x="95" y="85"/>
                  </a:lnTo>
                  <a:lnTo>
                    <a:pt x="100" y="87"/>
                  </a:lnTo>
                  <a:lnTo>
                    <a:pt x="104" y="87"/>
                  </a:lnTo>
                  <a:lnTo>
                    <a:pt x="109" y="87"/>
                  </a:lnTo>
                  <a:lnTo>
                    <a:pt x="115" y="88"/>
                  </a:lnTo>
                  <a:lnTo>
                    <a:pt x="120" y="88"/>
                  </a:lnTo>
                  <a:lnTo>
                    <a:pt x="125" y="90"/>
                  </a:lnTo>
                  <a:lnTo>
                    <a:pt x="131" y="90"/>
                  </a:lnTo>
                  <a:lnTo>
                    <a:pt x="136" y="92"/>
                  </a:lnTo>
                  <a:lnTo>
                    <a:pt x="140" y="92"/>
                  </a:lnTo>
                  <a:lnTo>
                    <a:pt x="145" y="92"/>
                  </a:lnTo>
                  <a:lnTo>
                    <a:pt x="150" y="92"/>
                  </a:lnTo>
                  <a:lnTo>
                    <a:pt x="154" y="92"/>
                  </a:lnTo>
                  <a:lnTo>
                    <a:pt x="159" y="92"/>
                  </a:lnTo>
                  <a:lnTo>
                    <a:pt x="165" y="92"/>
                  </a:lnTo>
                  <a:lnTo>
                    <a:pt x="168" y="90"/>
                  </a:lnTo>
                  <a:lnTo>
                    <a:pt x="172" y="90"/>
                  </a:lnTo>
                  <a:lnTo>
                    <a:pt x="175" y="88"/>
                  </a:lnTo>
                  <a:lnTo>
                    <a:pt x="181" y="87"/>
                  </a:lnTo>
                  <a:lnTo>
                    <a:pt x="182" y="85"/>
                  </a:lnTo>
                  <a:lnTo>
                    <a:pt x="186" y="81"/>
                  </a:lnTo>
                  <a:lnTo>
                    <a:pt x="190" y="78"/>
                  </a:lnTo>
                  <a:lnTo>
                    <a:pt x="191" y="74"/>
                  </a:lnTo>
                  <a:lnTo>
                    <a:pt x="195" y="71"/>
                  </a:lnTo>
                  <a:lnTo>
                    <a:pt x="197" y="65"/>
                  </a:lnTo>
                  <a:lnTo>
                    <a:pt x="198" y="60"/>
                  </a:lnTo>
                  <a:lnTo>
                    <a:pt x="200" y="55"/>
                  </a:lnTo>
                  <a:lnTo>
                    <a:pt x="200" y="48"/>
                  </a:lnTo>
                  <a:lnTo>
                    <a:pt x="200" y="41"/>
                  </a:lnTo>
                  <a:lnTo>
                    <a:pt x="202"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1" name="Freeform 59"/>
            <p:cNvSpPr>
              <a:spLocks/>
            </p:cNvSpPr>
            <p:nvPr/>
          </p:nvSpPr>
          <p:spPr bwMode="auto">
            <a:xfrm>
              <a:off x="5600941" y="3428614"/>
              <a:ext cx="303285" cy="140730"/>
            </a:xfrm>
            <a:custGeom>
              <a:avLst/>
              <a:gdLst>
                <a:gd name="T0" fmla="*/ 391410245 w 201"/>
                <a:gd name="T1" fmla="*/ 40616647 h 93"/>
                <a:gd name="T2" fmla="*/ 384582675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82179681 w 201"/>
                <a:gd name="T13" fmla="*/ 15795114 h 93"/>
                <a:gd name="T14" fmla="*/ 254872417 w 201"/>
                <a:gd name="T15" fmla="*/ 20307572 h 93"/>
                <a:gd name="T16" fmla="*/ 227563644 w 201"/>
                <a:gd name="T17" fmla="*/ 29333998 h 93"/>
                <a:gd name="T18" fmla="*/ 197980021 w 201"/>
                <a:gd name="T19" fmla="*/ 33846457 h 93"/>
                <a:gd name="T20" fmla="*/ 172949069 w 201"/>
                <a:gd name="T21" fmla="*/ 36102686 h 93"/>
                <a:gd name="T22" fmla="*/ 145640297 w 201"/>
                <a:gd name="T23" fmla="*/ 36102686 h 93"/>
                <a:gd name="T24" fmla="*/ 122884244 w 201"/>
                <a:gd name="T25" fmla="*/ 33846457 h 93"/>
                <a:gd name="T26" fmla="*/ 102404550 w 201"/>
                <a:gd name="T27" fmla="*/ 29333998 h 93"/>
                <a:gd name="T28" fmla="*/ 79646964 w 201"/>
                <a:gd name="T29" fmla="*/ 24821539 h 93"/>
                <a:gd name="T30" fmla="*/ 63718481 w 201"/>
                <a:gd name="T31" fmla="*/ 20307572 h 93"/>
                <a:gd name="T32" fmla="*/ 45512118 w 201"/>
                <a:gd name="T33" fmla="*/ 20307572 h 93"/>
                <a:gd name="T34" fmla="*/ 29583635 w 201"/>
                <a:gd name="T35" fmla="*/ 24821539 h 93"/>
                <a:gd name="T36" fmla="*/ 22756059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9102424 w 201"/>
                <a:gd name="T47" fmla="*/ 115079762 h 93"/>
                <a:gd name="T48" fmla="*/ 15929997 w 201"/>
                <a:gd name="T49" fmla="*/ 128618640 h 93"/>
                <a:gd name="T50" fmla="*/ 22756059 w 201"/>
                <a:gd name="T51" fmla="*/ 139899787 h 93"/>
                <a:gd name="T52" fmla="*/ 38686057 w 201"/>
                <a:gd name="T53" fmla="*/ 148926207 h 93"/>
                <a:gd name="T54" fmla="*/ 59167271 w 201"/>
                <a:gd name="T55" fmla="*/ 153438665 h 93"/>
                <a:gd name="T56" fmla="*/ 7737211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34391215 w 201"/>
                <a:gd name="T69" fmla="*/ 169233773 h 93"/>
                <a:gd name="T70" fmla="*/ 261698479 w 201"/>
                <a:gd name="T71" fmla="*/ 176003963 h 93"/>
                <a:gd name="T72" fmla="*/ 293556953 w 201"/>
                <a:gd name="T73" fmla="*/ 176003963 h 93"/>
                <a:gd name="T74" fmla="*/ 318589366 w 201"/>
                <a:gd name="T75" fmla="*/ 176003963 h 93"/>
                <a:gd name="T76" fmla="*/ 341345420 w 201"/>
                <a:gd name="T77" fmla="*/ 169233773 h 93"/>
                <a:gd name="T78" fmla="*/ 364102981 w 201"/>
                <a:gd name="T79" fmla="*/ 155694895 h 93"/>
                <a:gd name="T80" fmla="*/ 38003146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200" y="21"/>
                  </a:lnTo>
                  <a:lnTo>
                    <a:pt x="198" y="18"/>
                  </a:lnTo>
                  <a:lnTo>
                    <a:pt x="198" y="12"/>
                  </a:lnTo>
                  <a:lnTo>
                    <a:pt x="197" y="9"/>
                  </a:lnTo>
                  <a:lnTo>
                    <a:pt x="195" y="7"/>
                  </a:lnTo>
                  <a:lnTo>
                    <a:pt x="191" y="4"/>
                  </a:lnTo>
                  <a:lnTo>
                    <a:pt x="190" y="2"/>
                  </a:lnTo>
                  <a:lnTo>
                    <a:pt x="188" y="2"/>
                  </a:lnTo>
                  <a:lnTo>
                    <a:pt x="184" y="0"/>
                  </a:lnTo>
                  <a:lnTo>
                    <a:pt x="181" y="0"/>
                  </a:lnTo>
                  <a:lnTo>
                    <a:pt x="177" y="0"/>
                  </a:lnTo>
                  <a:lnTo>
                    <a:pt x="173" y="0"/>
                  </a:lnTo>
                  <a:lnTo>
                    <a:pt x="170" y="0"/>
                  </a:lnTo>
                  <a:lnTo>
                    <a:pt x="166" y="0"/>
                  </a:lnTo>
                  <a:lnTo>
                    <a:pt x="163" y="2"/>
                  </a:lnTo>
                  <a:lnTo>
                    <a:pt x="157" y="2"/>
                  </a:lnTo>
                  <a:lnTo>
                    <a:pt x="154" y="4"/>
                  </a:lnTo>
                  <a:lnTo>
                    <a:pt x="148" y="5"/>
                  </a:lnTo>
                  <a:lnTo>
                    <a:pt x="145" y="7"/>
                  </a:lnTo>
                  <a:lnTo>
                    <a:pt x="140" y="7"/>
                  </a:lnTo>
                  <a:lnTo>
                    <a:pt x="136" y="9"/>
                  </a:lnTo>
                  <a:lnTo>
                    <a:pt x="131" y="11"/>
                  </a:lnTo>
                  <a:lnTo>
                    <a:pt x="125" y="12"/>
                  </a:lnTo>
                  <a:lnTo>
                    <a:pt x="122" y="14"/>
                  </a:lnTo>
                  <a:lnTo>
                    <a:pt x="116" y="16"/>
                  </a:lnTo>
                  <a:lnTo>
                    <a:pt x="111" y="16"/>
                  </a:lnTo>
                  <a:lnTo>
                    <a:pt x="107" y="18"/>
                  </a:lnTo>
                  <a:lnTo>
                    <a:pt x="102" y="18"/>
                  </a:lnTo>
                  <a:lnTo>
                    <a:pt x="97" y="19"/>
                  </a:lnTo>
                  <a:lnTo>
                    <a:pt x="93" y="19"/>
                  </a:lnTo>
                  <a:lnTo>
                    <a:pt x="88" y="19"/>
                  </a:lnTo>
                  <a:lnTo>
                    <a:pt x="84" y="19"/>
                  </a:lnTo>
                  <a:lnTo>
                    <a:pt x="79" y="19"/>
                  </a:lnTo>
                  <a:lnTo>
                    <a:pt x="75" y="19"/>
                  </a:lnTo>
                  <a:lnTo>
                    <a:pt x="70" y="19"/>
                  </a:lnTo>
                  <a:lnTo>
                    <a:pt x="66" y="18"/>
                  </a:lnTo>
                  <a:lnTo>
                    <a:pt x="63" y="18"/>
                  </a:lnTo>
                  <a:lnTo>
                    <a:pt x="59" y="18"/>
                  </a:lnTo>
                  <a:lnTo>
                    <a:pt x="56" y="16"/>
                  </a:lnTo>
                  <a:lnTo>
                    <a:pt x="52" y="16"/>
                  </a:lnTo>
                  <a:lnTo>
                    <a:pt x="48" y="16"/>
                  </a:lnTo>
                  <a:lnTo>
                    <a:pt x="45" y="14"/>
                  </a:lnTo>
                  <a:lnTo>
                    <a:pt x="41" y="14"/>
                  </a:lnTo>
                  <a:lnTo>
                    <a:pt x="38" y="14"/>
                  </a:lnTo>
                  <a:lnTo>
                    <a:pt x="34" y="12"/>
                  </a:lnTo>
                  <a:lnTo>
                    <a:pt x="32" y="12"/>
                  </a:lnTo>
                  <a:lnTo>
                    <a:pt x="29" y="12"/>
                  </a:lnTo>
                  <a:lnTo>
                    <a:pt x="25" y="12"/>
                  </a:lnTo>
                  <a:lnTo>
                    <a:pt x="23" y="12"/>
                  </a:lnTo>
                  <a:lnTo>
                    <a:pt x="22" y="12"/>
                  </a:lnTo>
                  <a:lnTo>
                    <a:pt x="18" y="12"/>
                  </a:lnTo>
                  <a:lnTo>
                    <a:pt x="16" y="14"/>
                  </a:lnTo>
                  <a:lnTo>
                    <a:pt x="15" y="14"/>
                  </a:lnTo>
                  <a:lnTo>
                    <a:pt x="13" y="16"/>
                  </a:lnTo>
                  <a:lnTo>
                    <a:pt x="11" y="16"/>
                  </a:lnTo>
                  <a:lnTo>
                    <a:pt x="9" y="18"/>
                  </a:lnTo>
                  <a:lnTo>
                    <a:pt x="7" y="19"/>
                  </a:lnTo>
                  <a:lnTo>
                    <a:pt x="6" y="21"/>
                  </a:lnTo>
                  <a:lnTo>
                    <a:pt x="4" y="25"/>
                  </a:lnTo>
                  <a:lnTo>
                    <a:pt x="4" y="27"/>
                  </a:lnTo>
                  <a:lnTo>
                    <a:pt x="2" y="30"/>
                  </a:lnTo>
                  <a:lnTo>
                    <a:pt x="2" y="34"/>
                  </a:lnTo>
                  <a:lnTo>
                    <a:pt x="0" y="37"/>
                  </a:lnTo>
                  <a:lnTo>
                    <a:pt x="0" y="41"/>
                  </a:lnTo>
                  <a:lnTo>
                    <a:pt x="0" y="44"/>
                  </a:lnTo>
                  <a:lnTo>
                    <a:pt x="0" y="48"/>
                  </a:lnTo>
                  <a:lnTo>
                    <a:pt x="0" y="51"/>
                  </a:lnTo>
                  <a:lnTo>
                    <a:pt x="2" y="55"/>
                  </a:lnTo>
                  <a:lnTo>
                    <a:pt x="2" y="57"/>
                  </a:lnTo>
                  <a:lnTo>
                    <a:pt x="4" y="60"/>
                  </a:lnTo>
                  <a:lnTo>
                    <a:pt x="4" y="62"/>
                  </a:lnTo>
                  <a:lnTo>
                    <a:pt x="6" y="65"/>
                  </a:lnTo>
                  <a:lnTo>
                    <a:pt x="7" y="67"/>
                  </a:lnTo>
                  <a:lnTo>
                    <a:pt x="9" y="69"/>
                  </a:lnTo>
                  <a:lnTo>
                    <a:pt x="11" y="71"/>
                  </a:lnTo>
                  <a:lnTo>
                    <a:pt x="13" y="73"/>
                  </a:lnTo>
                  <a:lnTo>
                    <a:pt x="15" y="74"/>
                  </a:lnTo>
                  <a:lnTo>
                    <a:pt x="18" y="76"/>
                  </a:lnTo>
                  <a:lnTo>
                    <a:pt x="20" y="78"/>
                  </a:lnTo>
                  <a:lnTo>
                    <a:pt x="23" y="78"/>
                  </a:lnTo>
                  <a:lnTo>
                    <a:pt x="25" y="80"/>
                  </a:lnTo>
                  <a:lnTo>
                    <a:pt x="29" y="80"/>
                  </a:lnTo>
                  <a:lnTo>
                    <a:pt x="32" y="81"/>
                  </a:lnTo>
                  <a:lnTo>
                    <a:pt x="36" y="81"/>
                  </a:lnTo>
                  <a:lnTo>
                    <a:pt x="40" y="83"/>
                  </a:lnTo>
                  <a:lnTo>
                    <a:pt x="43" y="83"/>
                  </a:lnTo>
                  <a:lnTo>
                    <a:pt x="47" y="83"/>
                  </a:lnTo>
                  <a:lnTo>
                    <a:pt x="50" y="83"/>
                  </a:lnTo>
                  <a:lnTo>
                    <a:pt x="54" y="83"/>
                  </a:lnTo>
                  <a:lnTo>
                    <a:pt x="59" y="85"/>
                  </a:lnTo>
                  <a:lnTo>
                    <a:pt x="63" y="85"/>
                  </a:lnTo>
                  <a:lnTo>
                    <a:pt x="66" y="85"/>
                  </a:lnTo>
                  <a:lnTo>
                    <a:pt x="72" y="85"/>
                  </a:lnTo>
                  <a:lnTo>
                    <a:pt x="75" y="85"/>
                  </a:lnTo>
                  <a:lnTo>
                    <a:pt x="81" y="85"/>
                  </a:lnTo>
                  <a:lnTo>
                    <a:pt x="84" y="85"/>
                  </a:lnTo>
                  <a:lnTo>
                    <a:pt x="90" y="85"/>
                  </a:lnTo>
                  <a:lnTo>
                    <a:pt x="95" y="85"/>
                  </a:lnTo>
                  <a:lnTo>
                    <a:pt x="98" y="87"/>
                  </a:lnTo>
                  <a:lnTo>
                    <a:pt x="104" y="87"/>
                  </a:lnTo>
                  <a:lnTo>
                    <a:pt x="109" y="87"/>
                  </a:lnTo>
                  <a:lnTo>
                    <a:pt x="115" y="88"/>
                  </a:lnTo>
                  <a:lnTo>
                    <a:pt x="120" y="88"/>
                  </a:lnTo>
                  <a:lnTo>
                    <a:pt x="125" y="90"/>
                  </a:lnTo>
                  <a:lnTo>
                    <a:pt x="129" y="90"/>
                  </a:lnTo>
                  <a:lnTo>
                    <a:pt x="134" y="92"/>
                  </a:lnTo>
                  <a:lnTo>
                    <a:pt x="140" y="92"/>
                  </a:lnTo>
                  <a:lnTo>
                    <a:pt x="145" y="92"/>
                  </a:lnTo>
                  <a:lnTo>
                    <a:pt x="150" y="92"/>
                  </a:lnTo>
                  <a:lnTo>
                    <a:pt x="154" y="92"/>
                  </a:lnTo>
                  <a:lnTo>
                    <a:pt x="159" y="92"/>
                  </a:lnTo>
                  <a:lnTo>
                    <a:pt x="163" y="92"/>
                  </a:lnTo>
                  <a:lnTo>
                    <a:pt x="168" y="90"/>
                  </a:lnTo>
                  <a:lnTo>
                    <a:pt x="172" y="90"/>
                  </a:lnTo>
                  <a:lnTo>
                    <a:pt x="175" y="88"/>
                  </a:lnTo>
                  <a:lnTo>
                    <a:pt x="179" y="87"/>
                  </a:lnTo>
                  <a:lnTo>
                    <a:pt x="182" y="85"/>
                  </a:lnTo>
                  <a:lnTo>
                    <a:pt x="186" y="81"/>
                  </a:lnTo>
                  <a:lnTo>
                    <a:pt x="190" y="78"/>
                  </a:lnTo>
                  <a:lnTo>
                    <a:pt x="191" y="74"/>
                  </a:lnTo>
                  <a:lnTo>
                    <a:pt x="195" y="71"/>
                  </a:lnTo>
                  <a:lnTo>
                    <a:pt x="197" y="65"/>
                  </a:lnTo>
                  <a:lnTo>
                    <a:pt x="198"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2" name="Freeform 60"/>
            <p:cNvSpPr>
              <a:spLocks/>
            </p:cNvSpPr>
            <p:nvPr/>
          </p:nvSpPr>
          <p:spPr bwMode="auto">
            <a:xfrm>
              <a:off x="6204884" y="3428614"/>
              <a:ext cx="303285" cy="140730"/>
            </a:xfrm>
            <a:custGeom>
              <a:avLst/>
              <a:gdLst>
                <a:gd name="T0" fmla="*/ 391410245 w 201"/>
                <a:gd name="T1" fmla="*/ 40616647 h 93"/>
                <a:gd name="T2" fmla="*/ 384582675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82179681 w 201"/>
                <a:gd name="T13" fmla="*/ 15795114 h 93"/>
                <a:gd name="T14" fmla="*/ 254872417 w 201"/>
                <a:gd name="T15" fmla="*/ 20307572 h 93"/>
                <a:gd name="T16" fmla="*/ 227563644 w 201"/>
                <a:gd name="T17" fmla="*/ 29333998 h 93"/>
                <a:gd name="T18" fmla="*/ 197980021 w 201"/>
                <a:gd name="T19" fmla="*/ 33846457 h 93"/>
                <a:gd name="T20" fmla="*/ 172949069 w 201"/>
                <a:gd name="T21" fmla="*/ 36102686 h 93"/>
                <a:gd name="T22" fmla="*/ 145640297 w 201"/>
                <a:gd name="T23" fmla="*/ 36102686 h 93"/>
                <a:gd name="T24" fmla="*/ 122884244 w 201"/>
                <a:gd name="T25" fmla="*/ 33846457 h 93"/>
                <a:gd name="T26" fmla="*/ 100128190 w 201"/>
                <a:gd name="T27" fmla="*/ 29333998 h 93"/>
                <a:gd name="T28" fmla="*/ 79646964 w 201"/>
                <a:gd name="T29" fmla="*/ 24821539 h 93"/>
                <a:gd name="T30" fmla="*/ 61442122 w 201"/>
                <a:gd name="T31" fmla="*/ 20307572 h 93"/>
                <a:gd name="T32" fmla="*/ 45512118 w 201"/>
                <a:gd name="T33" fmla="*/ 20307572 h 93"/>
                <a:gd name="T34" fmla="*/ 29583635 w 201"/>
                <a:gd name="T35" fmla="*/ 24821539 h 93"/>
                <a:gd name="T36" fmla="*/ 22756059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5929997 w 201"/>
                <a:gd name="T49" fmla="*/ 128618640 h 93"/>
                <a:gd name="T50" fmla="*/ 22756059 w 201"/>
                <a:gd name="T51" fmla="*/ 139899787 h 93"/>
                <a:gd name="T52" fmla="*/ 38686057 w 201"/>
                <a:gd name="T53" fmla="*/ 148926207 h 93"/>
                <a:gd name="T54" fmla="*/ 59167271 w 201"/>
                <a:gd name="T55" fmla="*/ 153438665 h 93"/>
                <a:gd name="T56" fmla="*/ 7737211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34391215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200" y="21"/>
                  </a:lnTo>
                  <a:lnTo>
                    <a:pt x="198" y="18"/>
                  </a:lnTo>
                  <a:lnTo>
                    <a:pt x="197" y="12"/>
                  </a:lnTo>
                  <a:lnTo>
                    <a:pt x="197" y="9"/>
                  </a:lnTo>
                  <a:lnTo>
                    <a:pt x="193" y="7"/>
                  </a:lnTo>
                  <a:lnTo>
                    <a:pt x="191" y="4"/>
                  </a:lnTo>
                  <a:lnTo>
                    <a:pt x="190" y="2"/>
                  </a:lnTo>
                  <a:lnTo>
                    <a:pt x="186" y="2"/>
                  </a:lnTo>
                  <a:lnTo>
                    <a:pt x="184" y="0"/>
                  </a:lnTo>
                  <a:lnTo>
                    <a:pt x="181" y="0"/>
                  </a:lnTo>
                  <a:lnTo>
                    <a:pt x="177" y="0"/>
                  </a:lnTo>
                  <a:lnTo>
                    <a:pt x="173" y="0"/>
                  </a:lnTo>
                  <a:lnTo>
                    <a:pt x="170" y="0"/>
                  </a:lnTo>
                  <a:lnTo>
                    <a:pt x="166" y="0"/>
                  </a:lnTo>
                  <a:lnTo>
                    <a:pt x="161" y="2"/>
                  </a:lnTo>
                  <a:lnTo>
                    <a:pt x="157" y="2"/>
                  </a:lnTo>
                  <a:lnTo>
                    <a:pt x="154" y="4"/>
                  </a:lnTo>
                  <a:lnTo>
                    <a:pt x="148" y="5"/>
                  </a:lnTo>
                  <a:lnTo>
                    <a:pt x="145" y="7"/>
                  </a:lnTo>
                  <a:lnTo>
                    <a:pt x="140" y="7"/>
                  </a:lnTo>
                  <a:lnTo>
                    <a:pt x="134" y="9"/>
                  </a:lnTo>
                  <a:lnTo>
                    <a:pt x="131" y="11"/>
                  </a:lnTo>
                  <a:lnTo>
                    <a:pt x="125" y="12"/>
                  </a:lnTo>
                  <a:lnTo>
                    <a:pt x="120" y="14"/>
                  </a:lnTo>
                  <a:lnTo>
                    <a:pt x="116" y="16"/>
                  </a:lnTo>
                  <a:lnTo>
                    <a:pt x="111" y="16"/>
                  </a:lnTo>
                  <a:lnTo>
                    <a:pt x="106" y="18"/>
                  </a:lnTo>
                  <a:lnTo>
                    <a:pt x="102" y="18"/>
                  </a:lnTo>
                  <a:lnTo>
                    <a:pt x="97" y="19"/>
                  </a:lnTo>
                  <a:lnTo>
                    <a:pt x="91" y="19"/>
                  </a:lnTo>
                  <a:lnTo>
                    <a:pt x="88" y="19"/>
                  </a:lnTo>
                  <a:lnTo>
                    <a:pt x="82" y="19"/>
                  </a:lnTo>
                  <a:lnTo>
                    <a:pt x="79" y="19"/>
                  </a:lnTo>
                  <a:lnTo>
                    <a:pt x="75" y="19"/>
                  </a:lnTo>
                  <a:lnTo>
                    <a:pt x="70" y="19"/>
                  </a:lnTo>
                  <a:lnTo>
                    <a:pt x="66" y="18"/>
                  </a:lnTo>
                  <a:lnTo>
                    <a:pt x="63" y="18"/>
                  </a:lnTo>
                  <a:lnTo>
                    <a:pt x="57" y="18"/>
                  </a:lnTo>
                  <a:lnTo>
                    <a:pt x="54" y="16"/>
                  </a:lnTo>
                  <a:lnTo>
                    <a:pt x="50" y="16"/>
                  </a:lnTo>
                  <a:lnTo>
                    <a:pt x="47" y="16"/>
                  </a:lnTo>
                  <a:lnTo>
                    <a:pt x="43" y="14"/>
                  </a:lnTo>
                  <a:lnTo>
                    <a:pt x="41" y="14"/>
                  </a:lnTo>
                  <a:lnTo>
                    <a:pt x="38" y="14"/>
                  </a:lnTo>
                  <a:lnTo>
                    <a:pt x="34" y="12"/>
                  </a:lnTo>
                  <a:lnTo>
                    <a:pt x="31" y="12"/>
                  </a:lnTo>
                  <a:lnTo>
                    <a:pt x="29" y="12"/>
                  </a:lnTo>
                  <a:lnTo>
                    <a:pt x="25" y="12"/>
                  </a:lnTo>
                  <a:lnTo>
                    <a:pt x="23" y="12"/>
                  </a:lnTo>
                  <a:lnTo>
                    <a:pt x="20" y="12"/>
                  </a:lnTo>
                  <a:lnTo>
                    <a:pt x="18" y="12"/>
                  </a:lnTo>
                  <a:lnTo>
                    <a:pt x="16" y="14"/>
                  </a:lnTo>
                  <a:lnTo>
                    <a:pt x="15" y="14"/>
                  </a:lnTo>
                  <a:lnTo>
                    <a:pt x="13" y="16"/>
                  </a:lnTo>
                  <a:lnTo>
                    <a:pt x="11" y="16"/>
                  </a:lnTo>
                  <a:lnTo>
                    <a:pt x="9" y="18"/>
                  </a:lnTo>
                  <a:lnTo>
                    <a:pt x="7" y="19"/>
                  </a:lnTo>
                  <a:lnTo>
                    <a:pt x="6" y="21"/>
                  </a:lnTo>
                  <a:lnTo>
                    <a:pt x="4" y="25"/>
                  </a:lnTo>
                  <a:lnTo>
                    <a:pt x="4" y="27"/>
                  </a:lnTo>
                  <a:lnTo>
                    <a:pt x="2" y="30"/>
                  </a:lnTo>
                  <a:lnTo>
                    <a:pt x="2" y="34"/>
                  </a:lnTo>
                  <a:lnTo>
                    <a:pt x="0" y="37"/>
                  </a:lnTo>
                  <a:lnTo>
                    <a:pt x="0" y="41"/>
                  </a:lnTo>
                  <a:lnTo>
                    <a:pt x="0" y="44"/>
                  </a:lnTo>
                  <a:lnTo>
                    <a:pt x="0" y="48"/>
                  </a:lnTo>
                  <a:lnTo>
                    <a:pt x="0" y="51"/>
                  </a:lnTo>
                  <a:lnTo>
                    <a:pt x="0" y="55"/>
                  </a:lnTo>
                  <a:lnTo>
                    <a:pt x="2" y="57"/>
                  </a:lnTo>
                  <a:lnTo>
                    <a:pt x="2" y="60"/>
                  </a:lnTo>
                  <a:lnTo>
                    <a:pt x="4" y="62"/>
                  </a:lnTo>
                  <a:lnTo>
                    <a:pt x="6" y="65"/>
                  </a:lnTo>
                  <a:lnTo>
                    <a:pt x="7" y="67"/>
                  </a:lnTo>
                  <a:lnTo>
                    <a:pt x="9" y="69"/>
                  </a:lnTo>
                  <a:lnTo>
                    <a:pt x="11" y="71"/>
                  </a:lnTo>
                  <a:lnTo>
                    <a:pt x="13" y="73"/>
                  </a:lnTo>
                  <a:lnTo>
                    <a:pt x="15" y="74"/>
                  </a:lnTo>
                  <a:lnTo>
                    <a:pt x="18" y="76"/>
                  </a:lnTo>
                  <a:lnTo>
                    <a:pt x="20" y="78"/>
                  </a:lnTo>
                  <a:lnTo>
                    <a:pt x="23" y="78"/>
                  </a:lnTo>
                  <a:lnTo>
                    <a:pt x="25" y="80"/>
                  </a:lnTo>
                  <a:lnTo>
                    <a:pt x="29" y="80"/>
                  </a:lnTo>
                  <a:lnTo>
                    <a:pt x="32" y="81"/>
                  </a:lnTo>
                  <a:lnTo>
                    <a:pt x="36" y="81"/>
                  </a:lnTo>
                  <a:lnTo>
                    <a:pt x="40" y="83"/>
                  </a:lnTo>
                  <a:lnTo>
                    <a:pt x="43" y="83"/>
                  </a:lnTo>
                  <a:lnTo>
                    <a:pt x="47" y="83"/>
                  </a:lnTo>
                  <a:lnTo>
                    <a:pt x="50" y="83"/>
                  </a:lnTo>
                  <a:lnTo>
                    <a:pt x="54" y="83"/>
                  </a:lnTo>
                  <a:lnTo>
                    <a:pt x="57" y="85"/>
                  </a:lnTo>
                  <a:lnTo>
                    <a:pt x="63" y="85"/>
                  </a:lnTo>
                  <a:lnTo>
                    <a:pt x="66" y="85"/>
                  </a:lnTo>
                  <a:lnTo>
                    <a:pt x="72" y="85"/>
                  </a:lnTo>
                  <a:lnTo>
                    <a:pt x="75" y="85"/>
                  </a:lnTo>
                  <a:lnTo>
                    <a:pt x="81" y="85"/>
                  </a:lnTo>
                  <a:lnTo>
                    <a:pt x="84" y="85"/>
                  </a:lnTo>
                  <a:lnTo>
                    <a:pt x="90" y="85"/>
                  </a:lnTo>
                  <a:lnTo>
                    <a:pt x="93" y="85"/>
                  </a:lnTo>
                  <a:lnTo>
                    <a:pt x="98" y="87"/>
                  </a:lnTo>
                  <a:lnTo>
                    <a:pt x="104" y="87"/>
                  </a:lnTo>
                  <a:lnTo>
                    <a:pt x="109" y="87"/>
                  </a:lnTo>
                  <a:lnTo>
                    <a:pt x="115" y="88"/>
                  </a:lnTo>
                  <a:lnTo>
                    <a:pt x="120" y="88"/>
                  </a:lnTo>
                  <a:lnTo>
                    <a:pt x="123" y="90"/>
                  </a:lnTo>
                  <a:lnTo>
                    <a:pt x="129" y="90"/>
                  </a:lnTo>
                  <a:lnTo>
                    <a:pt x="134" y="92"/>
                  </a:lnTo>
                  <a:lnTo>
                    <a:pt x="140" y="92"/>
                  </a:lnTo>
                  <a:lnTo>
                    <a:pt x="145" y="92"/>
                  </a:lnTo>
                  <a:lnTo>
                    <a:pt x="148" y="92"/>
                  </a:lnTo>
                  <a:lnTo>
                    <a:pt x="154" y="92"/>
                  </a:lnTo>
                  <a:lnTo>
                    <a:pt x="159" y="92"/>
                  </a:lnTo>
                  <a:lnTo>
                    <a:pt x="163" y="92"/>
                  </a:lnTo>
                  <a:lnTo>
                    <a:pt x="168" y="90"/>
                  </a:lnTo>
                  <a:lnTo>
                    <a:pt x="172" y="90"/>
                  </a:lnTo>
                  <a:lnTo>
                    <a:pt x="175" y="88"/>
                  </a:lnTo>
                  <a:lnTo>
                    <a:pt x="179" y="87"/>
                  </a:lnTo>
                  <a:lnTo>
                    <a:pt x="182" y="85"/>
                  </a:lnTo>
                  <a:lnTo>
                    <a:pt x="186" y="81"/>
                  </a:lnTo>
                  <a:lnTo>
                    <a:pt x="190" y="78"/>
                  </a:lnTo>
                  <a:lnTo>
                    <a:pt x="191" y="74"/>
                  </a:lnTo>
                  <a:lnTo>
                    <a:pt x="193" y="71"/>
                  </a:lnTo>
                  <a:lnTo>
                    <a:pt x="197" y="65"/>
                  </a:lnTo>
                  <a:lnTo>
                    <a:pt x="197"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3" name="Freeform 61"/>
            <p:cNvSpPr>
              <a:spLocks/>
            </p:cNvSpPr>
            <p:nvPr/>
          </p:nvSpPr>
          <p:spPr bwMode="auto">
            <a:xfrm>
              <a:off x="6807515" y="3428614"/>
              <a:ext cx="303284" cy="140730"/>
            </a:xfrm>
            <a:custGeom>
              <a:avLst/>
              <a:gdLst>
                <a:gd name="T0" fmla="*/ 386859035 w 201"/>
                <a:gd name="T1" fmla="*/ 40616647 h 93"/>
                <a:gd name="T2" fmla="*/ 380031464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79903321 w 201"/>
                <a:gd name="T13" fmla="*/ 15795114 h 93"/>
                <a:gd name="T14" fmla="*/ 254872417 w 201"/>
                <a:gd name="T15" fmla="*/ 20307572 h 93"/>
                <a:gd name="T16" fmla="*/ 225288793 w 201"/>
                <a:gd name="T17" fmla="*/ 29333998 h 93"/>
                <a:gd name="T18" fmla="*/ 195705123 w 201"/>
                <a:gd name="T19" fmla="*/ 33846457 h 93"/>
                <a:gd name="T20" fmla="*/ 172949069 w 201"/>
                <a:gd name="T21" fmla="*/ 36102686 h 93"/>
                <a:gd name="T22" fmla="*/ 143365446 w 201"/>
                <a:gd name="T23" fmla="*/ 36102686 h 93"/>
                <a:gd name="T24" fmla="*/ 118333033 w 201"/>
                <a:gd name="T25" fmla="*/ 33846457 h 93"/>
                <a:gd name="T26" fmla="*/ 100128190 w 201"/>
                <a:gd name="T27" fmla="*/ 29333998 h 93"/>
                <a:gd name="T28" fmla="*/ 77372113 w 201"/>
                <a:gd name="T29" fmla="*/ 24821539 h 93"/>
                <a:gd name="T30" fmla="*/ 61442122 w 201"/>
                <a:gd name="T31" fmla="*/ 20307572 h 93"/>
                <a:gd name="T32" fmla="*/ 45512118 w 201"/>
                <a:gd name="T33" fmla="*/ 20307572 h 93"/>
                <a:gd name="T34" fmla="*/ 29583635 w 201"/>
                <a:gd name="T35" fmla="*/ 24821539 h 93"/>
                <a:gd name="T36" fmla="*/ 20481208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3653638 w 201"/>
                <a:gd name="T49" fmla="*/ 128618640 h 93"/>
                <a:gd name="T50" fmla="*/ 22756059 w 201"/>
                <a:gd name="T51" fmla="*/ 139899787 h 93"/>
                <a:gd name="T52" fmla="*/ 38686057 w 201"/>
                <a:gd name="T53" fmla="*/ 148926207 h 93"/>
                <a:gd name="T54" fmla="*/ 59167271 w 201"/>
                <a:gd name="T55" fmla="*/ 153438665 h 93"/>
                <a:gd name="T56" fmla="*/ 7282090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29840004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198" y="21"/>
                  </a:lnTo>
                  <a:lnTo>
                    <a:pt x="198" y="18"/>
                  </a:lnTo>
                  <a:lnTo>
                    <a:pt x="197" y="12"/>
                  </a:lnTo>
                  <a:lnTo>
                    <a:pt x="195" y="9"/>
                  </a:lnTo>
                  <a:lnTo>
                    <a:pt x="193" y="7"/>
                  </a:lnTo>
                  <a:lnTo>
                    <a:pt x="191" y="4"/>
                  </a:lnTo>
                  <a:lnTo>
                    <a:pt x="190" y="2"/>
                  </a:lnTo>
                  <a:lnTo>
                    <a:pt x="186" y="2"/>
                  </a:lnTo>
                  <a:lnTo>
                    <a:pt x="184" y="0"/>
                  </a:lnTo>
                  <a:lnTo>
                    <a:pt x="181" y="0"/>
                  </a:lnTo>
                  <a:lnTo>
                    <a:pt x="177" y="0"/>
                  </a:lnTo>
                  <a:lnTo>
                    <a:pt x="173" y="0"/>
                  </a:lnTo>
                  <a:lnTo>
                    <a:pt x="170" y="0"/>
                  </a:lnTo>
                  <a:lnTo>
                    <a:pt x="166" y="0"/>
                  </a:lnTo>
                  <a:lnTo>
                    <a:pt x="161" y="2"/>
                  </a:lnTo>
                  <a:lnTo>
                    <a:pt x="157" y="2"/>
                  </a:lnTo>
                  <a:lnTo>
                    <a:pt x="152" y="4"/>
                  </a:lnTo>
                  <a:lnTo>
                    <a:pt x="148" y="5"/>
                  </a:lnTo>
                  <a:lnTo>
                    <a:pt x="143" y="7"/>
                  </a:lnTo>
                  <a:lnTo>
                    <a:pt x="140" y="7"/>
                  </a:lnTo>
                  <a:lnTo>
                    <a:pt x="134" y="9"/>
                  </a:lnTo>
                  <a:lnTo>
                    <a:pt x="131" y="11"/>
                  </a:lnTo>
                  <a:lnTo>
                    <a:pt x="125" y="12"/>
                  </a:lnTo>
                  <a:lnTo>
                    <a:pt x="120" y="14"/>
                  </a:lnTo>
                  <a:lnTo>
                    <a:pt x="115" y="16"/>
                  </a:lnTo>
                  <a:lnTo>
                    <a:pt x="111" y="16"/>
                  </a:lnTo>
                  <a:lnTo>
                    <a:pt x="106" y="18"/>
                  </a:lnTo>
                  <a:lnTo>
                    <a:pt x="100" y="18"/>
                  </a:lnTo>
                  <a:lnTo>
                    <a:pt x="97" y="19"/>
                  </a:lnTo>
                  <a:lnTo>
                    <a:pt x="91" y="19"/>
                  </a:lnTo>
                  <a:lnTo>
                    <a:pt x="88" y="19"/>
                  </a:lnTo>
                  <a:lnTo>
                    <a:pt x="82" y="19"/>
                  </a:lnTo>
                  <a:lnTo>
                    <a:pt x="79" y="19"/>
                  </a:lnTo>
                  <a:lnTo>
                    <a:pt x="73" y="19"/>
                  </a:lnTo>
                  <a:lnTo>
                    <a:pt x="70" y="19"/>
                  </a:lnTo>
                  <a:lnTo>
                    <a:pt x="66" y="18"/>
                  </a:lnTo>
                  <a:lnTo>
                    <a:pt x="61" y="18"/>
                  </a:lnTo>
                  <a:lnTo>
                    <a:pt x="57" y="18"/>
                  </a:lnTo>
                  <a:lnTo>
                    <a:pt x="54" y="16"/>
                  </a:lnTo>
                  <a:lnTo>
                    <a:pt x="50" y="16"/>
                  </a:lnTo>
                  <a:lnTo>
                    <a:pt x="47" y="16"/>
                  </a:lnTo>
                  <a:lnTo>
                    <a:pt x="43" y="14"/>
                  </a:lnTo>
                  <a:lnTo>
                    <a:pt x="40" y="14"/>
                  </a:lnTo>
                  <a:lnTo>
                    <a:pt x="38" y="14"/>
                  </a:lnTo>
                  <a:lnTo>
                    <a:pt x="34" y="12"/>
                  </a:lnTo>
                  <a:lnTo>
                    <a:pt x="31" y="12"/>
                  </a:lnTo>
                  <a:lnTo>
                    <a:pt x="29" y="12"/>
                  </a:lnTo>
                  <a:lnTo>
                    <a:pt x="25" y="12"/>
                  </a:lnTo>
                  <a:lnTo>
                    <a:pt x="23" y="12"/>
                  </a:lnTo>
                  <a:lnTo>
                    <a:pt x="20" y="12"/>
                  </a:lnTo>
                  <a:lnTo>
                    <a:pt x="18" y="12"/>
                  </a:lnTo>
                  <a:lnTo>
                    <a:pt x="16" y="14"/>
                  </a:lnTo>
                  <a:lnTo>
                    <a:pt x="13" y="14"/>
                  </a:lnTo>
                  <a:lnTo>
                    <a:pt x="11" y="16"/>
                  </a:lnTo>
                  <a:lnTo>
                    <a:pt x="9" y="16"/>
                  </a:lnTo>
                  <a:lnTo>
                    <a:pt x="7" y="18"/>
                  </a:lnTo>
                  <a:lnTo>
                    <a:pt x="7" y="19"/>
                  </a:lnTo>
                  <a:lnTo>
                    <a:pt x="6" y="21"/>
                  </a:lnTo>
                  <a:lnTo>
                    <a:pt x="4" y="25"/>
                  </a:lnTo>
                  <a:lnTo>
                    <a:pt x="2" y="27"/>
                  </a:lnTo>
                  <a:lnTo>
                    <a:pt x="2" y="30"/>
                  </a:lnTo>
                  <a:lnTo>
                    <a:pt x="0" y="34"/>
                  </a:lnTo>
                  <a:lnTo>
                    <a:pt x="0" y="37"/>
                  </a:lnTo>
                  <a:lnTo>
                    <a:pt x="0" y="41"/>
                  </a:lnTo>
                  <a:lnTo>
                    <a:pt x="0" y="44"/>
                  </a:lnTo>
                  <a:lnTo>
                    <a:pt x="0" y="48"/>
                  </a:lnTo>
                  <a:lnTo>
                    <a:pt x="0" y="51"/>
                  </a:lnTo>
                  <a:lnTo>
                    <a:pt x="0" y="55"/>
                  </a:lnTo>
                  <a:lnTo>
                    <a:pt x="2" y="57"/>
                  </a:lnTo>
                  <a:lnTo>
                    <a:pt x="2" y="60"/>
                  </a:lnTo>
                  <a:lnTo>
                    <a:pt x="4" y="62"/>
                  </a:lnTo>
                  <a:lnTo>
                    <a:pt x="6" y="65"/>
                  </a:lnTo>
                  <a:lnTo>
                    <a:pt x="6" y="67"/>
                  </a:lnTo>
                  <a:lnTo>
                    <a:pt x="7" y="69"/>
                  </a:lnTo>
                  <a:lnTo>
                    <a:pt x="9" y="71"/>
                  </a:lnTo>
                  <a:lnTo>
                    <a:pt x="13" y="73"/>
                  </a:lnTo>
                  <a:lnTo>
                    <a:pt x="15" y="74"/>
                  </a:lnTo>
                  <a:lnTo>
                    <a:pt x="16" y="76"/>
                  </a:lnTo>
                  <a:lnTo>
                    <a:pt x="20" y="78"/>
                  </a:lnTo>
                  <a:lnTo>
                    <a:pt x="22" y="78"/>
                  </a:lnTo>
                  <a:lnTo>
                    <a:pt x="25" y="80"/>
                  </a:lnTo>
                  <a:lnTo>
                    <a:pt x="29" y="80"/>
                  </a:lnTo>
                  <a:lnTo>
                    <a:pt x="32" y="81"/>
                  </a:lnTo>
                  <a:lnTo>
                    <a:pt x="34" y="81"/>
                  </a:lnTo>
                  <a:lnTo>
                    <a:pt x="38" y="83"/>
                  </a:lnTo>
                  <a:lnTo>
                    <a:pt x="41" y="83"/>
                  </a:lnTo>
                  <a:lnTo>
                    <a:pt x="47" y="83"/>
                  </a:lnTo>
                  <a:lnTo>
                    <a:pt x="50" y="83"/>
                  </a:lnTo>
                  <a:lnTo>
                    <a:pt x="54" y="83"/>
                  </a:lnTo>
                  <a:lnTo>
                    <a:pt x="57" y="85"/>
                  </a:lnTo>
                  <a:lnTo>
                    <a:pt x="63" y="85"/>
                  </a:lnTo>
                  <a:lnTo>
                    <a:pt x="66" y="85"/>
                  </a:lnTo>
                  <a:lnTo>
                    <a:pt x="70" y="85"/>
                  </a:lnTo>
                  <a:lnTo>
                    <a:pt x="75" y="85"/>
                  </a:lnTo>
                  <a:lnTo>
                    <a:pt x="79" y="85"/>
                  </a:lnTo>
                  <a:lnTo>
                    <a:pt x="84" y="85"/>
                  </a:lnTo>
                  <a:lnTo>
                    <a:pt x="90" y="85"/>
                  </a:lnTo>
                  <a:lnTo>
                    <a:pt x="93" y="85"/>
                  </a:lnTo>
                  <a:lnTo>
                    <a:pt x="98" y="87"/>
                  </a:lnTo>
                  <a:lnTo>
                    <a:pt x="104" y="87"/>
                  </a:lnTo>
                  <a:lnTo>
                    <a:pt x="109" y="87"/>
                  </a:lnTo>
                  <a:lnTo>
                    <a:pt x="113" y="88"/>
                  </a:lnTo>
                  <a:lnTo>
                    <a:pt x="118" y="88"/>
                  </a:lnTo>
                  <a:lnTo>
                    <a:pt x="123" y="90"/>
                  </a:lnTo>
                  <a:lnTo>
                    <a:pt x="129" y="90"/>
                  </a:lnTo>
                  <a:lnTo>
                    <a:pt x="134" y="92"/>
                  </a:lnTo>
                  <a:lnTo>
                    <a:pt x="140" y="92"/>
                  </a:lnTo>
                  <a:lnTo>
                    <a:pt x="143" y="92"/>
                  </a:lnTo>
                  <a:lnTo>
                    <a:pt x="148" y="92"/>
                  </a:lnTo>
                  <a:lnTo>
                    <a:pt x="154" y="92"/>
                  </a:lnTo>
                  <a:lnTo>
                    <a:pt x="157" y="92"/>
                  </a:lnTo>
                  <a:lnTo>
                    <a:pt x="163" y="92"/>
                  </a:lnTo>
                  <a:lnTo>
                    <a:pt x="166" y="90"/>
                  </a:lnTo>
                  <a:lnTo>
                    <a:pt x="172" y="90"/>
                  </a:lnTo>
                  <a:lnTo>
                    <a:pt x="175" y="88"/>
                  </a:lnTo>
                  <a:lnTo>
                    <a:pt x="179" y="87"/>
                  </a:lnTo>
                  <a:lnTo>
                    <a:pt x="182" y="85"/>
                  </a:lnTo>
                  <a:lnTo>
                    <a:pt x="186" y="81"/>
                  </a:lnTo>
                  <a:lnTo>
                    <a:pt x="188" y="78"/>
                  </a:lnTo>
                  <a:lnTo>
                    <a:pt x="191" y="74"/>
                  </a:lnTo>
                  <a:lnTo>
                    <a:pt x="193" y="71"/>
                  </a:lnTo>
                  <a:lnTo>
                    <a:pt x="195" y="65"/>
                  </a:lnTo>
                  <a:lnTo>
                    <a:pt x="197"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4" name="Freeform 62"/>
            <p:cNvSpPr>
              <a:spLocks/>
            </p:cNvSpPr>
            <p:nvPr/>
          </p:nvSpPr>
          <p:spPr bwMode="auto">
            <a:xfrm>
              <a:off x="4164606" y="3454358"/>
              <a:ext cx="122102" cy="75513"/>
            </a:xfrm>
            <a:custGeom>
              <a:avLst/>
              <a:gdLst>
                <a:gd name="T0" fmla="*/ 0 w 81"/>
                <a:gd name="T1" fmla="*/ 0 h 50"/>
                <a:gd name="T2" fmla="*/ 154864971 w 81"/>
                <a:gd name="T3" fmla="*/ 0 h 50"/>
                <a:gd name="T4" fmla="*/ 154864971 w 81"/>
                <a:gd name="T5" fmla="*/ 25548340 h 50"/>
                <a:gd name="T6" fmla="*/ 22773993 w 81"/>
                <a:gd name="T7" fmla="*/ 25548340 h 50"/>
                <a:gd name="T8" fmla="*/ 22773993 w 81"/>
                <a:gd name="T9" fmla="*/ 99870761 h 50"/>
                <a:gd name="T10" fmla="*/ 0 w 81"/>
                <a:gd name="T11" fmla="*/ 99870761 h 50"/>
                <a:gd name="T12" fmla="*/ 0 w 81"/>
                <a:gd name="T13" fmla="*/ 0 h 50"/>
                <a:gd name="T14" fmla="*/ 0 60000 65536"/>
                <a:gd name="T15" fmla="*/ 0 60000 65536"/>
                <a:gd name="T16" fmla="*/ 0 60000 65536"/>
                <a:gd name="T17" fmla="*/ 0 60000 65536"/>
                <a:gd name="T18" fmla="*/ 0 60000 65536"/>
                <a:gd name="T19" fmla="*/ 0 60000 65536"/>
                <a:gd name="T20" fmla="*/ 0 60000 65536"/>
                <a:gd name="T21" fmla="*/ 0 w 81"/>
                <a:gd name="T22" fmla="*/ 0 h 50"/>
                <a:gd name="T23" fmla="*/ 81 w 8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0">
                  <a:moveTo>
                    <a:pt x="0" y="0"/>
                  </a:moveTo>
                  <a:lnTo>
                    <a:pt x="80" y="0"/>
                  </a:lnTo>
                  <a:lnTo>
                    <a:pt x="80" y="11"/>
                  </a:lnTo>
                  <a:lnTo>
                    <a:pt x="10" y="11"/>
                  </a:lnTo>
                  <a:lnTo>
                    <a:pt x="10" y="49"/>
                  </a:lnTo>
                  <a:lnTo>
                    <a:pt x="0" y="49"/>
                  </a:lnTo>
                  <a:lnTo>
                    <a:pt x="0"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5" name="Freeform 63"/>
            <p:cNvSpPr>
              <a:spLocks/>
            </p:cNvSpPr>
            <p:nvPr/>
          </p:nvSpPr>
          <p:spPr bwMode="auto">
            <a:xfrm>
              <a:off x="4794808" y="3462938"/>
              <a:ext cx="118163" cy="41189"/>
            </a:xfrm>
            <a:custGeom>
              <a:avLst/>
              <a:gdLst>
                <a:gd name="T0" fmla="*/ 0 w 79"/>
                <a:gd name="T1" fmla="*/ 32595460 h 28"/>
                <a:gd name="T2" fmla="*/ 106757317 w 79"/>
                <a:gd name="T3" fmla="*/ 32595460 h 28"/>
                <a:gd name="T4" fmla="*/ 106757317 w 79"/>
                <a:gd name="T5" fmla="*/ 0 h 28"/>
                <a:gd name="T6" fmla="*/ 124928735 w 79"/>
                <a:gd name="T7" fmla="*/ 0 h 28"/>
                <a:gd name="T8" fmla="*/ 124928735 w 79"/>
                <a:gd name="T9" fmla="*/ 4345668 h 28"/>
                <a:gd name="T10" fmla="*/ 124928735 w 79"/>
                <a:gd name="T11" fmla="*/ 8691336 h 28"/>
                <a:gd name="T12" fmla="*/ 124928735 w 79"/>
                <a:gd name="T13" fmla="*/ 10865644 h 28"/>
                <a:gd name="T14" fmla="*/ 124928735 w 79"/>
                <a:gd name="T15" fmla="*/ 15211313 h 28"/>
                <a:gd name="T16" fmla="*/ 124928735 w 79"/>
                <a:gd name="T17" fmla="*/ 15211313 h 28"/>
                <a:gd name="T18" fmla="*/ 124928735 w 79"/>
                <a:gd name="T19" fmla="*/ 17384147 h 28"/>
                <a:gd name="T20" fmla="*/ 129471213 w 79"/>
                <a:gd name="T21" fmla="*/ 17384147 h 28"/>
                <a:gd name="T22" fmla="*/ 129471213 w 79"/>
                <a:gd name="T23" fmla="*/ 19556980 h 28"/>
                <a:gd name="T24" fmla="*/ 129471213 w 79"/>
                <a:gd name="T25" fmla="*/ 23902647 h 28"/>
                <a:gd name="T26" fmla="*/ 131742452 w 79"/>
                <a:gd name="T27" fmla="*/ 23902647 h 28"/>
                <a:gd name="T28" fmla="*/ 131742452 w 79"/>
                <a:gd name="T29" fmla="*/ 28248319 h 28"/>
                <a:gd name="T30" fmla="*/ 136286437 w 79"/>
                <a:gd name="T31" fmla="*/ 28248319 h 28"/>
                <a:gd name="T32" fmla="*/ 136286437 w 79"/>
                <a:gd name="T33" fmla="*/ 32595460 h 28"/>
                <a:gd name="T34" fmla="*/ 138557676 w 79"/>
                <a:gd name="T35" fmla="*/ 32595460 h 28"/>
                <a:gd name="T36" fmla="*/ 143100154 w 79"/>
                <a:gd name="T37" fmla="*/ 32595460 h 28"/>
                <a:gd name="T38" fmla="*/ 143100154 w 79"/>
                <a:gd name="T39" fmla="*/ 34768293 h 28"/>
                <a:gd name="T40" fmla="*/ 145371393 w 79"/>
                <a:gd name="T41" fmla="*/ 34768293 h 28"/>
                <a:gd name="T42" fmla="*/ 147642631 w 79"/>
                <a:gd name="T43" fmla="*/ 34768293 h 28"/>
                <a:gd name="T44" fmla="*/ 149913870 w 79"/>
                <a:gd name="T45" fmla="*/ 34768293 h 28"/>
                <a:gd name="T46" fmla="*/ 149913870 w 79"/>
                <a:gd name="T47" fmla="*/ 45632460 h 28"/>
                <a:gd name="T48" fmla="*/ 0 w 79"/>
                <a:gd name="T49" fmla="*/ 45632460 h 28"/>
                <a:gd name="T50" fmla="*/ 0 w 79"/>
                <a:gd name="T51" fmla="*/ 3259546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8"/>
                <a:gd name="T80" fmla="*/ 79 w 7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8">
                  <a:moveTo>
                    <a:pt x="0" y="18"/>
                  </a:moveTo>
                  <a:lnTo>
                    <a:pt x="55" y="18"/>
                  </a:lnTo>
                  <a:lnTo>
                    <a:pt x="55" y="0"/>
                  </a:lnTo>
                  <a:lnTo>
                    <a:pt x="64" y="0"/>
                  </a:lnTo>
                  <a:lnTo>
                    <a:pt x="64" y="2"/>
                  </a:lnTo>
                  <a:lnTo>
                    <a:pt x="64" y="4"/>
                  </a:lnTo>
                  <a:lnTo>
                    <a:pt x="64" y="5"/>
                  </a:lnTo>
                  <a:lnTo>
                    <a:pt x="64" y="7"/>
                  </a:lnTo>
                  <a:lnTo>
                    <a:pt x="64" y="9"/>
                  </a:lnTo>
                  <a:lnTo>
                    <a:pt x="64" y="11"/>
                  </a:lnTo>
                  <a:lnTo>
                    <a:pt x="66" y="11"/>
                  </a:lnTo>
                  <a:lnTo>
                    <a:pt x="66" y="12"/>
                  </a:lnTo>
                  <a:lnTo>
                    <a:pt x="66" y="14"/>
                  </a:lnTo>
                  <a:lnTo>
                    <a:pt x="67" y="14"/>
                  </a:lnTo>
                  <a:lnTo>
                    <a:pt x="67" y="16"/>
                  </a:lnTo>
                  <a:lnTo>
                    <a:pt x="69" y="16"/>
                  </a:lnTo>
                  <a:lnTo>
                    <a:pt x="69" y="18"/>
                  </a:lnTo>
                  <a:lnTo>
                    <a:pt x="71" y="18"/>
                  </a:lnTo>
                  <a:lnTo>
                    <a:pt x="73" y="18"/>
                  </a:lnTo>
                  <a:lnTo>
                    <a:pt x="73" y="19"/>
                  </a:lnTo>
                  <a:lnTo>
                    <a:pt x="75" y="19"/>
                  </a:lnTo>
                  <a:lnTo>
                    <a:pt x="76" y="19"/>
                  </a:lnTo>
                  <a:lnTo>
                    <a:pt x="78" y="19"/>
                  </a:lnTo>
                  <a:lnTo>
                    <a:pt x="78" y="27"/>
                  </a:lnTo>
                  <a:lnTo>
                    <a:pt x="0" y="27"/>
                  </a:lnTo>
                  <a:lnTo>
                    <a:pt x="0" y="18"/>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6" name="Freeform 64"/>
            <p:cNvSpPr>
              <a:spLocks/>
            </p:cNvSpPr>
            <p:nvPr/>
          </p:nvSpPr>
          <p:spPr bwMode="auto">
            <a:xfrm>
              <a:off x="5394813" y="3440628"/>
              <a:ext cx="122101" cy="80662"/>
            </a:xfrm>
            <a:custGeom>
              <a:avLst/>
              <a:gdLst>
                <a:gd name="T0" fmla="*/ 45547986 w 81"/>
                <a:gd name="T1" fmla="*/ 20231754 h 54"/>
                <a:gd name="T2" fmla="*/ 34161747 w 81"/>
                <a:gd name="T3" fmla="*/ 20231754 h 54"/>
                <a:gd name="T4" fmla="*/ 22773993 w 81"/>
                <a:gd name="T5" fmla="*/ 29223149 h 54"/>
                <a:gd name="T6" fmla="*/ 22773993 w 81"/>
                <a:gd name="T7" fmla="*/ 40463509 h 54"/>
                <a:gd name="T8" fmla="*/ 20496745 w 81"/>
                <a:gd name="T9" fmla="*/ 53951352 h 54"/>
                <a:gd name="T10" fmla="*/ 20496745 w 81"/>
                <a:gd name="T11" fmla="*/ 62942741 h 54"/>
                <a:gd name="T12" fmla="*/ 22773993 w 81"/>
                <a:gd name="T13" fmla="*/ 69686657 h 54"/>
                <a:gd name="T14" fmla="*/ 29605742 w 81"/>
                <a:gd name="T15" fmla="*/ 78678045 h 54"/>
                <a:gd name="T16" fmla="*/ 40993491 w 81"/>
                <a:gd name="T17" fmla="*/ 83174489 h 54"/>
                <a:gd name="T18" fmla="*/ 56935746 w 81"/>
                <a:gd name="T19" fmla="*/ 83174489 h 54"/>
                <a:gd name="T20" fmla="*/ 66044737 w 81"/>
                <a:gd name="T21" fmla="*/ 74181602 h 54"/>
                <a:gd name="T22" fmla="*/ 70599233 w 81"/>
                <a:gd name="T23" fmla="*/ 65190213 h 54"/>
                <a:gd name="T24" fmla="*/ 70599233 w 81"/>
                <a:gd name="T25" fmla="*/ 53951352 h 54"/>
                <a:gd name="T26" fmla="*/ 70599233 w 81"/>
                <a:gd name="T27" fmla="*/ 40463509 h 54"/>
                <a:gd name="T28" fmla="*/ 91095972 w 81"/>
                <a:gd name="T29" fmla="*/ 53951352 h 54"/>
                <a:gd name="T30" fmla="*/ 95651977 w 81"/>
                <a:gd name="T31" fmla="*/ 58446297 h 54"/>
                <a:gd name="T32" fmla="*/ 100206496 w 81"/>
                <a:gd name="T33" fmla="*/ 69686657 h 54"/>
                <a:gd name="T34" fmla="*/ 104760992 w 81"/>
                <a:gd name="T35" fmla="*/ 78678045 h 54"/>
                <a:gd name="T36" fmla="*/ 116148740 w 81"/>
                <a:gd name="T37" fmla="*/ 78678045 h 54"/>
                <a:gd name="T38" fmla="*/ 129812227 w 81"/>
                <a:gd name="T39" fmla="*/ 74181602 h 54"/>
                <a:gd name="T40" fmla="*/ 136645479 w 81"/>
                <a:gd name="T41" fmla="*/ 65190213 h 54"/>
                <a:gd name="T42" fmla="*/ 138922727 w 81"/>
                <a:gd name="T43" fmla="*/ 56198825 h 54"/>
                <a:gd name="T44" fmla="*/ 136645479 w 81"/>
                <a:gd name="T45" fmla="*/ 49454909 h 54"/>
                <a:gd name="T46" fmla="*/ 134368232 w 81"/>
                <a:gd name="T47" fmla="*/ 33719592 h 54"/>
                <a:gd name="T48" fmla="*/ 125257731 w 81"/>
                <a:gd name="T49" fmla="*/ 24726705 h 54"/>
                <a:gd name="T50" fmla="*/ 113871492 w 81"/>
                <a:gd name="T51" fmla="*/ 20231754 h 54"/>
                <a:gd name="T52" fmla="*/ 104760992 w 81"/>
                <a:gd name="T53" fmla="*/ 4496445 h 54"/>
                <a:gd name="T54" fmla="*/ 116148740 w 81"/>
                <a:gd name="T55" fmla="*/ 8991391 h 54"/>
                <a:gd name="T56" fmla="*/ 129812227 w 81"/>
                <a:gd name="T57" fmla="*/ 11240363 h 54"/>
                <a:gd name="T58" fmla="*/ 138922727 w 81"/>
                <a:gd name="T59" fmla="*/ 15735310 h 54"/>
                <a:gd name="T60" fmla="*/ 145754471 w 81"/>
                <a:gd name="T61" fmla="*/ 20231754 h 54"/>
                <a:gd name="T62" fmla="*/ 152586214 w 81"/>
                <a:gd name="T63" fmla="*/ 29223149 h 54"/>
                <a:gd name="T64" fmla="*/ 154864971 w 81"/>
                <a:gd name="T65" fmla="*/ 40463509 h 54"/>
                <a:gd name="T66" fmla="*/ 154864971 w 81"/>
                <a:gd name="T67" fmla="*/ 53951352 h 54"/>
                <a:gd name="T68" fmla="*/ 152586214 w 81"/>
                <a:gd name="T69" fmla="*/ 62942741 h 54"/>
                <a:gd name="T70" fmla="*/ 150308966 w 81"/>
                <a:gd name="T71" fmla="*/ 74181602 h 54"/>
                <a:gd name="T72" fmla="*/ 145754471 w 81"/>
                <a:gd name="T73" fmla="*/ 85421962 h 54"/>
                <a:gd name="T74" fmla="*/ 138922727 w 81"/>
                <a:gd name="T75" fmla="*/ 92165878 h 54"/>
                <a:gd name="T76" fmla="*/ 129812227 w 81"/>
                <a:gd name="T77" fmla="*/ 94413350 h 54"/>
                <a:gd name="T78" fmla="*/ 116148740 w 81"/>
                <a:gd name="T79" fmla="*/ 96662322 h 54"/>
                <a:gd name="T80" fmla="*/ 104760992 w 81"/>
                <a:gd name="T81" fmla="*/ 96662322 h 54"/>
                <a:gd name="T82" fmla="*/ 100206496 w 81"/>
                <a:gd name="T83" fmla="*/ 92165878 h 54"/>
                <a:gd name="T84" fmla="*/ 86541477 w 81"/>
                <a:gd name="T85" fmla="*/ 87669434 h 54"/>
                <a:gd name="T86" fmla="*/ 84264229 w 81"/>
                <a:gd name="T87" fmla="*/ 78678045 h 54"/>
                <a:gd name="T88" fmla="*/ 79709733 w 81"/>
                <a:gd name="T89" fmla="*/ 87669434 h 54"/>
                <a:gd name="T90" fmla="*/ 70599233 w 81"/>
                <a:gd name="T91" fmla="*/ 94413350 h 54"/>
                <a:gd name="T92" fmla="*/ 63767490 w 81"/>
                <a:gd name="T93" fmla="*/ 98909817 h 54"/>
                <a:gd name="T94" fmla="*/ 50102494 w 81"/>
                <a:gd name="T95" fmla="*/ 98909817 h 54"/>
                <a:gd name="T96" fmla="*/ 34161747 w 81"/>
                <a:gd name="T97" fmla="*/ 98909817 h 54"/>
                <a:gd name="T98" fmla="*/ 22773993 w 81"/>
                <a:gd name="T99" fmla="*/ 96662322 h 54"/>
                <a:gd name="T100" fmla="*/ 20496745 w 81"/>
                <a:gd name="T101" fmla="*/ 92165878 h 54"/>
                <a:gd name="T102" fmla="*/ 11387751 w 81"/>
                <a:gd name="T103" fmla="*/ 85421962 h 54"/>
                <a:gd name="T104" fmla="*/ 4554497 w 81"/>
                <a:gd name="T105" fmla="*/ 78678045 h 54"/>
                <a:gd name="T106" fmla="*/ 0 w 81"/>
                <a:gd name="T107" fmla="*/ 65190213 h 54"/>
                <a:gd name="T108" fmla="*/ 0 w 81"/>
                <a:gd name="T109" fmla="*/ 53951352 h 54"/>
                <a:gd name="T110" fmla="*/ 0 w 81"/>
                <a:gd name="T111" fmla="*/ 40463509 h 54"/>
                <a:gd name="T112" fmla="*/ 4554497 w 81"/>
                <a:gd name="T113" fmla="*/ 29223149 h 54"/>
                <a:gd name="T114" fmla="*/ 6831746 w 81"/>
                <a:gd name="T115" fmla="*/ 20231754 h 54"/>
                <a:gd name="T116" fmla="*/ 15942250 w 81"/>
                <a:gd name="T117" fmla="*/ 15735310 h 54"/>
                <a:gd name="T118" fmla="*/ 22773993 w 81"/>
                <a:gd name="T119" fmla="*/ 8991391 h 54"/>
                <a:gd name="T120" fmla="*/ 34161747 w 81"/>
                <a:gd name="T121" fmla="*/ 4496445 h 54"/>
                <a:gd name="T122" fmla="*/ 50102494 w 81"/>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54"/>
                <a:gd name="T188" fmla="*/ 81 w 81"/>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54">
                  <a:moveTo>
                    <a:pt x="27" y="0"/>
                  </a:moveTo>
                  <a:lnTo>
                    <a:pt x="27" y="11"/>
                  </a:lnTo>
                  <a:lnTo>
                    <a:pt x="25" y="11"/>
                  </a:lnTo>
                  <a:lnTo>
                    <a:pt x="23" y="11"/>
                  </a:lnTo>
                  <a:lnTo>
                    <a:pt x="21" y="11"/>
                  </a:lnTo>
                  <a:lnTo>
                    <a:pt x="19" y="11"/>
                  </a:lnTo>
                  <a:lnTo>
                    <a:pt x="19" y="12"/>
                  </a:lnTo>
                  <a:lnTo>
                    <a:pt x="18" y="12"/>
                  </a:lnTo>
                  <a:lnTo>
                    <a:pt x="16" y="12"/>
                  </a:lnTo>
                  <a:lnTo>
                    <a:pt x="16" y="14"/>
                  </a:lnTo>
                  <a:lnTo>
                    <a:pt x="14" y="14"/>
                  </a:lnTo>
                  <a:lnTo>
                    <a:pt x="12" y="16"/>
                  </a:lnTo>
                  <a:lnTo>
                    <a:pt x="12" y="18"/>
                  </a:lnTo>
                  <a:lnTo>
                    <a:pt x="10" y="18"/>
                  </a:lnTo>
                  <a:lnTo>
                    <a:pt x="10" y="20"/>
                  </a:lnTo>
                  <a:lnTo>
                    <a:pt x="10" y="21"/>
                  </a:lnTo>
                  <a:lnTo>
                    <a:pt x="9" y="21"/>
                  </a:lnTo>
                  <a:lnTo>
                    <a:pt x="9" y="23"/>
                  </a:lnTo>
                  <a:lnTo>
                    <a:pt x="9" y="25"/>
                  </a:lnTo>
                  <a:lnTo>
                    <a:pt x="9" y="27"/>
                  </a:lnTo>
                  <a:lnTo>
                    <a:pt x="9" y="28"/>
                  </a:lnTo>
                  <a:lnTo>
                    <a:pt x="9" y="30"/>
                  </a:lnTo>
                  <a:lnTo>
                    <a:pt x="9" y="32"/>
                  </a:lnTo>
                  <a:lnTo>
                    <a:pt x="9" y="34"/>
                  </a:lnTo>
                  <a:lnTo>
                    <a:pt x="10" y="34"/>
                  </a:lnTo>
                  <a:lnTo>
                    <a:pt x="10" y="35"/>
                  </a:lnTo>
                  <a:lnTo>
                    <a:pt x="10" y="37"/>
                  </a:lnTo>
                  <a:lnTo>
                    <a:pt x="12" y="37"/>
                  </a:lnTo>
                  <a:lnTo>
                    <a:pt x="12" y="39"/>
                  </a:lnTo>
                  <a:lnTo>
                    <a:pt x="14" y="39"/>
                  </a:lnTo>
                  <a:lnTo>
                    <a:pt x="14" y="41"/>
                  </a:lnTo>
                  <a:lnTo>
                    <a:pt x="16" y="41"/>
                  </a:lnTo>
                  <a:lnTo>
                    <a:pt x="16" y="43"/>
                  </a:lnTo>
                  <a:lnTo>
                    <a:pt x="18" y="43"/>
                  </a:lnTo>
                  <a:lnTo>
                    <a:pt x="19" y="43"/>
                  </a:lnTo>
                  <a:lnTo>
                    <a:pt x="21" y="43"/>
                  </a:lnTo>
                  <a:lnTo>
                    <a:pt x="23" y="43"/>
                  </a:lnTo>
                  <a:lnTo>
                    <a:pt x="25" y="43"/>
                  </a:lnTo>
                  <a:lnTo>
                    <a:pt x="27" y="43"/>
                  </a:lnTo>
                  <a:lnTo>
                    <a:pt x="28" y="43"/>
                  </a:lnTo>
                  <a:lnTo>
                    <a:pt x="30" y="43"/>
                  </a:lnTo>
                  <a:lnTo>
                    <a:pt x="32" y="41"/>
                  </a:lnTo>
                  <a:lnTo>
                    <a:pt x="34" y="41"/>
                  </a:lnTo>
                  <a:lnTo>
                    <a:pt x="34" y="39"/>
                  </a:lnTo>
                  <a:lnTo>
                    <a:pt x="35" y="39"/>
                  </a:lnTo>
                  <a:lnTo>
                    <a:pt x="35" y="37"/>
                  </a:lnTo>
                  <a:lnTo>
                    <a:pt x="35" y="35"/>
                  </a:lnTo>
                  <a:lnTo>
                    <a:pt x="37" y="35"/>
                  </a:lnTo>
                  <a:lnTo>
                    <a:pt x="37" y="34"/>
                  </a:lnTo>
                  <a:lnTo>
                    <a:pt x="37" y="32"/>
                  </a:lnTo>
                  <a:lnTo>
                    <a:pt x="37" y="30"/>
                  </a:lnTo>
                  <a:lnTo>
                    <a:pt x="37" y="28"/>
                  </a:lnTo>
                  <a:lnTo>
                    <a:pt x="37" y="27"/>
                  </a:lnTo>
                  <a:lnTo>
                    <a:pt x="37" y="25"/>
                  </a:lnTo>
                  <a:lnTo>
                    <a:pt x="37" y="23"/>
                  </a:lnTo>
                  <a:lnTo>
                    <a:pt x="37" y="21"/>
                  </a:lnTo>
                  <a:lnTo>
                    <a:pt x="46" y="21"/>
                  </a:lnTo>
                  <a:lnTo>
                    <a:pt x="46" y="23"/>
                  </a:lnTo>
                  <a:lnTo>
                    <a:pt x="46" y="25"/>
                  </a:lnTo>
                  <a:lnTo>
                    <a:pt x="46" y="27"/>
                  </a:lnTo>
                  <a:lnTo>
                    <a:pt x="46" y="28"/>
                  </a:lnTo>
                  <a:lnTo>
                    <a:pt x="46" y="30"/>
                  </a:lnTo>
                  <a:lnTo>
                    <a:pt x="46" y="32"/>
                  </a:lnTo>
                  <a:lnTo>
                    <a:pt x="48" y="32"/>
                  </a:lnTo>
                  <a:lnTo>
                    <a:pt x="48" y="34"/>
                  </a:lnTo>
                  <a:lnTo>
                    <a:pt x="48" y="35"/>
                  </a:lnTo>
                  <a:lnTo>
                    <a:pt x="48" y="37"/>
                  </a:lnTo>
                  <a:lnTo>
                    <a:pt x="50" y="37"/>
                  </a:lnTo>
                  <a:lnTo>
                    <a:pt x="50" y="39"/>
                  </a:lnTo>
                  <a:lnTo>
                    <a:pt x="52" y="39"/>
                  </a:lnTo>
                  <a:lnTo>
                    <a:pt x="53" y="39"/>
                  </a:lnTo>
                  <a:lnTo>
                    <a:pt x="53" y="41"/>
                  </a:lnTo>
                  <a:lnTo>
                    <a:pt x="55" y="41"/>
                  </a:lnTo>
                  <a:lnTo>
                    <a:pt x="57" y="41"/>
                  </a:lnTo>
                  <a:lnTo>
                    <a:pt x="59" y="41"/>
                  </a:lnTo>
                  <a:lnTo>
                    <a:pt x="60" y="41"/>
                  </a:lnTo>
                  <a:lnTo>
                    <a:pt x="62" y="41"/>
                  </a:lnTo>
                  <a:lnTo>
                    <a:pt x="62" y="39"/>
                  </a:lnTo>
                  <a:lnTo>
                    <a:pt x="64" y="39"/>
                  </a:lnTo>
                  <a:lnTo>
                    <a:pt x="66" y="39"/>
                  </a:lnTo>
                  <a:lnTo>
                    <a:pt x="66" y="37"/>
                  </a:lnTo>
                  <a:lnTo>
                    <a:pt x="68" y="37"/>
                  </a:lnTo>
                  <a:lnTo>
                    <a:pt x="68" y="35"/>
                  </a:lnTo>
                  <a:lnTo>
                    <a:pt x="69" y="35"/>
                  </a:lnTo>
                  <a:lnTo>
                    <a:pt x="69" y="34"/>
                  </a:lnTo>
                  <a:lnTo>
                    <a:pt x="69" y="32"/>
                  </a:lnTo>
                  <a:lnTo>
                    <a:pt x="69" y="30"/>
                  </a:lnTo>
                  <a:lnTo>
                    <a:pt x="71" y="30"/>
                  </a:lnTo>
                  <a:lnTo>
                    <a:pt x="71" y="28"/>
                  </a:lnTo>
                  <a:lnTo>
                    <a:pt x="71" y="27"/>
                  </a:lnTo>
                  <a:lnTo>
                    <a:pt x="71" y="25"/>
                  </a:lnTo>
                  <a:lnTo>
                    <a:pt x="69" y="25"/>
                  </a:lnTo>
                  <a:lnTo>
                    <a:pt x="69" y="23"/>
                  </a:lnTo>
                  <a:lnTo>
                    <a:pt x="69" y="21"/>
                  </a:lnTo>
                  <a:lnTo>
                    <a:pt x="69" y="20"/>
                  </a:lnTo>
                  <a:lnTo>
                    <a:pt x="68" y="18"/>
                  </a:lnTo>
                  <a:lnTo>
                    <a:pt x="68" y="16"/>
                  </a:lnTo>
                  <a:lnTo>
                    <a:pt x="66" y="16"/>
                  </a:lnTo>
                  <a:lnTo>
                    <a:pt x="66" y="14"/>
                  </a:lnTo>
                  <a:lnTo>
                    <a:pt x="64" y="14"/>
                  </a:lnTo>
                  <a:lnTo>
                    <a:pt x="62" y="14"/>
                  </a:lnTo>
                  <a:lnTo>
                    <a:pt x="62" y="12"/>
                  </a:lnTo>
                  <a:lnTo>
                    <a:pt x="60" y="12"/>
                  </a:lnTo>
                  <a:lnTo>
                    <a:pt x="59" y="12"/>
                  </a:lnTo>
                  <a:lnTo>
                    <a:pt x="57" y="12"/>
                  </a:lnTo>
                  <a:lnTo>
                    <a:pt x="55" y="12"/>
                  </a:lnTo>
                  <a:lnTo>
                    <a:pt x="53" y="12"/>
                  </a:lnTo>
                  <a:lnTo>
                    <a:pt x="53" y="2"/>
                  </a:lnTo>
                  <a:lnTo>
                    <a:pt x="55" y="2"/>
                  </a:lnTo>
                  <a:lnTo>
                    <a:pt x="57" y="2"/>
                  </a:lnTo>
                  <a:lnTo>
                    <a:pt x="59" y="2"/>
                  </a:lnTo>
                  <a:lnTo>
                    <a:pt x="60" y="4"/>
                  </a:lnTo>
                  <a:lnTo>
                    <a:pt x="62" y="4"/>
                  </a:lnTo>
                  <a:lnTo>
                    <a:pt x="64" y="4"/>
                  </a:lnTo>
                  <a:lnTo>
                    <a:pt x="66" y="4"/>
                  </a:lnTo>
                  <a:lnTo>
                    <a:pt x="66" y="5"/>
                  </a:lnTo>
                  <a:lnTo>
                    <a:pt x="68" y="5"/>
                  </a:lnTo>
                  <a:lnTo>
                    <a:pt x="69" y="5"/>
                  </a:lnTo>
                  <a:lnTo>
                    <a:pt x="69" y="7"/>
                  </a:lnTo>
                  <a:lnTo>
                    <a:pt x="71" y="7"/>
                  </a:lnTo>
                  <a:lnTo>
                    <a:pt x="71" y="9"/>
                  </a:lnTo>
                  <a:lnTo>
                    <a:pt x="73" y="9"/>
                  </a:lnTo>
                  <a:lnTo>
                    <a:pt x="75" y="11"/>
                  </a:lnTo>
                  <a:lnTo>
                    <a:pt x="75" y="12"/>
                  </a:lnTo>
                  <a:lnTo>
                    <a:pt x="77" y="12"/>
                  </a:lnTo>
                  <a:lnTo>
                    <a:pt x="77" y="14"/>
                  </a:lnTo>
                  <a:lnTo>
                    <a:pt x="77" y="16"/>
                  </a:lnTo>
                  <a:lnTo>
                    <a:pt x="78" y="16"/>
                  </a:lnTo>
                  <a:lnTo>
                    <a:pt x="78" y="18"/>
                  </a:lnTo>
                  <a:lnTo>
                    <a:pt x="78" y="20"/>
                  </a:lnTo>
                  <a:lnTo>
                    <a:pt x="78" y="21"/>
                  </a:lnTo>
                  <a:lnTo>
                    <a:pt x="80" y="21"/>
                  </a:lnTo>
                  <a:lnTo>
                    <a:pt x="80" y="23"/>
                  </a:lnTo>
                  <a:lnTo>
                    <a:pt x="80" y="25"/>
                  </a:lnTo>
                  <a:lnTo>
                    <a:pt x="80" y="27"/>
                  </a:lnTo>
                  <a:lnTo>
                    <a:pt x="80" y="28"/>
                  </a:lnTo>
                  <a:lnTo>
                    <a:pt x="80" y="30"/>
                  </a:lnTo>
                  <a:lnTo>
                    <a:pt x="80" y="32"/>
                  </a:lnTo>
                  <a:lnTo>
                    <a:pt x="78" y="32"/>
                  </a:lnTo>
                  <a:lnTo>
                    <a:pt x="78" y="34"/>
                  </a:lnTo>
                  <a:lnTo>
                    <a:pt x="78" y="35"/>
                  </a:lnTo>
                  <a:lnTo>
                    <a:pt x="78" y="37"/>
                  </a:lnTo>
                  <a:lnTo>
                    <a:pt x="78" y="39"/>
                  </a:lnTo>
                  <a:lnTo>
                    <a:pt x="77" y="39"/>
                  </a:lnTo>
                  <a:lnTo>
                    <a:pt x="77" y="41"/>
                  </a:lnTo>
                  <a:lnTo>
                    <a:pt x="77" y="43"/>
                  </a:lnTo>
                  <a:lnTo>
                    <a:pt x="75" y="43"/>
                  </a:lnTo>
                  <a:lnTo>
                    <a:pt x="75" y="44"/>
                  </a:lnTo>
                  <a:lnTo>
                    <a:pt x="73" y="44"/>
                  </a:lnTo>
                  <a:lnTo>
                    <a:pt x="73" y="46"/>
                  </a:lnTo>
                  <a:lnTo>
                    <a:pt x="71" y="46"/>
                  </a:lnTo>
                  <a:lnTo>
                    <a:pt x="71" y="48"/>
                  </a:lnTo>
                  <a:lnTo>
                    <a:pt x="69" y="48"/>
                  </a:lnTo>
                  <a:lnTo>
                    <a:pt x="69" y="50"/>
                  </a:lnTo>
                  <a:lnTo>
                    <a:pt x="68" y="50"/>
                  </a:lnTo>
                  <a:lnTo>
                    <a:pt x="66" y="50"/>
                  </a:lnTo>
                  <a:lnTo>
                    <a:pt x="64" y="50"/>
                  </a:lnTo>
                  <a:lnTo>
                    <a:pt x="64" y="51"/>
                  </a:lnTo>
                  <a:lnTo>
                    <a:pt x="62" y="51"/>
                  </a:lnTo>
                  <a:lnTo>
                    <a:pt x="60" y="51"/>
                  </a:lnTo>
                  <a:lnTo>
                    <a:pt x="59" y="51"/>
                  </a:lnTo>
                  <a:lnTo>
                    <a:pt x="57" y="51"/>
                  </a:lnTo>
                  <a:lnTo>
                    <a:pt x="55" y="51"/>
                  </a:lnTo>
                  <a:lnTo>
                    <a:pt x="53" y="51"/>
                  </a:lnTo>
                  <a:lnTo>
                    <a:pt x="53" y="50"/>
                  </a:lnTo>
                  <a:lnTo>
                    <a:pt x="52" y="50"/>
                  </a:lnTo>
                  <a:lnTo>
                    <a:pt x="50" y="50"/>
                  </a:lnTo>
                  <a:lnTo>
                    <a:pt x="50" y="48"/>
                  </a:lnTo>
                  <a:lnTo>
                    <a:pt x="48" y="48"/>
                  </a:lnTo>
                  <a:lnTo>
                    <a:pt x="46" y="48"/>
                  </a:lnTo>
                  <a:lnTo>
                    <a:pt x="46" y="46"/>
                  </a:lnTo>
                  <a:lnTo>
                    <a:pt x="44" y="46"/>
                  </a:lnTo>
                  <a:lnTo>
                    <a:pt x="44" y="44"/>
                  </a:lnTo>
                  <a:lnTo>
                    <a:pt x="44" y="43"/>
                  </a:lnTo>
                  <a:lnTo>
                    <a:pt x="43" y="43"/>
                  </a:lnTo>
                  <a:lnTo>
                    <a:pt x="43" y="41"/>
                  </a:lnTo>
                  <a:lnTo>
                    <a:pt x="43" y="43"/>
                  </a:lnTo>
                  <a:lnTo>
                    <a:pt x="43" y="44"/>
                  </a:lnTo>
                  <a:lnTo>
                    <a:pt x="41" y="44"/>
                  </a:lnTo>
                  <a:lnTo>
                    <a:pt x="41" y="46"/>
                  </a:lnTo>
                  <a:lnTo>
                    <a:pt x="41" y="48"/>
                  </a:lnTo>
                  <a:lnTo>
                    <a:pt x="39" y="48"/>
                  </a:lnTo>
                  <a:lnTo>
                    <a:pt x="39" y="50"/>
                  </a:lnTo>
                  <a:lnTo>
                    <a:pt x="37" y="50"/>
                  </a:lnTo>
                  <a:lnTo>
                    <a:pt x="35" y="51"/>
                  </a:lnTo>
                  <a:lnTo>
                    <a:pt x="34" y="51"/>
                  </a:lnTo>
                  <a:lnTo>
                    <a:pt x="34" y="53"/>
                  </a:lnTo>
                  <a:lnTo>
                    <a:pt x="32" y="53"/>
                  </a:lnTo>
                  <a:lnTo>
                    <a:pt x="30" y="53"/>
                  </a:lnTo>
                  <a:lnTo>
                    <a:pt x="28" y="53"/>
                  </a:lnTo>
                  <a:lnTo>
                    <a:pt x="27" y="53"/>
                  </a:lnTo>
                  <a:lnTo>
                    <a:pt x="25" y="53"/>
                  </a:lnTo>
                  <a:lnTo>
                    <a:pt x="23" y="53"/>
                  </a:lnTo>
                  <a:lnTo>
                    <a:pt x="21" y="53"/>
                  </a:lnTo>
                  <a:lnTo>
                    <a:pt x="19" y="53"/>
                  </a:lnTo>
                  <a:lnTo>
                    <a:pt x="18" y="53"/>
                  </a:lnTo>
                  <a:lnTo>
                    <a:pt x="16" y="53"/>
                  </a:lnTo>
                  <a:lnTo>
                    <a:pt x="14" y="53"/>
                  </a:lnTo>
                  <a:lnTo>
                    <a:pt x="14" y="51"/>
                  </a:lnTo>
                  <a:lnTo>
                    <a:pt x="12" y="51"/>
                  </a:lnTo>
                  <a:lnTo>
                    <a:pt x="10" y="51"/>
                  </a:lnTo>
                  <a:lnTo>
                    <a:pt x="10" y="50"/>
                  </a:lnTo>
                  <a:lnTo>
                    <a:pt x="9" y="50"/>
                  </a:lnTo>
                  <a:lnTo>
                    <a:pt x="9" y="48"/>
                  </a:lnTo>
                  <a:lnTo>
                    <a:pt x="7" y="48"/>
                  </a:lnTo>
                  <a:lnTo>
                    <a:pt x="7" y="46"/>
                  </a:lnTo>
                  <a:lnTo>
                    <a:pt x="5" y="46"/>
                  </a:lnTo>
                  <a:lnTo>
                    <a:pt x="5" y="44"/>
                  </a:lnTo>
                  <a:lnTo>
                    <a:pt x="3" y="44"/>
                  </a:lnTo>
                  <a:lnTo>
                    <a:pt x="3" y="43"/>
                  </a:lnTo>
                  <a:lnTo>
                    <a:pt x="3" y="41"/>
                  </a:lnTo>
                  <a:lnTo>
                    <a:pt x="2" y="41"/>
                  </a:lnTo>
                  <a:lnTo>
                    <a:pt x="2" y="39"/>
                  </a:lnTo>
                  <a:lnTo>
                    <a:pt x="2" y="37"/>
                  </a:lnTo>
                  <a:lnTo>
                    <a:pt x="0" y="37"/>
                  </a:lnTo>
                  <a:lnTo>
                    <a:pt x="0" y="35"/>
                  </a:lnTo>
                  <a:lnTo>
                    <a:pt x="0" y="34"/>
                  </a:lnTo>
                  <a:lnTo>
                    <a:pt x="0" y="32"/>
                  </a:lnTo>
                  <a:lnTo>
                    <a:pt x="0" y="30"/>
                  </a:lnTo>
                  <a:lnTo>
                    <a:pt x="0" y="28"/>
                  </a:lnTo>
                  <a:lnTo>
                    <a:pt x="0" y="27"/>
                  </a:lnTo>
                  <a:lnTo>
                    <a:pt x="0" y="25"/>
                  </a:lnTo>
                  <a:lnTo>
                    <a:pt x="0" y="23"/>
                  </a:lnTo>
                  <a:lnTo>
                    <a:pt x="0" y="21"/>
                  </a:lnTo>
                  <a:lnTo>
                    <a:pt x="0" y="20"/>
                  </a:lnTo>
                  <a:lnTo>
                    <a:pt x="0" y="18"/>
                  </a:lnTo>
                  <a:lnTo>
                    <a:pt x="2" y="18"/>
                  </a:lnTo>
                  <a:lnTo>
                    <a:pt x="2" y="16"/>
                  </a:lnTo>
                  <a:lnTo>
                    <a:pt x="2" y="14"/>
                  </a:lnTo>
                  <a:lnTo>
                    <a:pt x="2" y="12"/>
                  </a:lnTo>
                  <a:lnTo>
                    <a:pt x="3" y="12"/>
                  </a:lnTo>
                  <a:lnTo>
                    <a:pt x="3" y="11"/>
                  </a:lnTo>
                  <a:lnTo>
                    <a:pt x="5" y="11"/>
                  </a:lnTo>
                  <a:lnTo>
                    <a:pt x="5" y="9"/>
                  </a:lnTo>
                  <a:lnTo>
                    <a:pt x="5" y="7"/>
                  </a:lnTo>
                  <a:lnTo>
                    <a:pt x="7" y="7"/>
                  </a:lnTo>
                  <a:lnTo>
                    <a:pt x="9" y="5"/>
                  </a:lnTo>
                  <a:lnTo>
                    <a:pt x="10" y="5"/>
                  </a:lnTo>
                  <a:lnTo>
                    <a:pt x="10" y="4"/>
                  </a:lnTo>
                  <a:lnTo>
                    <a:pt x="12" y="4"/>
                  </a:lnTo>
                  <a:lnTo>
                    <a:pt x="14" y="4"/>
                  </a:lnTo>
                  <a:lnTo>
                    <a:pt x="14" y="2"/>
                  </a:lnTo>
                  <a:lnTo>
                    <a:pt x="16" y="2"/>
                  </a:lnTo>
                  <a:lnTo>
                    <a:pt x="18" y="2"/>
                  </a:lnTo>
                  <a:lnTo>
                    <a:pt x="19" y="2"/>
                  </a:lnTo>
                  <a:lnTo>
                    <a:pt x="21" y="0"/>
                  </a:lnTo>
                  <a:lnTo>
                    <a:pt x="23" y="0"/>
                  </a:lnTo>
                  <a:lnTo>
                    <a:pt x="25" y="0"/>
                  </a:lnTo>
                  <a:lnTo>
                    <a:pt x="27"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7" name="Freeform 65"/>
            <p:cNvSpPr>
              <a:spLocks/>
            </p:cNvSpPr>
            <p:nvPr/>
          </p:nvSpPr>
          <p:spPr bwMode="auto">
            <a:xfrm>
              <a:off x="5998756" y="3442344"/>
              <a:ext cx="116850" cy="80663"/>
            </a:xfrm>
            <a:custGeom>
              <a:avLst/>
              <a:gdLst>
                <a:gd name="T0" fmla="*/ 36292242 w 78"/>
                <a:gd name="T1" fmla="*/ 21031906 h 54"/>
                <a:gd name="T2" fmla="*/ 29487731 w 78"/>
                <a:gd name="T3" fmla="*/ 23369293 h 54"/>
                <a:gd name="T4" fmla="*/ 20415044 w 78"/>
                <a:gd name="T5" fmla="*/ 28042545 h 54"/>
                <a:gd name="T6" fmla="*/ 20415044 w 78"/>
                <a:gd name="T7" fmla="*/ 30379932 h 54"/>
                <a:gd name="T8" fmla="*/ 20415044 w 78"/>
                <a:gd name="T9" fmla="*/ 42065340 h 54"/>
                <a:gd name="T10" fmla="*/ 20415044 w 78"/>
                <a:gd name="T11" fmla="*/ 53749231 h 54"/>
                <a:gd name="T12" fmla="*/ 20415044 w 78"/>
                <a:gd name="T13" fmla="*/ 67770497 h 54"/>
                <a:gd name="T14" fmla="*/ 20415044 w 78"/>
                <a:gd name="T15" fmla="*/ 74782659 h 54"/>
                <a:gd name="T16" fmla="*/ 24951391 w 78"/>
                <a:gd name="T17" fmla="*/ 84129151 h 54"/>
                <a:gd name="T18" fmla="*/ 34024072 w 78"/>
                <a:gd name="T19" fmla="*/ 86466538 h 54"/>
                <a:gd name="T20" fmla="*/ 45366429 w 78"/>
                <a:gd name="T21" fmla="*/ 86466538 h 54"/>
                <a:gd name="T22" fmla="*/ 54439122 w 78"/>
                <a:gd name="T23" fmla="*/ 88803926 h 54"/>
                <a:gd name="T24" fmla="*/ 58975463 w 78"/>
                <a:gd name="T25" fmla="*/ 86466538 h 54"/>
                <a:gd name="T26" fmla="*/ 65781480 w 78"/>
                <a:gd name="T27" fmla="*/ 84129151 h 54"/>
                <a:gd name="T28" fmla="*/ 74854161 w 78"/>
                <a:gd name="T29" fmla="*/ 79455905 h 54"/>
                <a:gd name="T30" fmla="*/ 79390501 w 78"/>
                <a:gd name="T31" fmla="*/ 70107885 h 54"/>
                <a:gd name="T32" fmla="*/ 83926842 w 78"/>
                <a:gd name="T33" fmla="*/ 63097251 h 54"/>
                <a:gd name="T34" fmla="*/ 83926842 w 78"/>
                <a:gd name="T35" fmla="*/ 51411844 h 54"/>
                <a:gd name="T36" fmla="*/ 83926842 w 78"/>
                <a:gd name="T37" fmla="*/ 37390565 h 54"/>
                <a:gd name="T38" fmla="*/ 79390501 w 78"/>
                <a:gd name="T39" fmla="*/ 30379932 h 54"/>
                <a:gd name="T40" fmla="*/ 74854161 w 78"/>
                <a:gd name="T41" fmla="*/ 28042545 h 54"/>
                <a:gd name="T42" fmla="*/ 65781480 w 78"/>
                <a:gd name="T43" fmla="*/ 23369293 h 54"/>
                <a:gd name="T44" fmla="*/ 147440151 w 78"/>
                <a:gd name="T45" fmla="*/ 98151946 h 54"/>
                <a:gd name="T46" fmla="*/ 90732859 w 78"/>
                <a:gd name="T47" fmla="*/ 28042545 h 54"/>
                <a:gd name="T48" fmla="*/ 97537369 w 78"/>
                <a:gd name="T49" fmla="*/ 30379932 h 54"/>
                <a:gd name="T50" fmla="*/ 99805563 w 78"/>
                <a:gd name="T51" fmla="*/ 35054707 h 54"/>
                <a:gd name="T52" fmla="*/ 99805563 w 78"/>
                <a:gd name="T53" fmla="*/ 46738586 h 54"/>
                <a:gd name="T54" fmla="*/ 99805563 w 78"/>
                <a:gd name="T55" fmla="*/ 58424006 h 54"/>
                <a:gd name="T56" fmla="*/ 99805563 w 78"/>
                <a:gd name="T57" fmla="*/ 70107885 h 54"/>
                <a:gd name="T58" fmla="*/ 97537369 w 78"/>
                <a:gd name="T59" fmla="*/ 79455905 h 54"/>
                <a:gd name="T60" fmla="*/ 95269199 w 78"/>
                <a:gd name="T61" fmla="*/ 86466538 h 54"/>
                <a:gd name="T62" fmla="*/ 90732859 w 78"/>
                <a:gd name="T63" fmla="*/ 91139784 h 54"/>
                <a:gd name="T64" fmla="*/ 79390501 w 78"/>
                <a:gd name="T65" fmla="*/ 98151946 h 54"/>
                <a:gd name="T66" fmla="*/ 70317820 w 78"/>
                <a:gd name="T67" fmla="*/ 100487829 h 54"/>
                <a:gd name="T68" fmla="*/ 63513309 w 78"/>
                <a:gd name="T69" fmla="*/ 105162603 h 54"/>
                <a:gd name="T70" fmla="*/ 58975463 w 78"/>
                <a:gd name="T71" fmla="*/ 109835849 h 54"/>
                <a:gd name="T72" fmla="*/ 49902782 w 78"/>
                <a:gd name="T73" fmla="*/ 109835849 h 54"/>
                <a:gd name="T74" fmla="*/ 36292242 w 78"/>
                <a:gd name="T75" fmla="*/ 105162603 h 54"/>
                <a:gd name="T76" fmla="*/ 24951391 w 78"/>
                <a:gd name="T77" fmla="*/ 100487829 h 54"/>
                <a:gd name="T78" fmla="*/ 20415044 w 78"/>
                <a:gd name="T79" fmla="*/ 98151946 h 54"/>
                <a:gd name="T80" fmla="*/ 15878704 w 78"/>
                <a:gd name="T81" fmla="*/ 91139784 h 54"/>
                <a:gd name="T82" fmla="*/ 6804514 w 78"/>
                <a:gd name="T83" fmla="*/ 88803926 h 54"/>
                <a:gd name="T84" fmla="*/ 4536342 w 78"/>
                <a:gd name="T85" fmla="*/ 84129151 h 54"/>
                <a:gd name="T86" fmla="*/ 0 w 78"/>
                <a:gd name="T87" fmla="*/ 74782659 h 54"/>
                <a:gd name="T88" fmla="*/ 0 w 78"/>
                <a:gd name="T89" fmla="*/ 63097251 h 54"/>
                <a:gd name="T90" fmla="*/ 0 w 78"/>
                <a:gd name="T91" fmla="*/ 51411844 h 54"/>
                <a:gd name="T92" fmla="*/ 0 w 78"/>
                <a:gd name="T93" fmla="*/ 37390565 h 54"/>
                <a:gd name="T94" fmla="*/ 4536342 w 78"/>
                <a:gd name="T95" fmla="*/ 30379932 h 54"/>
                <a:gd name="T96" fmla="*/ 6804514 w 78"/>
                <a:gd name="T97" fmla="*/ 23369293 h 54"/>
                <a:gd name="T98" fmla="*/ 11340854 w 78"/>
                <a:gd name="T99" fmla="*/ 16358660 h 54"/>
                <a:gd name="T100" fmla="*/ 20415044 w 78"/>
                <a:gd name="T101" fmla="*/ 7010636 h 54"/>
                <a:gd name="T102" fmla="*/ 24951391 w 78"/>
                <a:gd name="T103" fmla="*/ 4673247 h 54"/>
                <a:gd name="T104" fmla="*/ 34024072 w 78"/>
                <a:gd name="T105" fmla="*/ 0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54"/>
                <a:gd name="T161" fmla="*/ 78 w 78"/>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54">
                  <a:moveTo>
                    <a:pt x="21" y="0"/>
                  </a:moveTo>
                  <a:lnTo>
                    <a:pt x="21" y="9"/>
                  </a:lnTo>
                  <a:lnTo>
                    <a:pt x="19" y="9"/>
                  </a:lnTo>
                  <a:lnTo>
                    <a:pt x="19" y="10"/>
                  </a:lnTo>
                  <a:lnTo>
                    <a:pt x="18" y="10"/>
                  </a:lnTo>
                  <a:lnTo>
                    <a:pt x="16" y="10"/>
                  </a:lnTo>
                  <a:lnTo>
                    <a:pt x="16" y="12"/>
                  </a:lnTo>
                  <a:lnTo>
                    <a:pt x="14" y="12"/>
                  </a:lnTo>
                  <a:lnTo>
                    <a:pt x="12" y="12"/>
                  </a:lnTo>
                  <a:lnTo>
                    <a:pt x="12" y="14"/>
                  </a:lnTo>
                  <a:lnTo>
                    <a:pt x="12" y="16"/>
                  </a:lnTo>
                  <a:lnTo>
                    <a:pt x="10" y="16"/>
                  </a:lnTo>
                  <a:lnTo>
                    <a:pt x="10" y="18"/>
                  </a:lnTo>
                  <a:lnTo>
                    <a:pt x="9" y="19"/>
                  </a:lnTo>
                  <a:lnTo>
                    <a:pt x="9" y="21"/>
                  </a:lnTo>
                  <a:lnTo>
                    <a:pt x="9" y="23"/>
                  </a:lnTo>
                  <a:lnTo>
                    <a:pt x="9" y="25"/>
                  </a:lnTo>
                  <a:lnTo>
                    <a:pt x="9" y="26"/>
                  </a:lnTo>
                  <a:lnTo>
                    <a:pt x="9" y="28"/>
                  </a:lnTo>
                  <a:lnTo>
                    <a:pt x="9" y="30"/>
                  </a:lnTo>
                  <a:lnTo>
                    <a:pt x="10" y="32"/>
                  </a:lnTo>
                  <a:lnTo>
                    <a:pt x="10" y="33"/>
                  </a:lnTo>
                  <a:lnTo>
                    <a:pt x="10" y="35"/>
                  </a:lnTo>
                  <a:lnTo>
                    <a:pt x="12" y="35"/>
                  </a:lnTo>
                  <a:lnTo>
                    <a:pt x="12" y="37"/>
                  </a:lnTo>
                  <a:lnTo>
                    <a:pt x="14" y="37"/>
                  </a:lnTo>
                  <a:lnTo>
                    <a:pt x="14" y="39"/>
                  </a:lnTo>
                  <a:lnTo>
                    <a:pt x="16" y="39"/>
                  </a:lnTo>
                  <a:lnTo>
                    <a:pt x="18" y="39"/>
                  </a:lnTo>
                  <a:lnTo>
                    <a:pt x="18" y="41"/>
                  </a:lnTo>
                  <a:lnTo>
                    <a:pt x="19" y="41"/>
                  </a:lnTo>
                  <a:lnTo>
                    <a:pt x="21" y="41"/>
                  </a:lnTo>
                  <a:lnTo>
                    <a:pt x="23" y="41"/>
                  </a:lnTo>
                  <a:lnTo>
                    <a:pt x="23" y="42"/>
                  </a:lnTo>
                  <a:lnTo>
                    <a:pt x="25" y="42"/>
                  </a:lnTo>
                  <a:lnTo>
                    <a:pt x="27" y="42"/>
                  </a:lnTo>
                  <a:lnTo>
                    <a:pt x="28" y="42"/>
                  </a:lnTo>
                  <a:lnTo>
                    <a:pt x="28" y="41"/>
                  </a:lnTo>
                  <a:lnTo>
                    <a:pt x="30" y="41"/>
                  </a:lnTo>
                  <a:lnTo>
                    <a:pt x="32" y="41"/>
                  </a:lnTo>
                  <a:lnTo>
                    <a:pt x="34" y="41"/>
                  </a:lnTo>
                  <a:lnTo>
                    <a:pt x="35" y="39"/>
                  </a:lnTo>
                  <a:lnTo>
                    <a:pt x="37" y="39"/>
                  </a:lnTo>
                  <a:lnTo>
                    <a:pt x="37" y="37"/>
                  </a:lnTo>
                  <a:lnTo>
                    <a:pt x="39" y="37"/>
                  </a:lnTo>
                  <a:lnTo>
                    <a:pt x="39" y="35"/>
                  </a:lnTo>
                  <a:lnTo>
                    <a:pt x="41" y="35"/>
                  </a:lnTo>
                  <a:lnTo>
                    <a:pt x="41" y="33"/>
                  </a:lnTo>
                  <a:lnTo>
                    <a:pt x="41" y="32"/>
                  </a:lnTo>
                  <a:lnTo>
                    <a:pt x="43" y="32"/>
                  </a:lnTo>
                  <a:lnTo>
                    <a:pt x="43" y="30"/>
                  </a:lnTo>
                  <a:lnTo>
                    <a:pt x="43" y="28"/>
                  </a:lnTo>
                  <a:lnTo>
                    <a:pt x="43" y="26"/>
                  </a:lnTo>
                  <a:lnTo>
                    <a:pt x="43" y="25"/>
                  </a:lnTo>
                  <a:lnTo>
                    <a:pt x="43" y="23"/>
                  </a:lnTo>
                  <a:lnTo>
                    <a:pt x="43" y="21"/>
                  </a:lnTo>
                  <a:lnTo>
                    <a:pt x="43" y="19"/>
                  </a:lnTo>
                  <a:lnTo>
                    <a:pt x="43" y="18"/>
                  </a:lnTo>
                  <a:lnTo>
                    <a:pt x="41" y="18"/>
                  </a:lnTo>
                  <a:lnTo>
                    <a:pt x="41" y="16"/>
                  </a:lnTo>
                  <a:lnTo>
                    <a:pt x="41" y="14"/>
                  </a:lnTo>
                  <a:lnTo>
                    <a:pt x="39" y="14"/>
                  </a:lnTo>
                  <a:lnTo>
                    <a:pt x="39" y="12"/>
                  </a:lnTo>
                  <a:lnTo>
                    <a:pt x="37" y="12"/>
                  </a:lnTo>
                  <a:lnTo>
                    <a:pt x="37" y="10"/>
                  </a:lnTo>
                  <a:lnTo>
                    <a:pt x="35" y="10"/>
                  </a:lnTo>
                  <a:lnTo>
                    <a:pt x="35" y="2"/>
                  </a:lnTo>
                  <a:lnTo>
                    <a:pt x="77" y="7"/>
                  </a:lnTo>
                  <a:lnTo>
                    <a:pt x="77" y="48"/>
                  </a:lnTo>
                  <a:lnTo>
                    <a:pt x="68" y="48"/>
                  </a:lnTo>
                  <a:lnTo>
                    <a:pt x="68" y="14"/>
                  </a:lnTo>
                  <a:lnTo>
                    <a:pt x="46" y="12"/>
                  </a:lnTo>
                  <a:lnTo>
                    <a:pt x="48" y="12"/>
                  </a:lnTo>
                  <a:lnTo>
                    <a:pt x="48" y="14"/>
                  </a:lnTo>
                  <a:lnTo>
                    <a:pt x="50" y="14"/>
                  </a:lnTo>
                  <a:lnTo>
                    <a:pt x="50" y="16"/>
                  </a:lnTo>
                  <a:lnTo>
                    <a:pt x="50" y="18"/>
                  </a:lnTo>
                  <a:lnTo>
                    <a:pt x="52" y="18"/>
                  </a:lnTo>
                  <a:lnTo>
                    <a:pt x="52" y="19"/>
                  </a:lnTo>
                  <a:lnTo>
                    <a:pt x="52" y="21"/>
                  </a:lnTo>
                  <a:lnTo>
                    <a:pt x="52" y="23"/>
                  </a:lnTo>
                  <a:lnTo>
                    <a:pt x="52" y="25"/>
                  </a:lnTo>
                  <a:lnTo>
                    <a:pt x="52" y="26"/>
                  </a:lnTo>
                  <a:lnTo>
                    <a:pt x="52" y="28"/>
                  </a:lnTo>
                  <a:lnTo>
                    <a:pt x="52" y="30"/>
                  </a:lnTo>
                  <a:lnTo>
                    <a:pt x="52" y="32"/>
                  </a:lnTo>
                  <a:lnTo>
                    <a:pt x="52" y="33"/>
                  </a:lnTo>
                  <a:lnTo>
                    <a:pt x="52" y="35"/>
                  </a:lnTo>
                  <a:lnTo>
                    <a:pt x="50" y="35"/>
                  </a:lnTo>
                  <a:lnTo>
                    <a:pt x="50" y="37"/>
                  </a:lnTo>
                  <a:lnTo>
                    <a:pt x="50" y="39"/>
                  </a:lnTo>
                  <a:lnTo>
                    <a:pt x="50" y="41"/>
                  </a:lnTo>
                  <a:lnTo>
                    <a:pt x="48" y="41"/>
                  </a:lnTo>
                  <a:lnTo>
                    <a:pt x="48" y="42"/>
                  </a:lnTo>
                  <a:lnTo>
                    <a:pt x="46" y="42"/>
                  </a:lnTo>
                  <a:lnTo>
                    <a:pt x="46" y="44"/>
                  </a:lnTo>
                  <a:lnTo>
                    <a:pt x="44" y="46"/>
                  </a:lnTo>
                  <a:lnTo>
                    <a:pt x="43" y="48"/>
                  </a:lnTo>
                  <a:lnTo>
                    <a:pt x="41" y="48"/>
                  </a:lnTo>
                  <a:lnTo>
                    <a:pt x="41" y="49"/>
                  </a:lnTo>
                  <a:lnTo>
                    <a:pt x="39" y="49"/>
                  </a:lnTo>
                  <a:lnTo>
                    <a:pt x="37" y="49"/>
                  </a:lnTo>
                  <a:lnTo>
                    <a:pt x="37" y="51"/>
                  </a:lnTo>
                  <a:lnTo>
                    <a:pt x="35" y="51"/>
                  </a:lnTo>
                  <a:lnTo>
                    <a:pt x="34" y="51"/>
                  </a:lnTo>
                  <a:lnTo>
                    <a:pt x="32" y="51"/>
                  </a:lnTo>
                  <a:lnTo>
                    <a:pt x="30" y="51"/>
                  </a:lnTo>
                  <a:lnTo>
                    <a:pt x="30" y="53"/>
                  </a:lnTo>
                  <a:lnTo>
                    <a:pt x="28" y="53"/>
                  </a:lnTo>
                  <a:lnTo>
                    <a:pt x="27" y="53"/>
                  </a:lnTo>
                  <a:lnTo>
                    <a:pt x="25" y="53"/>
                  </a:lnTo>
                  <a:lnTo>
                    <a:pt x="23" y="53"/>
                  </a:lnTo>
                  <a:lnTo>
                    <a:pt x="21" y="51"/>
                  </a:lnTo>
                  <a:lnTo>
                    <a:pt x="19" y="51"/>
                  </a:lnTo>
                  <a:lnTo>
                    <a:pt x="18" y="51"/>
                  </a:lnTo>
                  <a:lnTo>
                    <a:pt x="16" y="51"/>
                  </a:lnTo>
                  <a:lnTo>
                    <a:pt x="14" y="49"/>
                  </a:lnTo>
                  <a:lnTo>
                    <a:pt x="12" y="49"/>
                  </a:lnTo>
                  <a:lnTo>
                    <a:pt x="10" y="48"/>
                  </a:lnTo>
                  <a:lnTo>
                    <a:pt x="9" y="48"/>
                  </a:lnTo>
                  <a:lnTo>
                    <a:pt x="9" y="46"/>
                  </a:lnTo>
                  <a:lnTo>
                    <a:pt x="7" y="46"/>
                  </a:lnTo>
                  <a:lnTo>
                    <a:pt x="7" y="44"/>
                  </a:lnTo>
                  <a:lnTo>
                    <a:pt x="5" y="44"/>
                  </a:lnTo>
                  <a:lnTo>
                    <a:pt x="5" y="42"/>
                  </a:lnTo>
                  <a:lnTo>
                    <a:pt x="3" y="42"/>
                  </a:lnTo>
                  <a:lnTo>
                    <a:pt x="3" y="41"/>
                  </a:lnTo>
                  <a:lnTo>
                    <a:pt x="3" y="39"/>
                  </a:lnTo>
                  <a:lnTo>
                    <a:pt x="2" y="39"/>
                  </a:lnTo>
                  <a:lnTo>
                    <a:pt x="2" y="37"/>
                  </a:lnTo>
                  <a:lnTo>
                    <a:pt x="2" y="35"/>
                  </a:lnTo>
                  <a:lnTo>
                    <a:pt x="0" y="35"/>
                  </a:lnTo>
                  <a:lnTo>
                    <a:pt x="0" y="33"/>
                  </a:lnTo>
                  <a:lnTo>
                    <a:pt x="0" y="32"/>
                  </a:lnTo>
                  <a:lnTo>
                    <a:pt x="0" y="30"/>
                  </a:lnTo>
                  <a:lnTo>
                    <a:pt x="0" y="28"/>
                  </a:lnTo>
                  <a:lnTo>
                    <a:pt x="0" y="26"/>
                  </a:lnTo>
                  <a:lnTo>
                    <a:pt x="0" y="25"/>
                  </a:lnTo>
                  <a:lnTo>
                    <a:pt x="0" y="23"/>
                  </a:lnTo>
                  <a:lnTo>
                    <a:pt x="0" y="21"/>
                  </a:lnTo>
                  <a:lnTo>
                    <a:pt x="0" y="19"/>
                  </a:lnTo>
                  <a:lnTo>
                    <a:pt x="0" y="18"/>
                  </a:lnTo>
                  <a:lnTo>
                    <a:pt x="0" y="16"/>
                  </a:lnTo>
                  <a:lnTo>
                    <a:pt x="2" y="14"/>
                  </a:lnTo>
                  <a:lnTo>
                    <a:pt x="2" y="12"/>
                  </a:lnTo>
                  <a:lnTo>
                    <a:pt x="2" y="10"/>
                  </a:lnTo>
                  <a:lnTo>
                    <a:pt x="3" y="10"/>
                  </a:lnTo>
                  <a:lnTo>
                    <a:pt x="3" y="9"/>
                  </a:lnTo>
                  <a:lnTo>
                    <a:pt x="5" y="9"/>
                  </a:lnTo>
                  <a:lnTo>
                    <a:pt x="5" y="7"/>
                  </a:lnTo>
                  <a:lnTo>
                    <a:pt x="7" y="5"/>
                  </a:lnTo>
                  <a:lnTo>
                    <a:pt x="9" y="3"/>
                  </a:lnTo>
                  <a:lnTo>
                    <a:pt x="10" y="3"/>
                  </a:lnTo>
                  <a:lnTo>
                    <a:pt x="10" y="2"/>
                  </a:lnTo>
                  <a:lnTo>
                    <a:pt x="12" y="2"/>
                  </a:lnTo>
                  <a:lnTo>
                    <a:pt x="14" y="2"/>
                  </a:lnTo>
                  <a:lnTo>
                    <a:pt x="14" y="0"/>
                  </a:lnTo>
                  <a:lnTo>
                    <a:pt x="16" y="0"/>
                  </a:lnTo>
                  <a:lnTo>
                    <a:pt x="18" y="0"/>
                  </a:lnTo>
                  <a:lnTo>
                    <a:pt x="19" y="0"/>
                  </a:lnTo>
                  <a:lnTo>
                    <a:pt x="21"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8" name="Freeform 66"/>
            <p:cNvSpPr>
              <a:spLocks/>
            </p:cNvSpPr>
            <p:nvPr/>
          </p:nvSpPr>
          <p:spPr bwMode="auto">
            <a:xfrm>
              <a:off x="6601386" y="3449209"/>
              <a:ext cx="116850" cy="80663"/>
            </a:xfrm>
            <a:custGeom>
              <a:avLst/>
              <a:gdLst>
                <a:gd name="T0" fmla="*/ 2325384 w 76"/>
                <a:gd name="T1" fmla="*/ 20231754 h 54"/>
                <a:gd name="T2" fmla="*/ 11625395 w 76"/>
                <a:gd name="T3" fmla="*/ 20231754 h 54"/>
                <a:gd name="T4" fmla="*/ 18601547 w 76"/>
                <a:gd name="T5" fmla="*/ 22479227 h 54"/>
                <a:gd name="T6" fmla="*/ 27901562 w 76"/>
                <a:gd name="T7" fmla="*/ 22479227 h 54"/>
                <a:gd name="T8" fmla="*/ 27901562 w 76"/>
                <a:gd name="T9" fmla="*/ 24726705 h 54"/>
                <a:gd name="T10" fmla="*/ 32552328 w 76"/>
                <a:gd name="T11" fmla="*/ 24726705 h 54"/>
                <a:gd name="T12" fmla="*/ 37201570 w 76"/>
                <a:gd name="T13" fmla="*/ 29223149 h 54"/>
                <a:gd name="T14" fmla="*/ 46503103 w 76"/>
                <a:gd name="T15" fmla="*/ 29223149 h 54"/>
                <a:gd name="T16" fmla="*/ 51153881 w 76"/>
                <a:gd name="T17" fmla="*/ 33719592 h 54"/>
                <a:gd name="T18" fmla="*/ 58128506 w 76"/>
                <a:gd name="T19" fmla="*/ 33719592 h 54"/>
                <a:gd name="T20" fmla="*/ 67428515 w 76"/>
                <a:gd name="T21" fmla="*/ 38214537 h 54"/>
                <a:gd name="T22" fmla="*/ 69753898 w 76"/>
                <a:gd name="T23" fmla="*/ 40463509 h 54"/>
                <a:gd name="T24" fmla="*/ 79055431 w 76"/>
                <a:gd name="T25" fmla="*/ 40463509 h 54"/>
                <a:gd name="T26" fmla="*/ 81379289 w 76"/>
                <a:gd name="T27" fmla="*/ 44958453 h 54"/>
                <a:gd name="T28" fmla="*/ 86030056 w 76"/>
                <a:gd name="T29" fmla="*/ 49454909 h 54"/>
                <a:gd name="T30" fmla="*/ 93006206 w 76"/>
                <a:gd name="T31" fmla="*/ 53951352 h 54"/>
                <a:gd name="T32" fmla="*/ 97655448 w 76"/>
                <a:gd name="T33" fmla="*/ 53951352 h 54"/>
                <a:gd name="T34" fmla="*/ 104631621 w 76"/>
                <a:gd name="T35" fmla="*/ 58446297 h 54"/>
                <a:gd name="T36" fmla="*/ 113931629 w 76"/>
                <a:gd name="T37" fmla="*/ 62942741 h 54"/>
                <a:gd name="T38" fmla="*/ 120907779 w 76"/>
                <a:gd name="T39" fmla="*/ 67437685 h 54"/>
                <a:gd name="T40" fmla="*/ 125557021 w 76"/>
                <a:gd name="T41" fmla="*/ 69686657 h 54"/>
                <a:gd name="T42" fmla="*/ 130207788 w 76"/>
                <a:gd name="T43" fmla="*/ 74181602 h 54"/>
                <a:gd name="T44" fmla="*/ 132533171 w 76"/>
                <a:gd name="T45" fmla="*/ 78678045 h 54"/>
                <a:gd name="T46" fmla="*/ 132533171 w 76"/>
                <a:gd name="T47" fmla="*/ 0 h 54"/>
                <a:gd name="T48" fmla="*/ 153460096 w 76"/>
                <a:gd name="T49" fmla="*/ 98909817 h 54"/>
                <a:gd name="T50" fmla="*/ 132533171 w 76"/>
                <a:gd name="T51" fmla="*/ 96662322 h 54"/>
                <a:gd name="T52" fmla="*/ 125557021 w 76"/>
                <a:gd name="T53" fmla="*/ 92165878 h 54"/>
                <a:gd name="T54" fmla="*/ 120907779 w 76"/>
                <a:gd name="T55" fmla="*/ 87669434 h 54"/>
                <a:gd name="T56" fmla="*/ 118582396 w 76"/>
                <a:gd name="T57" fmla="*/ 85421962 h 54"/>
                <a:gd name="T58" fmla="*/ 109282388 w 76"/>
                <a:gd name="T59" fmla="*/ 83174489 h 54"/>
                <a:gd name="T60" fmla="*/ 102306238 w 76"/>
                <a:gd name="T61" fmla="*/ 78678045 h 54"/>
                <a:gd name="T62" fmla="*/ 93006206 w 76"/>
                <a:gd name="T63" fmla="*/ 74181602 h 54"/>
                <a:gd name="T64" fmla="*/ 88355439 w 76"/>
                <a:gd name="T65" fmla="*/ 69686657 h 54"/>
                <a:gd name="T66" fmla="*/ 83704673 w 76"/>
                <a:gd name="T67" fmla="*/ 67437685 h 54"/>
                <a:gd name="T68" fmla="*/ 79055431 w 76"/>
                <a:gd name="T69" fmla="*/ 62942741 h 54"/>
                <a:gd name="T70" fmla="*/ 74404664 w 76"/>
                <a:gd name="T71" fmla="*/ 58446297 h 54"/>
                <a:gd name="T72" fmla="*/ 67428515 w 76"/>
                <a:gd name="T73" fmla="*/ 56198825 h 54"/>
                <a:gd name="T74" fmla="*/ 58128506 w 76"/>
                <a:gd name="T75" fmla="*/ 53951352 h 54"/>
                <a:gd name="T76" fmla="*/ 51153881 w 76"/>
                <a:gd name="T77" fmla="*/ 53951352 h 54"/>
                <a:gd name="T78" fmla="*/ 46503103 w 76"/>
                <a:gd name="T79" fmla="*/ 53951352 h 54"/>
                <a:gd name="T80" fmla="*/ 37201570 w 76"/>
                <a:gd name="T81" fmla="*/ 53951352 h 54"/>
                <a:gd name="T82" fmla="*/ 30226945 w 76"/>
                <a:gd name="T83" fmla="*/ 49454909 h 54"/>
                <a:gd name="T84" fmla="*/ 27901562 w 76"/>
                <a:gd name="T85" fmla="*/ 49454909 h 54"/>
                <a:gd name="T86" fmla="*/ 23250789 w 76"/>
                <a:gd name="T87" fmla="*/ 44958453 h 54"/>
                <a:gd name="T88" fmla="*/ 16276164 w 76"/>
                <a:gd name="T89" fmla="*/ 44958453 h 54"/>
                <a:gd name="T90" fmla="*/ 6976153 w 76"/>
                <a:gd name="T91" fmla="*/ 44958453 h 54"/>
                <a:gd name="T92" fmla="*/ 2325384 w 76"/>
                <a:gd name="T93" fmla="*/ 40463509 h 54"/>
                <a:gd name="T94" fmla="*/ 0 w 76"/>
                <a:gd name="T95" fmla="*/ 20231754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54"/>
                <a:gd name="T146" fmla="*/ 76 w 76"/>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54">
                  <a:moveTo>
                    <a:pt x="0" y="11"/>
                  </a:moveTo>
                  <a:lnTo>
                    <a:pt x="1" y="11"/>
                  </a:lnTo>
                  <a:lnTo>
                    <a:pt x="3" y="11"/>
                  </a:lnTo>
                  <a:lnTo>
                    <a:pt x="5" y="11"/>
                  </a:lnTo>
                  <a:lnTo>
                    <a:pt x="7" y="13"/>
                  </a:lnTo>
                  <a:lnTo>
                    <a:pt x="8" y="13"/>
                  </a:lnTo>
                  <a:lnTo>
                    <a:pt x="10" y="13"/>
                  </a:lnTo>
                  <a:lnTo>
                    <a:pt x="12" y="13"/>
                  </a:lnTo>
                  <a:lnTo>
                    <a:pt x="14" y="13"/>
                  </a:lnTo>
                  <a:lnTo>
                    <a:pt x="14" y="14"/>
                  </a:lnTo>
                  <a:lnTo>
                    <a:pt x="16" y="14"/>
                  </a:lnTo>
                  <a:lnTo>
                    <a:pt x="17" y="14"/>
                  </a:lnTo>
                  <a:lnTo>
                    <a:pt x="19" y="14"/>
                  </a:lnTo>
                  <a:lnTo>
                    <a:pt x="19" y="16"/>
                  </a:lnTo>
                  <a:lnTo>
                    <a:pt x="21" y="16"/>
                  </a:lnTo>
                  <a:lnTo>
                    <a:pt x="23" y="16"/>
                  </a:lnTo>
                  <a:lnTo>
                    <a:pt x="25" y="16"/>
                  </a:lnTo>
                  <a:lnTo>
                    <a:pt x="25" y="18"/>
                  </a:lnTo>
                  <a:lnTo>
                    <a:pt x="26" y="18"/>
                  </a:lnTo>
                  <a:lnTo>
                    <a:pt x="28" y="18"/>
                  </a:lnTo>
                  <a:lnTo>
                    <a:pt x="30" y="20"/>
                  </a:lnTo>
                  <a:lnTo>
                    <a:pt x="32" y="20"/>
                  </a:lnTo>
                  <a:lnTo>
                    <a:pt x="33" y="20"/>
                  </a:lnTo>
                  <a:lnTo>
                    <a:pt x="33" y="21"/>
                  </a:lnTo>
                  <a:lnTo>
                    <a:pt x="35" y="21"/>
                  </a:lnTo>
                  <a:lnTo>
                    <a:pt x="37" y="21"/>
                  </a:lnTo>
                  <a:lnTo>
                    <a:pt x="37" y="23"/>
                  </a:lnTo>
                  <a:lnTo>
                    <a:pt x="39" y="23"/>
                  </a:lnTo>
                  <a:lnTo>
                    <a:pt x="41" y="25"/>
                  </a:lnTo>
                  <a:lnTo>
                    <a:pt x="42" y="25"/>
                  </a:lnTo>
                  <a:lnTo>
                    <a:pt x="44" y="27"/>
                  </a:lnTo>
                  <a:lnTo>
                    <a:pt x="46" y="27"/>
                  </a:lnTo>
                  <a:lnTo>
                    <a:pt x="46" y="28"/>
                  </a:lnTo>
                  <a:lnTo>
                    <a:pt x="48" y="28"/>
                  </a:lnTo>
                  <a:lnTo>
                    <a:pt x="50" y="30"/>
                  </a:lnTo>
                  <a:lnTo>
                    <a:pt x="51" y="32"/>
                  </a:lnTo>
                  <a:lnTo>
                    <a:pt x="53" y="32"/>
                  </a:lnTo>
                  <a:lnTo>
                    <a:pt x="55" y="34"/>
                  </a:lnTo>
                  <a:lnTo>
                    <a:pt x="57" y="36"/>
                  </a:lnTo>
                  <a:lnTo>
                    <a:pt x="58" y="36"/>
                  </a:lnTo>
                  <a:lnTo>
                    <a:pt x="58" y="37"/>
                  </a:lnTo>
                  <a:lnTo>
                    <a:pt x="60" y="37"/>
                  </a:lnTo>
                  <a:lnTo>
                    <a:pt x="60" y="39"/>
                  </a:lnTo>
                  <a:lnTo>
                    <a:pt x="62" y="39"/>
                  </a:lnTo>
                  <a:lnTo>
                    <a:pt x="62" y="41"/>
                  </a:lnTo>
                  <a:lnTo>
                    <a:pt x="64" y="41"/>
                  </a:lnTo>
                  <a:lnTo>
                    <a:pt x="64" y="43"/>
                  </a:lnTo>
                  <a:lnTo>
                    <a:pt x="64" y="0"/>
                  </a:lnTo>
                  <a:lnTo>
                    <a:pt x="75" y="0"/>
                  </a:lnTo>
                  <a:lnTo>
                    <a:pt x="75" y="53"/>
                  </a:lnTo>
                  <a:lnTo>
                    <a:pt x="66" y="53"/>
                  </a:lnTo>
                  <a:lnTo>
                    <a:pt x="64" y="51"/>
                  </a:lnTo>
                  <a:lnTo>
                    <a:pt x="62" y="50"/>
                  </a:lnTo>
                  <a:lnTo>
                    <a:pt x="60" y="48"/>
                  </a:lnTo>
                  <a:lnTo>
                    <a:pt x="58" y="48"/>
                  </a:lnTo>
                  <a:lnTo>
                    <a:pt x="58" y="46"/>
                  </a:lnTo>
                  <a:lnTo>
                    <a:pt x="57" y="46"/>
                  </a:lnTo>
                  <a:lnTo>
                    <a:pt x="57" y="44"/>
                  </a:lnTo>
                  <a:lnTo>
                    <a:pt x="55" y="44"/>
                  </a:lnTo>
                  <a:lnTo>
                    <a:pt x="53" y="43"/>
                  </a:lnTo>
                  <a:lnTo>
                    <a:pt x="51" y="41"/>
                  </a:lnTo>
                  <a:lnTo>
                    <a:pt x="50" y="41"/>
                  </a:lnTo>
                  <a:lnTo>
                    <a:pt x="48" y="39"/>
                  </a:lnTo>
                  <a:lnTo>
                    <a:pt x="46" y="39"/>
                  </a:lnTo>
                  <a:lnTo>
                    <a:pt x="46" y="37"/>
                  </a:lnTo>
                  <a:lnTo>
                    <a:pt x="44" y="37"/>
                  </a:lnTo>
                  <a:lnTo>
                    <a:pt x="42" y="36"/>
                  </a:lnTo>
                  <a:lnTo>
                    <a:pt x="41" y="36"/>
                  </a:lnTo>
                  <a:lnTo>
                    <a:pt x="39" y="34"/>
                  </a:lnTo>
                  <a:lnTo>
                    <a:pt x="37" y="34"/>
                  </a:lnTo>
                  <a:lnTo>
                    <a:pt x="37" y="32"/>
                  </a:lnTo>
                  <a:lnTo>
                    <a:pt x="35" y="32"/>
                  </a:lnTo>
                  <a:lnTo>
                    <a:pt x="33" y="32"/>
                  </a:lnTo>
                  <a:lnTo>
                    <a:pt x="32" y="30"/>
                  </a:lnTo>
                  <a:lnTo>
                    <a:pt x="30" y="30"/>
                  </a:lnTo>
                  <a:lnTo>
                    <a:pt x="28" y="28"/>
                  </a:lnTo>
                  <a:lnTo>
                    <a:pt x="26" y="28"/>
                  </a:lnTo>
                  <a:lnTo>
                    <a:pt x="25" y="28"/>
                  </a:lnTo>
                  <a:lnTo>
                    <a:pt x="25" y="27"/>
                  </a:lnTo>
                  <a:lnTo>
                    <a:pt x="23" y="27"/>
                  </a:lnTo>
                  <a:lnTo>
                    <a:pt x="21" y="27"/>
                  </a:lnTo>
                  <a:lnTo>
                    <a:pt x="19" y="27"/>
                  </a:lnTo>
                  <a:lnTo>
                    <a:pt x="17" y="25"/>
                  </a:lnTo>
                  <a:lnTo>
                    <a:pt x="16" y="25"/>
                  </a:lnTo>
                  <a:lnTo>
                    <a:pt x="14" y="25"/>
                  </a:lnTo>
                  <a:lnTo>
                    <a:pt x="12" y="25"/>
                  </a:lnTo>
                  <a:lnTo>
                    <a:pt x="12" y="23"/>
                  </a:lnTo>
                  <a:lnTo>
                    <a:pt x="10" y="23"/>
                  </a:lnTo>
                  <a:lnTo>
                    <a:pt x="8" y="23"/>
                  </a:lnTo>
                  <a:lnTo>
                    <a:pt x="7" y="23"/>
                  </a:lnTo>
                  <a:lnTo>
                    <a:pt x="5" y="23"/>
                  </a:lnTo>
                  <a:lnTo>
                    <a:pt x="3" y="23"/>
                  </a:lnTo>
                  <a:lnTo>
                    <a:pt x="3" y="21"/>
                  </a:lnTo>
                  <a:lnTo>
                    <a:pt x="1" y="21"/>
                  </a:lnTo>
                  <a:lnTo>
                    <a:pt x="0" y="21"/>
                  </a:lnTo>
                  <a:lnTo>
                    <a:pt x="0"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9" name="Freeform 67"/>
            <p:cNvSpPr>
              <a:spLocks/>
            </p:cNvSpPr>
            <p:nvPr/>
          </p:nvSpPr>
          <p:spPr bwMode="auto">
            <a:xfrm>
              <a:off x="7200078" y="3442344"/>
              <a:ext cx="123415" cy="80663"/>
            </a:xfrm>
            <a:custGeom>
              <a:avLst/>
              <a:gdLst>
                <a:gd name="T0" fmla="*/ 95651977 w 81"/>
                <a:gd name="T1" fmla="*/ 23369293 h 54"/>
                <a:gd name="T2" fmla="*/ 79709733 w 81"/>
                <a:gd name="T3" fmla="*/ 30379932 h 54"/>
                <a:gd name="T4" fmla="*/ 75155238 w 81"/>
                <a:gd name="T5" fmla="*/ 42065340 h 54"/>
                <a:gd name="T6" fmla="*/ 70599233 w 81"/>
                <a:gd name="T7" fmla="*/ 58424006 h 54"/>
                <a:gd name="T8" fmla="*/ 79709733 w 81"/>
                <a:gd name="T9" fmla="*/ 70107885 h 54"/>
                <a:gd name="T10" fmla="*/ 91095972 w 81"/>
                <a:gd name="T11" fmla="*/ 84129151 h 54"/>
                <a:gd name="T12" fmla="*/ 107038240 w 81"/>
                <a:gd name="T13" fmla="*/ 86466538 h 54"/>
                <a:gd name="T14" fmla="*/ 120703236 w 81"/>
                <a:gd name="T15" fmla="*/ 84129151 h 54"/>
                <a:gd name="T16" fmla="*/ 134368232 w 81"/>
                <a:gd name="T17" fmla="*/ 74782659 h 54"/>
                <a:gd name="T18" fmla="*/ 138922727 w 81"/>
                <a:gd name="T19" fmla="*/ 63097251 h 54"/>
                <a:gd name="T20" fmla="*/ 138922727 w 81"/>
                <a:gd name="T21" fmla="*/ 42065340 h 54"/>
                <a:gd name="T22" fmla="*/ 134368232 w 81"/>
                <a:gd name="T23" fmla="*/ 30379932 h 54"/>
                <a:gd name="T24" fmla="*/ 120703236 w 81"/>
                <a:gd name="T25" fmla="*/ 28042545 h 54"/>
                <a:gd name="T26" fmla="*/ 107038240 w 81"/>
                <a:gd name="T27" fmla="*/ 23369293 h 54"/>
                <a:gd name="T28" fmla="*/ 29605742 w 81"/>
                <a:gd name="T29" fmla="*/ 23369293 h 54"/>
                <a:gd name="T30" fmla="*/ 22773993 w 81"/>
                <a:gd name="T31" fmla="*/ 30379932 h 54"/>
                <a:gd name="T32" fmla="*/ 20496745 w 81"/>
                <a:gd name="T33" fmla="*/ 46738586 h 54"/>
                <a:gd name="T34" fmla="*/ 22773993 w 81"/>
                <a:gd name="T35" fmla="*/ 63097251 h 54"/>
                <a:gd name="T36" fmla="*/ 29605742 w 81"/>
                <a:gd name="T37" fmla="*/ 79455905 h 54"/>
                <a:gd name="T38" fmla="*/ 45547986 w 81"/>
                <a:gd name="T39" fmla="*/ 84129151 h 54"/>
                <a:gd name="T40" fmla="*/ 61490242 w 81"/>
                <a:gd name="T41" fmla="*/ 86466538 h 54"/>
                <a:gd name="T42" fmla="*/ 70599233 w 81"/>
                <a:gd name="T43" fmla="*/ 86466538 h 54"/>
                <a:gd name="T44" fmla="*/ 63767490 w 81"/>
                <a:gd name="T45" fmla="*/ 74782659 h 54"/>
                <a:gd name="T46" fmla="*/ 59212994 w 81"/>
                <a:gd name="T47" fmla="*/ 58424006 h 54"/>
                <a:gd name="T48" fmla="*/ 59212994 w 81"/>
                <a:gd name="T49" fmla="*/ 37390565 h 54"/>
                <a:gd name="T50" fmla="*/ 61490242 w 81"/>
                <a:gd name="T51" fmla="*/ 28042545 h 54"/>
                <a:gd name="T52" fmla="*/ 66044737 w 81"/>
                <a:gd name="T53" fmla="*/ 16358660 h 54"/>
                <a:gd name="T54" fmla="*/ 75155238 w 81"/>
                <a:gd name="T55" fmla="*/ 7010636 h 54"/>
                <a:gd name="T56" fmla="*/ 88818725 w 81"/>
                <a:gd name="T57" fmla="*/ 0 h 54"/>
                <a:gd name="T58" fmla="*/ 104760992 w 81"/>
                <a:gd name="T59" fmla="*/ 0 h 54"/>
                <a:gd name="T60" fmla="*/ 120703236 w 81"/>
                <a:gd name="T61" fmla="*/ 0 h 54"/>
                <a:gd name="T62" fmla="*/ 134368232 w 81"/>
                <a:gd name="T63" fmla="*/ 7010636 h 54"/>
                <a:gd name="T64" fmla="*/ 145754471 w 81"/>
                <a:gd name="T65" fmla="*/ 16358660 h 54"/>
                <a:gd name="T66" fmla="*/ 152586214 w 81"/>
                <a:gd name="T67" fmla="*/ 30379932 h 54"/>
                <a:gd name="T68" fmla="*/ 154864971 w 81"/>
                <a:gd name="T69" fmla="*/ 46738586 h 54"/>
                <a:gd name="T70" fmla="*/ 154864971 w 81"/>
                <a:gd name="T71" fmla="*/ 67770497 h 54"/>
                <a:gd name="T72" fmla="*/ 150308966 w 81"/>
                <a:gd name="T73" fmla="*/ 84129151 h 54"/>
                <a:gd name="T74" fmla="*/ 138922727 w 81"/>
                <a:gd name="T75" fmla="*/ 91139784 h 54"/>
                <a:gd name="T76" fmla="*/ 129812227 w 81"/>
                <a:gd name="T77" fmla="*/ 100487829 h 54"/>
                <a:gd name="T78" fmla="*/ 113871492 w 81"/>
                <a:gd name="T79" fmla="*/ 105162603 h 54"/>
                <a:gd name="T80" fmla="*/ 102483744 w 81"/>
                <a:gd name="T81" fmla="*/ 109835849 h 54"/>
                <a:gd name="T82" fmla="*/ 84264229 w 81"/>
                <a:gd name="T83" fmla="*/ 109835849 h 54"/>
                <a:gd name="T84" fmla="*/ 66044737 w 81"/>
                <a:gd name="T85" fmla="*/ 109835849 h 54"/>
                <a:gd name="T86" fmla="*/ 54658498 w 81"/>
                <a:gd name="T87" fmla="*/ 105162603 h 54"/>
                <a:gd name="T88" fmla="*/ 34161747 w 81"/>
                <a:gd name="T89" fmla="*/ 100487829 h 54"/>
                <a:gd name="T90" fmla="*/ 22773993 w 81"/>
                <a:gd name="T91" fmla="*/ 93477172 h 54"/>
                <a:gd name="T92" fmla="*/ 15942250 w 81"/>
                <a:gd name="T93" fmla="*/ 86466538 h 54"/>
                <a:gd name="T94" fmla="*/ 9108994 w 81"/>
                <a:gd name="T95" fmla="*/ 74782659 h 54"/>
                <a:gd name="T96" fmla="*/ 0 w 81"/>
                <a:gd name="T97" fmla="*/ 63097251 h 54"/>
                <a:gd name="T98" fmla="*/ 0 w 81"/>
                <a:gd name="T99" fmla="*/ 42065340 h 54"/>
                <a:gd name="T100" fmla="*/ 4554497 w 81"/>
                <a:gd name="T101" fmla="*/ 30379932 h 54"/>
                <a:gd name="T102" fmla="*/ 11387751 w 81"/>
                <a:gd name="T103" fmla="*/ 16358660 h 54"/>
                <a:gd name="T104" fmla="*/ 22773993 w 81"/>
                <a:gd name="T105" fmla="*/ 4673247 h 54"/>
                <a:gd name="T106" fmla="*/ 40993491 w 81"/>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54"/>
                <a:gd name="T164" fmla="*/ 81 w 81"/>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54">
                  <a:moveTo>
                    <a:pt x="55" y="10"/>
                  </a:moveTo>
                  <a:lnTo>
                    <a:pt x="54" y="10"/>
                  </a:lnTo>
                  <a:lnTo>
                    <a:pt x="52" y="10"/>
                  </a:lnTo>
                  <a:lnTo>
                    <a:pt x="50" y="10"/>
                  </a:lnTo>
                  <a:lnTo>
                    <a:pt x="48" y="10"/>
                  </a:lnTo>
                  <a:lnTo>
                    <a:pt x="46" y="10"/>
                  </a:lnTo>
                  <a:lnTo>
                    <a:pt x="46" y="12"/>
                  </a:lnTo>
                  <a:lnTo>
                    <a:pt x="45" y="12"/>
                  </a:lnTo>
                  <a:lnTo>
                    <a:pt x="43" y="14"/>
                  </a:lnTo>
                  <a:lnTo>
                    <a:pt x="41" y="14"/>
                  </a:lnTo>
                  <a:lnTo>
                    <a:pt x="41" y="16"/>
                  </a:lnTo>
                  <a:lnTo>
                    <a:pt x="41" y="18"/>
                  </a:lnTo>
                  <a:lnTo>
                    <a:pt x="39" y="18"/>
                  </a:lnTo>
                  <a:lnTo>
                    <a:pt x="39" y="19"/>
                  </a:lnTo>
                  <a:lnTo>
                    <a:pt x="39" y="21"/>
                  </a:lnTo>
                  <a:lnTo>
                    <a:pt x="37" y="21"/>
                  </a:lnTo>
                  <a:lnTo>
                    <a:pt x="37" y="23"/>
                  </a:lnTo>
                  <a:lnTo>
                    <a:pt x="37" y="25"/>
                  </a:lnTo>
                  <a:lnTo>
                    <a:pt x="37" y="26"/>
                  </a:lnTo>
                  <a:lnTo>
                    <a:pt x="37" y="28"/>
                  </a:lnTo>
                  <a:lnTo>
                    <a:pt x="39" y="28"/>
                  </a:lnTo>
                  <a:lnTo>
                    <a:pt x="39" y="30"/>
                  </a:lnTo>
                  <a:lnTo>
                    <a:pt x="39" y="32"/>
                  </a:lnTo>
                  <a:lnTo>
                    <a:pt x="39" y="33"/>
                  </a:lnTo>
                  <a:lnTo>
                    <a:pt x="41" y="33"/>
                  </a:lnTo>
                  <a:lnTo>
                    <a:pt x="41" y="35"/>
                  </a:lnTo>
                  <a:lnTo>
                    <a:pt x="43" y="35"/>
                  </a:lnTo>
                  <a:lnTo>
                    <a:pt x="43" y="37"/>
                  </a:lnTo>
                  <a:lnTo>
                    <a:pt x="45" y="39"/>
                  </a:lnTo>
                  <a:lnTo>
                    <a:pt x="46" y="39"/>
                  </a:lnTo>
                  <a:lnTo>
                    <a:pt x="48" y="41"/>
                  </a:lnTo>
                  <a:lnTo>
                    <a:pt x="50" y="41"/>
                  </a:lnTo>
                  <a:lnTo>
                    <a:pt x="52" y="41"/>
                  </a:lnTo>
                  <a:lnTo>
                    <a:pt x="54" y="41"/>
                  </a:lnTo>
                  <a:lnTo>
                    <a:pt x="55" y="41"/>
                  </a:lnTo>
                  <a:lnTo>
                    <a:pt x="57" y="41"/>
                  </a:lnTo>
                  <a:lnTo>
                    <a:pt x="59" y="41"/>
                  </a:lnTo>
                  <a:lnTo>
                    <a:pt x="61" y="41"/>
                  </a:lnTo>
                  <a:lnTo>
                    <a:pt x="62" y="41"/>
                  </a:lnTo>
                  <a:lnTo>
                    <a:pt x="62" y="39"/>
                  </a:lnTo>
                  <a:lnTo>
                    <a:pt x="64" y="39"/>
                  </a:lnTo>
                  <a:lnTo>
                    <a:pt x="66" y="39"/>
                  </a:lnTo>
                  <a:lnTo>
                    <a:pt x="66" y="37"/>
                  </a:lnTo>
                  <a:lnTo>
                    <a:pt x="68" y="37"/>
                  </a:lnTo>
                  <a:lnTo>
                    <a:pt x="68" y="35"/>
                  </a:lnTo>
                  <a:lnTo>
                    <a:pt x="70" y="35"/>
                  </a:lnTo>
                  <a:lnTo>
                    <a:pt x="70" y="33"/>
                  </a:lnTo>
                  <a:lnTo>
                    <a:pt x="70" y="32"/>
                  </a:lnTo>
                  <a:lnTo>
                    <a:pt x="71" y="32"/>
                  </a:lnTo>
                  <a:lnTo>
                    <a:pt x="71" y="30"/>
                  </a:lnTo>
                  <a:lnTo>
                    <a:pt x="71" y="28"/>
                  </a:lnTo>
                  <a:lnTo>
                    <a:pt x="71" y="26"/>
                  </a:lnTo>
                  <a:lnTo>
                    <a:pt x="71" y="25"/>
                  </a:lnTo>
                  <a:lnTo>
                    <a:pt x="71" y="23"/>
                  </a:lnTo>
                  <a:lnTo>
                    <a:pt x="71" y="21"/>
                  </a:lnTo>
                  <a:lnTo>
                    <a:pt x="71" y="19"/>
                  </a:lnTo>
                  <a:lnTo>
                    <a:pt x="70" y="19"/>
                  </a:lnTo>
                  <a:lnTo>
                    <a:pt x="70" y="18"/>
                  </a:lnTo>
                  <a:lnTo>
                    <a:pt x="70" y="16"/>
                  </a:lnTo>
                  <a:lnTo>
                    <a:pt x="68" y="16"/>
                  </a:lnTo>
                  <a:lnTo>
                    <a:pt x="68" y="14"/>
                  </a:lnTo>
                  <a:lnTo>
                    <a:pt x="66" y="14"/>
                  </a:lnTo>
                  <a:lnTo>
                    <a:pt x="66" y="12"/>
                  </a:lnTo>
                  <a:lnTo>
                    <a:pt x="64" y="12"/>
                  </a:lnTo>
                  <a:lnTo>
                    <a:pt x="62" y="12"/>
                  </a:lnTo>
                  <a:lnTo>
                    <a:pt x="62" y="10"/>
                  </a:lnTo>
                  <a:lnTo>
                    <a:pt x="61" y="10"/>
                  </a:lnTo>
                  <a:lnTo>
                    <a:pt x="59" y="10"/>
                  </a:lnTo>
                  <a:lnTo>
                    <a:pt x="57" y="10"/>
                  </a:lnTo>
                  <a:lnTo>
                    <a:pt x="55" y="10"/>
                  </a:lnTo>
                  <a:lnTo>
                    <a:pt x="21" y="0"/>
                  </a:lnTo>
                  <a:lnTo>
                    <a:pt x="21" y="10"/>
                  </a:lnTo>
                  <a:lnTo>
                    <a:pt x="20" y="10"/>
                  </a:lnTo>
                  <a:lnTo>
                    <a:pt x="18" y="10"/>
                  </a:lnTo>
                  <a:lnTo>
                    <a:pt x="16" y="10"/>
                  </a:lnTo>
                  <a:lnTo>
                    <a:pt x="16" y="12"/>
                  </a:lnTo>
                  <a:lnTo>
                    <a:pt x="14" y="12"/>
                  </a:lnTo>
                  <a:lnTo>
                    <a:pt x="12" y="14"/>
                  </a:lnTo>
                  <a:lnTo>
                    <a:pt x="12" y="16"/>
                  </a:lnTo>
                  <a:lnTo>
                    <a:pt x="11" y="16"/>
                  </a:lnTo>
                  <a:lnTo>
                    <a:pt x="11" y="18"/>
                  </a:lnTo>
                  <a:lnTo>
                    <a:pt x="11" y="19"/>
                  </a:lnTo>
                  <a:lnTo>
                    <a:pt x="9" y="19"/>
                  </a:lnTo>
                  <a:lnTo>
                    <a:pt x="9" y="21"/>
                  </a:lnTo>
                  <a:lnTo>
                    <a:pt x="9" y="23"/>
                  </a:lnTo>
                  <a:lnTo>
                    <a:pt x="9" y="25"/>
                  </a:lnTo>
                  <a:lnTo>
                    <a:pt x="9" y="26"/>
                  </a:lnTo>
                  <a:lnTo>
                    <a:pt x="9" y="28"/>
                  </a:lnTo>
                  <a:lnTo>
                    <a:pt x="11" y="28"/>
                  </a:lnTo>
                  <a:lnTo>
                    <a:pt x="11" y="30"/>
                  </a:lnTo>
                  <a:lnTo>
                    <a:pt x="11" y="32"/>
                  </a:lnTo>
                  <a:lnTo>
                    <a:pt x="12" y="32"/>
                  </a:lnTo>
                  <a:lnTo>
                    <a:pt x="12" y="33"/>
                  </a:lnTo>
                  <a:lnTo>
                    <a:pt x="14" y="35"/>
                  </a:lnTo>
                  <a:lnTo>
                    <a:pt x="16" y="37"/>
                  </a:lnTo>
                  <a:lnTo>
                    <a:pt x="18" y="37"/>
                  </a:lnTo>
                  <a:lnTo>
                    <a:pt x="18" y="39"/>
                  </a:lnTo>
                  <a:lnTo>
                    <a:pt x="20" y="39"/>
                  </a:lnTo>
                  <a:lnTo>
                    <a:pt x="21" y="39"/>
                  </a:lnTo>
                  <a:lnTo>
                    <a:pt x="23" y="39"/>
                  </a:lnTo>
                  <a:lnTo>
                    <a:pt x="23" y="41"/>
                  </a:lnTo>
                  <a:lnTo>
                    <a:pt x="25" y="41"/>
                  </a:lnTo>
                  <a:lnTo>
                    <a:pt x="27" y="41"/>
                  </a:lnTo>
                  <a:lnTo>
                    <a:pt x="29" y="41"/>
                  </a:lnTo>
                  <a:lnTo>
                    <a:pt x="30" y="41"/>
                  </a:lnTo>
                  <a:lnTo>
                    <a:pt x="32" y="42"/>
                  </a:lnTo>
                  <a:lnTo>
                    <a:pt x="34" y="42"/>
                  </a:lnTo>
                  <a:lnTo>
                    <a:pt x="36" y="42"/>
                  </a:lnTo>
                  <a:lnTo>
                    <a:pt x="37" y="42"/>
                  </a:lnTo>
                  <a:lnTo>
                    <a:pt x="37" y="41"/>
                  </a:lnTo>
                  <a:lnTo>
                    <a:pt x="36" y="41"/>
                  </a:lnTo>
                  <a:lnTo>
                    <a:pt x="34" y="39"/>
                  </a:lnTo>
                  <a:lnTo>
                    <a:pt x="34" y="37"/>
                  </a:lnTo>
                  <a:lnTo>
                    <a:pt x="32" y="37"/>
                  </a:lnTo>
                  <a:lnTo>
                    <a:pt x="32" y="35"/>
                  </a:lnTo>
                  <a:lnTo>
                    <a:pt x="30" y="33"/>
                  </a:lnTo>
                  <a:lnTo>
                    <a:pt x="30" y="32"/>
                  </a:lnTo>
                  <a:lnTo>
                    <a:pt x="30" y="30"/>
                  </a:lnTo>
                  <a:lnTo>
                    <a:pt x="29" y="30"/>
                  </a:lnTo>
                  <a:lnTo>
                    <a:pt x="29" y="28"/>
                  </a:lnTo>
                  <a:lnTo>
                    <a:pt x="29" y="26"/>
                  </a:lnTo>
                  <a:lnTo>
                    <a:pt x="29" y="25"/>
                  </a:lnTo>
                  <a:lnTo>
                    <a:pt x="29" y="23"/>
                  </a:lnTo>
                  <a:lnTo>
                    <a:pt x="29" y="21"/>
                  </a:lnTo>
                  <a:lnTo>
                    <a:pt x="29" y="19"/>
                  </a:lnTo>
                  <a:lnTo>
                    <a:pt x="29" y="18"/>
                  </a:lnTo>
                  <a:lnTo>
                    <a:pt x="30" y="18"/>
                  </a:lnTo>
                  <a:lnTo>
                    <a:pt x="30" y="16"/>
                  </a:lnTo>
                  <a:lnTo>
                    <a:pt x="30" y="14"/>
                  </a:lnTo>
                  <a:lnTo>
                    <a:pt x="30" y="12"/>
                  </a:lnTo>
                  <a:lnTo>
                    <a:pt x="32" y="12"/>
                  </a:lnTo>
                  <a:lnTo>
                    <a:pt x="32" y="10"/>
                  </a:lnTo>
                  <a:lnTo>
                    <a:pt x="32" y="9"/>
                  </a:lnTo>
                  <a:lnTo>
                    <a:pt x="34" y="9"/>
                  </a:lnTo>
                  <a:lnTo>
                    <a:pt x="34" y="7"/>
                  </a:lnTo>
                  <a:lnTo>
                    <a:pt x="36" y="7"/>
                  </a:lnTo>
                  <a:lnTo>
                    <a:pt x="36" y="5"/>
                  </a:lnTo>
                  <a:lnTo>
                    <a:pt x="37" y="5"/>
                  </a:lnTo>
                  <a:lnTo>
                    <a:pt x="37" y="3"/>
                  </a:lnTo>
                  <a:lnTo>
                    <a:pt x="39" y="3"/>
                  </a:lnTo>
                  <a:lnTo>
                    <a:pt x="41" y="3"/>
                  </a:lnTo>
                  <a:lnTo>
                    <a:pt x="41" y="2"/>
                  </a:lnTo>
                  <a:lnTo>
                    <a:pt x="43" y="2"/>
                  </a:lnTo>
                  <a:lnTo>
                    <a:pt x="45" y="2"/>
                  </a:lnTo>
                  <a:lnTo>
                    <a:pt x="45" y="0"/>
                  </a:lnTo>
                  <a:lnTo>
                    <a:pt x="46" y="0"/>
                  </a:lnTo>
                  <a:lnTo>
                    <a:pt x="48" y="0"/>
                  </a:lnTo>
                  <a:lnTo>
                    <a:pt x="50" y="0"/>
                  </a:lnTo>
                  <a:lnTo>
                    <a:pt x="52" y="0"/>
                  </a:lnTo>
                  <a:lnTo>
                    <a:pt x="54" y="0"/>
                  </a:lnTo>
                  <a:lnTo>
                    <a:pt x="55" y="0"/>
                  </a:lnTo>
                  <a:lnTo>
                    <a:pt x="57" y="0"/>
                  </a:lnTo>
                  <a:lnTo>
                    <a:pt x="59" y="0"/>
                  </a:lnTo>
                  <a:lnTo>
                    <a:pt x="61" y="0"/>
                  </a:lnTo>
                  <a:lnTo>
                    <a:pt x="62" y="0"/>
                  </a:lnTo>
                  <a:lnTo>
                    <a:pt x="64" y="0"/>
                  </a:lnTo>
                  <a:lnTo>
                    <a:pt x="64" y="2"/>
                  </a:lnTo>
                  <a:lnTo>
                    <a:pt x="66" y="2"/>
                  </a:lnTo>
                  <a:lnTo>
                    <a:pt x="68" y="2"/>
                  </a:lnTo>
                  <a:lnTo>
                    <a:pt x="68" y="3"/>
                  </a:lnTo>
                  <a:lnTo>
                    <a:pt x="70" y="3"/>
                  </a:lnTo>
                  <a:lnTo>
                    <a:pt x="71" y="5"/>
                  </a:lnTo>
                  <a:lnTo>
                    <a:pt x="73" y="5"/>
                  </a:lnTo>
                  <a:lnTo>
                    <a:pt x="73" y="7"/>
                  </a:lnTo>
                  <a:lnTo>
                    <a:pt x="75" y="7"/>
                  </a:lnTo>
                  <a:lnTo>
                    <a:pt x="75" y="9"/>
                  </a:lnTo>
                  <a:lnTo>
                    <a:pt x="77" y="10"/>
                  </a:lnTo>
                  <a:lnTo>
                    <a:pt x="77" y="12"/>
                  </a:lnTo>
                  <a:lnTo>
                    <a:pt x="79" y="12"/>
                  </a:lnTo>
                  <a:lnTo>
                    <a:pt x="79" y="14"/>
                  </a:lnTo>
                  <a:lnTo>
                    <a:pt x="79" y="16"/>
                  </a:lnTo>
                  <a:lnTo>
                    <a:pt x="80" y="18"/>
                  </a:lnTo>
                  <a:lnTo>
                    <a:pt x="80" y="19"/>
                  </a:lnTo>
                  <a:lnTo>
                    <a:pt x="80" y="21"/>
                  </a:lnTo>
                  <a:lnTo>
                    <a:pt x="80" y="23"/>
                  </a:lnTo>
                  <a:lnTo>
                    <a:pt x="80" y="25"/>
                  </a:lnTo>
                  <a:lnTo>
                    <a:pt x="80" y="26"/>
                  </a:lnTo>
                  <a:lnTo>
                    <a:pt x="80" y="28"/>
                  </a:lnTo>
                  <a:lnTo>
                    <a:pt x="80" y="30"/>
                  </a:lnTo>
                  <a:lnTo>
                    <a:pt x="80" y="32"/>
                  </a:lnTo>
                  <a:lnTo>
                    <a:pt x="80" y="33"/>
                  </a:lnTo>
                  <a:lnTo>
                    <a:pt x="79" y="33"/>
                  </a:lnTo>
                  <a:lnTo>
                    <a:pt x="79" y="35"/>
                  </a:lnTo>
                  <a:lnTo>
                    <a:pt x="79" y="37"/>
                  </a:lnTo>
                  <a:lnTo>
                    <a:pt x="77" y="39"/>
                  </a:lnTo>
                  <a:lnTo>
                    <a:pt x="77" y="41"/>
                  </a:lnTo>
                  <a:lnTo>
                    <a:pt x="75" y="41"/>
                  </a:lnTo>
                  <a:lnTo>
                    <a:pt x="75" y="42"/>
                  </a:lnTo>
                  <a:lnTo>
                    <a:pt x="73" y="44"/>
                  </a:lnTo>
                  <a:lnTo>
                    <a:pt x="71" y="44"/>
                  </a:lnTo>
                  <a:lnTo>
                    <a:pt x="71" y="46"/>
                  </a:lnTo>
                  <a:lnTo>
                    <a:pt x="70" y="46"/>
                  </a:lnTo>
                  <a:lnTo>
                    <a:pt x="70" y="48"/>
                  </a:lnTo>
                  <a:lnTo>
                    <a:pt x="68" y="48"/>
                  </a:lnTo>
                  <a:lnTo>
                    <a:pt x="66" y="49"/>
                  </a:lnTo>
                  <a:lnTo>
                    <a:pt x="64" y="49"/>
                  </a:lnTo>
                  <a:lnTo>
                    <a:pt x="62" y="49"/>
                  </a:lnTo>
                  <a:lnTo>
                    <a:pt x="62" y="51"/>
                  </a:lnTo>
                  <a:lnTo>
                    <a:pt x="61" y="51"/>
                  </a:lnTo>
                  <a:lnTo>
                    <a:pt x="59" y="51"/>
                  </a:lnTo>
                  <a:lnTo>
                    <a:pt x="57" y="51"/>
                  </a:lnTo>
                  <a:lnTo>
                    <a:pt x="55" y="51"/>
                  </a:lnTo>
                  <a:lnTo>
                    <a:pt x="55" y="53"/>
                  </a:lnTo>
                  <a:lnTo>
                    <a:pt x="54" y="53"/>
                  </a:lnTo>
                  <a:lnTo>
                    <a:pt x="52" y="53"/>
                  </a:lnTo>
                  <a:lnTo>
                    <a:pt x="50" y="53"/>
                  </a:lnTo>
                  <a:lnTo>
                    <a:pt x="48" y="53"/>
                  </a:lnTo>
                  <a:lnTo>
                    <a:pt x="46" y="53"/>
                  </a:lnTo>
                  <a:lnTo>
                    <a:pt x="45" y="53"/>
                  </a:lnTo>
                  <a:lnTo>
                    <a:pt x="43" y="53"/>
                  </a:lnTo>
                  <a:lnTo>
                    <a:pt x="41" y="53"/>
                  </a:lnTo>
                  <a:lnTo>
                    <a:pt x="39" y="53"/>
                  </a:lnTo>
                  <a:lnTo>
                    <a:pt x="37" y="53"/>
                  </a:lnTo>
                  <a:lnTo>
                    <a:pt x="36" y="53"/>
                  </a:lnTo>
                  <a:lnTo>
                    <a:pt x="34" y="53"/>
                  </a:lnTo>
                  <a:lnTo>
                    <a:pt x="32" y="53"/>
                  </a:lnTo>
                  <a:lnTo>
                    <a:pt x="30" y="53"/>
                  </a:lnTo>
                  <a:lnTo>
                    <a:pt x="30" y="51"/>
                  </a:lnTo>
                  <a:lnTo>
                    <a:pt x="29" y="51"/>
                  </a:lnTo>
                  <a:lnTo>
                    <a:pt x="27" y="51"/>
                  </a:lnTo>
                  <a:lnTo>
                    <a:pt x="25" y="51"/>
                  </a:lnTo>
                  <a:lnTo>
                    <a:pt x="23" y="51"/>
                  </a:lnTo>
                  <a:lnTo>
                    <a:pt x="21" y="49"/>
                  </a:lnTo>
                  <a:lnTo>
                    <a:pt x="20" y="49"/>
                  </a:lnTo>
                  <a:lnTo>
                    <a:pt x="18" y="49"/>
                  </a:lnTo>
                  <a:lnTo>
                    <a:pt x="18" y="48"/>
                  </a:lnTo>
                  <a:lnTo>
                    <a:pt x="16" y="48"/>
                  </a:lnTo>
                  <a:lnTo>
                    <a:pt x="14" y="48"/>
                  </a:lnTo>
                  <a:lnTo>
                    <a:pt x="12" y="46"/>
                  </a:lnTo>
                  <a:lnTo>
                    <a:pt x="11" y="46"/>
                  </a:lnTo>
                  <a:lnTo>
                    <a:pt x="11" y="44"/>
                  </a:lnTo>
                  <a:lnTo>
                    <a:pt x="9" y="44"/>
                  </a:lnTo>
                  <a:lnTo>
                    <a:pt x="9" y="42"/>
                  </a:lnTo>
                  <a:lnTo>
                    <a:pt x="7" y="42"/>
                  </a:lnTo>
                  <a:lnTo>
                    <a:pt x="7" y="41"/>
                  </a:lnTo>
                  <a:lnTo>
                    <a:pt x="5" y="41"/>
                  </a:lnTo>
                  <a:lnTo>
                    <a:pt x="5" y="39"/>
                  </a:lnTo>
                  <a:lnTo>
                    <a:pt x="4" y="39"/>
                  </a:lnTo>
                  <a:lnTo>
                    <a:pt x="4" y="37"/>
                  </a:lnTo>
                  <a:lnTo>
                    <a:pt x="4" y="35"/>
                  </a:lnTo>
                  <a:lnTo>
                    <a:pt x="2" y="35"/>
                  </a:lnTo>
                  <a:lnTo>
                    <a:pt x="2" y="33"/>
                  </a:lnTo>
                  <a:lnTo>
                    <a:pt x="2" y="32"/>
                  </a:lnTo>
                  <a:lnTo>
                    <a:pt x="2" y="30"/>
                  </a:lnTo>
                  <a:lnTo>
                    <a:pt x="0" y="30"/>
                  </a:lnTo>
                  <a:lnTo>
                    <a:pt x="0" y="28"/>
                  </a:lnTo>
                  <a:lnTo>
                    <a:pt x="0" y="26"/>
                  </a:lnTo>
                  <a:lnTo>
                    <a:pt x="0" y="25"/>
                  </a:lnTo>
                  <a:lnTo>
                    <a:pt x="0" y="23"/>
                  </a:lnTo>
                  <a:lnTo>
                    <a:pt x="0" y="21"/>
                  </a:lnTo>
                  <a:lnTo>
                    <a:pt x="0" y="19"/>
                  </a:lnTo>
                  <a:lnTo>
                    <a:pt x="0" y="18"/>
                  </a:lnTo>
                  <a:lnTo>
                    <a:pt x="2" y="18"/>
                  </a:lnTo>
                  <a:lnTo>
                    <a:pt x="2" y="16"/>
                  </a:lnTo>
                  <a:lnTo>
                    <a:pt x="2" y="14"/>
                  </a:lnTo>
                  <a:lnTo>
                    <a:pt x="2" y="12"/>
                  </a:lnTo>
                  <a:lnTo>
                    <a:pt x="4" y="10"/>
                  </a:lnTo>
                  <a:lnTo>
                    <a:pt x="4" y="9"/>
                  </a:lnTo>
                  <a:lnTo>
                    <a:pt x="5" y="9"/>
                  </a:lnTo>
                  <a:lnTo>
                    <a:pt x="5" y="7"/>
                  </a:lnTo>
                  <a:lnTo>
                    <a:pt x="7" y="5"/>
                  </a:lnTo>
                  <a:lnTo>
                    <a:pt x="9" y="3"/>
                  </a:lnTo>
                  <a:lnTo>
                    <a:pt x="11" y="3"/>
                  </a:lnTo>
                  <a:lnTo>
                    <a:pt x="11" y="2"/>
                  </a:lnTo>
                  <a:lnTo>
                    <a:pt x="12" y="2"/>
                  </a:lnTo>
                  <a:lnTo>
                    <a:pt x="14" y="2"/>
                  </a:lnTo>
                  <a:lnTo>
                    <a:pt x="16" y="0"/>
                  </a:lnTo>
                  <a:lnTo>
                    <a:pt x="18" y="0"/>
                  </a:lnTo>
                  <a:lnTo>
                    <a:pt x="20" y="0"/>
                  </a:lnTo>
                  <a:lnTo>
                    <a:pt x="21" y="0"/>
                  </a:lnTo>
                  <a:lnTo>
                    <a:pt x="55" y="1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0" name="Freeform 68"/>
            <p:cNvSpPr>
              <a:spLocks/>
            </p:cNvSpPr>
            <p:nvPr/>
          </p:nvSpPr>
          <p:spPr bwMode="auto">
            <a:xfrm>
              <a:off x="4460013" y="3462938"/>
              <a:ext cx="122101" cy="97825"/>
            </a:xfrm>
            <a:custGeom>
              <a:avLst/>
              <a:gdLst>
                <a:gd name="T0" fmla="*/ 88818725 w 81"/>
                <a:gd name="T1" fmla="*/ 57146986 h 63"/>
                <a:gd name="T2" fmla="*/ 88818725 w 81"/>
                <a:gd name="T3" fmla="*/ 66289472 h 63"/>
                <a:gd name="T4" fmla="*/ 88818725 w 81"/>
                <a:gd name="T5" fmla="*/ 75433470 h 63"/>
                <a:gd name="T6" fmla="*/ 91095972 w 81"/>
                <a:gd name="T7" fmla="*/ 82291468 h 63"/>
                <a:gd name="T8" fmla="*/ 100206496 w 81"/>
                <a:gd name="T9" fmla="*/ 86861955 h 63"/>
                <a:gd name="T10" fmla="*/ 104760992 w 81"/>
                <a:gd name="T11" fmla="*/ 91433954 h 63"/>
                <a:gd name="T12" fmla="*/ 109315488 w 81"/>
                <a:gd name="T13" fmla="*/ 96005953 h 63"/>
                <a:gd name="T14" fmla="*/ 120703236 w 81"/>
                <a:gd name="T15" fmla="*/ 96005953 h 63"/>
                <a:gd name="T16" fmla="*/ 129812227 w 81"/>
                <a:gd name="T17" fmla="*/ 91433954 h 63"/>
                <a:gd name="T18" fmla="*/ 138922727 w 81"/>
                <a:gd name="T19" fmla="*/ 82291468 h 63"/>
                <a:gd name="T20" fmla="*/ 138922727 w 81"/>
                <a:gd name="T21" fmla="*/ 75433470 h 63"/>
                <a:gd name="T22" fmla="*/ 138922727 w 81"/>
                <a:gd name="T23" fmla="*/ 66289472 h 63"/>
                <a:gd name="T24" fmla="*/ 138922727 w 81"/>
                <a:gd name="T25" fmla="*/ 57146986 h 63"/>
                <a:gd name="T26" fmla="*/ 154864971 w 81"/>
                <a:gd name="T27" fmla="*/ 61717473 h 63"/>
                <a:gd name="T28" fmla="*/ 154864971 w 81"/>
                <a:gd name="T29" fmla="*/ 68575471 h 63"/>
                <a:gd name="T30" fmla="*/ 154864971 w 81"/>
                <a:gd name="T31" fmla="*/ 80005469 h 63"/>
                <a:gd name="T32" fmla="*/ 152586214 w 81"/>
                <a:gd name="T33" fmla="*/ 86861955 h 63"/>
                <a:gd name="T34" fmla="*/ 152586214 w 81"/>
                <a:gd name="T35" fmla="*/ 100577975 h 63"/>
                <a:gd name="T36" fmla="*/ 145754471 w 81"/>
                <a:gd name="T37" fmla="*/ 102863975 h 63"/>
                <a:gd name="T38" fmla="*/ 143477223 w 81"/>
                <a:gd name="T39" fmla="*/ 109720461 h 63"/>
                <a:gd name="T40" fmla="*/ 134368232 w 81"/>
                <a:gd name="T41" fmla="*/ 112006461 h 63"/>
                <a:gd name="T42" fmla="*/ 125257731 w 81"/>
                <a:gd name="T43" fmla="*/ 114292460 h 63"/>
                <a:gd name="T44" fmla="*/ 113871492 w 81"/>
                <a:gd name="T45" fmla="*/ 114292460 h 63"/>
                <a:gd name="T46" fmla="*/ 104760992 w 81"/>
                <a:gd name="T47" fmla="*/ 114292460 h 63"/>
                <a:gd name="T48" fmla="*/ 100206496 w 81"/>
                <a:gd name="T49" fmla="*/ 112006461 h 63"/>
                <a:gd name="T50" fmla="*/ 91095972 w 81"/>
                <a:gd name="T51" fmla="*/ 109720461 h 63"/>
                <a:gd name="T52" fmla="*/ 84264229 w 81"/>
                <a:gd name="T53" fmla="*/ 105149974 h 63"/>
                <a:gd name="T54" fmla="*/ 79709733 w 81"/>
                <a:gd name="T55" fmla="*/ 96005953 h 63"/>
                <a:gd name="T56" fmla="*/ 75155238 w 81"/>
                <a:gd name="T57" fmla="*/ 102863975 h 63"/>
                <a:gd name="T58" fmla="*/ 68321985 w 81"/>
                <a:gd name="T59" fmla="*/ 105149974 h 63"/>
                <a:gd name="T60" fmla="*/ 63767490 w 81"/>
                <a:gd name="T61" fmla="*/ 109720461 h 63"/>
                <a:gd name="T62" fmla="*/ 59212994 w 81"/>
                <a:gd name="T63" fmla="*/ 112006461 h 63"/>
                <a:gd name="T64" fmla="*/ 22773993 w 81"/>
                <a:gd name="T65" fmla="*/ 114292460 h 63"/>
                <a:gd name="T66" fmla="*/ 15942250 w 81"/>
                <a:gd name="T67" fmla="*/ 114292460 h 63"/>
                <a:gd name="T68" fmla="*/ 9108994 w 81"/>
                <a:gd name="T69" fmla="*/ 116578459 h 63"/>
                <a:gd name="T70" fmla="*/ 0 w 81"/>
                <a:gd name="T71" fmla="*/ 100577975 h 63"/>
                <a:gd name="T72" fmla="*/ 9108994 w 81"/>
                <a:gd name="T73" fmla="*/ 96005953 h 63"/>
                <a:gd name="T74" fmla="*/ 20496745 w 81"/>
                <a:gd name="T75" fmla="*/ 96005953 h 63"/>
                <a:gd name="T76" fmla="*/ 22773993 w 81"/>
                <a:gd name="T77" fmla="*/ 91433954 h 63"/>
                <a:gd name="T78" fmla="*/ 50102494 w 81"/>
                <a:gd name="T79" fmla="*/ 91433954 h 63"/>
                <a:gd name="T80" fmla="*/ 59212994 w 81"/>
                <a:gd name="T81" fmla="*/ 86861955 h 63"/>
                <a:gd name="T82" fmla="*/ 63767490 w 81"/>
                <a:gd name="T83" fmla="*/ 82291468 h 63"/>
                <a:gd name="T84" fmla="*/ 66044737 w 81"/>
                <a:gd name="T85" fmla="*/ 75433470 h 63"/>
                <a:gd name="T86" fmla="*/ 68321985 w 81"/>
                <a:gd name="T87" fmla="*/ 66289472 h 63"/>
                <a:gd name="T88" fmla="*/ 68321985 w 81"/>
                <a:gd name="T89" fmla="*/ 57146986 h 63"/>
                <a:gd name="T90" fmla="*/ 0 w 81"/>
                <a:gd name="T91" fmla="*/ 0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63"/>
                <a:gd name="T140" fmla="*/ 81 w 81"/>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63">
                  <a:moveTo>
                    <a:pt x="71" y="11"/>
                  </a:moveTo>
                  <a:lnTo>
                    <a:pt x="45" y="11"/>
                  </a:lnTo>
                  <a:lnTo>
                    <a:pt x="45" y="28"/>
                  </a:lnTo>
                  <a:lnTo>
                    <a:pt x="45" y="30"/>
                  </a:lnTo>
                  <a:lnTo>
                    <a:pt x="45" y="32"/>
                  </a:lnTo>
                  <a:lnTo>
                    <a:pt x="45" y="34"/>
                  </a:lnTo>
                  <a:lnTo>
                    <a:pt x="45" y="35"/>
                  </a:lnTo>
                  <a:lnTo>
                    <a:pt x="45" y="37"/>
                  </a:lnTo>
                  <a:lnTo>
                    <a:pt x="45" y="39"/>
                  </a:lnTo>
                  <a:lnTo>
                    <a:pt x="46" y="39"/>
                  </a:lnTo>
                  <a:lnTo>
                    <a:pt x="46" y="41"/>
                  </a:lnTo>
                  <a:lnTo>
                    <a:pt x="46" y="42"/>
                  </a:lnTo>
                  <a:lnTo>
                    <a:pt x="48" y="42"/>
                  </a:lnTo>
                  <a:lnTo>
                    <a:pt x="48" y="44"/>
                  </a:lnTo>
                  <a:lnTo>
                    <a:pt x="50" y="44"/>
                  </a:lnTo>
                  <a:lnTo>
                    <a:pt x="50" y="46"/>
                  </a:lnTo>
                  <a:lnTo>
                    <a:pt x="52" y="46"/>
                  </a:lnTo>
                  <a:lnTo>
                    <a:pt x="54" y="46"/>
                  </a:lnTo>
                  <a:lnTo>
                    <a:pt x="54" y="48"/>
                  </a:lnTo>
                  <a:lnTo>
                    <a:pt x="55" y="48"/>
                  </a:lnTo>
                  <a:lnTo>
                    <a:pt x="57" y="48"/>
                  </a:lnTo>
                  <a:lnTo>
                    <a:pt x="59" y="48"/>
                  </a:lnTo>
                  <a:lnTo>
                    <a:pt x="61" y="48"/>
                  </a:lnTo>
                  <a:lnTo>
                    <a:pt x="62" y="48"/>
                  </a:lnTo>
                  <a:lnTo>
                    <a:pt x="62" y="46"/>
                  </a:lnTo>
                  <a:lnTo>
                    <a:pt x="64" y="46"/>
                  </a:lnTo>
                  <a:lnTo>
                    <a:pt x="66" y="46"/>
                  </a:lnTo>
                  <a:lnTo>
                    <a:pt x="68" y="44"/>
                  </a:lnTo>
                  <a:lnTo>
                    <a:pt x="68" y="42"/>
                  </a:lnTo>
                  <a:lnTo>
                    <a:pt x="70" y="42"/>
                  </a:lnTo>
                  <a:lnTo>
                    <a:pt x="70" y="41"/>
                  </a:lnTo>
                  <a:lnTo>
                    <a:pt x="70" y="39"/>
                  </a:lnTo>
                  <a:lnTo>
                    <a:pt x="71" y="39"/>
                  </a:lnTo>
                  <a:lnTo>
                    <a:pt x="71" y="37"/>
                  </a:lnTo>
                  <a:lnTo>
                    <a:pt x="71" y="35"/>
                  </a:lnTo>
                  <a:lnTo>
                    <a:pt x="71" y="34"/>
                  </a:lnTo>
                  <a:lnTo>
                    <a:pt x="71" y="32"/>
                  </a:lnTo>
                  <a:lnTo>
                    <a:pt x="71" y="30"/>
                  </a:lnTo>
                  <a:lnTo>
                    <a:pt x="71" y="28"/>
                  </a:lnTo>
                  <a:lnTo>
                    <a:pt x="71" y="11"/>
                  </a:lnTo>
                  <a:lnTo>
                    <a:pt x="80" y="0"/>
                  </a:lnTo>
                  <a:lnTo>
                    <a:pt x="80" y="30"/>
                  </a:lnTo>
                  <a:lnTo>
                    <a:pt x="80" y="32"/>
                  </a:lnTo>
                  <a:lnTo>
                    <a:pt x="80" y="34"/>
                  </a:lnTo>
                  <a:lnTo>
                    <a:pt x="80" y="35"/>
                  </a:lnTo>
                  <a:lnTo>
                    <a:pt x="80" y="37"/>
                  </a:lnTo>
                  <a:lnTo>
                    <a:pt x="80" y="39"/>
                  </a:lnTo>
                  <a:lnTo>
                    <a:pt x="80" y="41"/>
                  </a:lnTo>
                  <a:lnTo>
                    <a:pt x="80" y="42"/>
                  </a:lnTo>
                  <a:lnTo>
                    <a:pt x="80" y="44"/>
                  </a:lnTo>
                  <a:lnTo>
                    <a:pt x="79" y="44"/>
                  </a:lnTo>
                  <a:lnTo>
                    <a:pt x="79" y="46"/>
                  </a:lnTo>
                  <a:lnTo>
                    <a:pt x="79" y="48"/>
                  </a:lnTo>
                  <a:lnTo>
                    <a:pt x="79" y="50"/>
                  </a:lnTo>
                  <a:lnTo>
                    <a:pt x="77" y="50"/>
                  </a:lnTo>
                  <a:lnTo>
                    <a:pt x="77" y="51"/>
                  </a:lnTo>
                  <a:lnTo>
                    <a:pt x="75" y="51"/>
                  </a:lnTo>
                  <a:lnTo>
                    <a:pt x="75" y="53"/>
                  </a:lnTo>
                  <a:lnTo>
                    <a:pt x="73" y="53"/>
                  </a:lnTo>
                  <a:lnTo>
                    <a:pt x="73" y="55"/>
                  </a:lnTo>
                  <a:lnTo>
                    <a:pt x="71" y="55"/>
                  </a:lnTo>
                  <a:lnTo>
                    <a:pt x="70" y="57"/>
                  </a:lnTo>
                  <a:lnTo>
                    <a:pt x="68" y="57"/>
                  </a:lnTo>
                  <a:lnTo>
                    <a:pt x="66" y="57"/>
                  </a:lnTo>
                  <a:lnTo>
                    <a:pt x="66" y="58"/>
                  </a:lnTo>
                  <a:lnTo>
                    <a:pt x="64" y="58"/>
                  </a:lnTo>
                  <a:lnTo>
                    <a:pt x="62" y="58"/>
                  </a:lnTo>
                  <a:lnTo>
                    <a:pt x="61" y="58"/>
                  </a:lnTo>
                  <a:lnTo>
                    <a:pt x="59" y="58"/>
                  </a:lnTo>
                  <a:lnTo>
                    <a:pt x="57" y="58"/>
                  </a:lnTo>
                  <a:lnTo>
                    <a:pt x="55" y="58"/>
                  </a:lnTo>
                  <a:lnTo>
                    <a:pt x="54" y="58"/>
                  </a:lnTo>
                  <a:lnTo>
                    <a:pt x="52" y="58"/>
                  </a:lnTo>
                  <a:lnTo>
                    <a:pt x="52" y="57"/>
                  </a:lnTo>
                  <a:lnTo>
                    <a:pt x="50" y="57"/>
                  </a:lnTo>
                  <a:lnTo>
                    <a:pt x="48" y="57"/>
                  </a:lnTo>
                  <a:lnTo>
                    <a:pt x="48" y="55"/>
                  </a:lnTo>
                  <a:lnTo>
                    <a:pt x="46" y="55"/>
                  </a:lnTo>
                  <a:lnTo>
                    <a:pt x="45" y="55"/>
                  </a:lnTo>
                  <a:lnTo>
                    <a:pt x="45" y="53"/>
                  </a:lnTo>
                  <a:lnTo>
                    <a:pt x="43" y="53"/>
                  </a:lnTo>
                  <a:lnTo>
                    <a:pt x="43" y="51"/>
                  </a:lnTo>
                  <a:lnTo>
                    <a:pt x="41" y="50"/>
                  </a:lnTo>
                  <a:lnTo>
                    <a:pt x="41" y="48"/>
                  </a:lnTo>
                  <a:lnTo>
                    <a:pt x="39" y="48"/>
                  </a:lnTo>
                  <a:lnTo>
                    <a:pt x="39" y="50"/>
                  </a:lnTo>
                  <a:lnTo>
                    <a:pt x="39" y="51"/>
                  </a:lnTo>
                  <a:lnTo>
                    <a:pt x="37" y="51"/>
                  </a:lnTo>
                  <a:lnTo>
                    <a:pt x="37" y="53"/>
                  </a:lnTo>
                  <a:lnTo>
                    <a:pt x="36" y="53"/>
                  </a:lnTo>
                  <a:lnTo>
                    <a:pt x="36" y="55"/>
                  </a:lnTo>
                  <a:lnTo>
                    <a:pt x="34" y="55"/>
                  </a:lnTo>
                  <a:lnTo>
                    <a:pt x="32" y="55"/>
                  </a:lnTo>
                  <a:lnTo>
                    <a:pt x="32" y="57"/>
                  </a:lnTo>
                  <a:lnTo>
                    <a:pt x="30" y="57"/>
                  </a:lnTo>
                  <a:lnTo>
                    <a:pt x="29" y="57"/>
                  </a:lnTo>
                  <a:lnTo>
                    <a:pt x="27" y="57"/>
                  </a:lnTo>
                  <a:lnTo>
                    <a:pt x="25" y="57"/>
                  </a:lnTo>
                  <a:lnTo>
                    <a:pt x="12" y="58"/>
                  </a:lnTo>
                  <a:lnTo>
                    <a:pt x="11" y="58"/>
                  </a:lnTo>
                  <a:lnTo>
                    <a:pt x="9" y="58"/>
                  </a:lnTo>
                  <a:lnTo>
                    <a:pt x="7" y="58"/>
                  </a:lnTo>
                  <a:lnTo>
                    <a:pt x="5" y="58"/>
                  </a:lnTo>
                  <a:lnTo>
                    <a:pt x="5" y="60"/>
                  </a:lnTo>
                  <a:lnTo>
                    <a:pt x="4" y="60"/>
                  </a:lnTo>
                  <a:lnTo>
                    <a:pt x="4" y="62"/>
                  </a:lnTo>
                  <a:lnTo>
                    <a:pt x="0" y="62"/>
                  </a:lnTo>
                  <a:lnTo>
                    <a:pt x="0" y="50"/>
                  </a:lnTo>
                  <a:lnTo>
                    <a:pt x="0" y="48"/>
                  </a:lnTo>
                  <a:lnTo>
                    <a:pt x="2" y="48"/>
                  </a:lnTo>
                  <a:lnTo>
                    <a:pt x="4" y="48"/>
                  </a:lnTo>
                  <a:lnTo>
                    <a:pt x="5" y="48"/>
                  </a:lnTo>
                  <a:lnTo>
                    <a:pt x="7" y="48"/>
                  </a:lnTo>
                  <a:lnTo>
                    <a:pt x="9" y="48"/>
                  </a:lnTo>
                  <a:lnTo>
                    <a:pt x="9" y="46"/>
                  </a:lnTo>
                  <a:lnTo>
                    <a:pt x="11" y="46"/>
                  </a:lnTo>
                  <a:lnTo>
                    <a:pt x="12" y="46"/>
                  </a:lnTo>
                  <a:lnTo>
                    <a:pt x="21" y="46"/>
                  </a:lnTo>
                  <a:lnTo>
                    <a:pt x="23" y="46"/>
                  </a:lnTo>
                  <a:lnTo>
                    <a:pt x="25" y="46"/>
                  </a:lnTo>
                  <a:lnTo>
                    <a:pt x="27" y="46"/>
                  </a:lnTo>
                  <a:lnTo>
                    <a:pt x="29" y="46"/>
                  </a:lnTo>
                  <a:lnTo>
                    <a:pt x="29" y="44"/>
                  </a:lnTo>
                  <a:lnTo>
                    <a:pt x="30" y="44"/>
                  </a:lnTo>
                  <a:lnTo>
                    <a:pt x="32" y="44"/>
                  </a:lnTo>
                  <a:lnTo>
                    <a:pt x="32" y="42"/>
                  </a:lnTo>
                  <a:lnTo>
                    <a:pt x="34" y="42"/>
                  </a:lnTo>
                  <a:lnTo>
                    <a:pt x="34" y="41"/>
                  </a:lnTo>
                  <a:lnTo>
                    <a:pt x="34" y="39"/>
                  </a:lnTo>
                  <a:lnTo>
                    <a:pt x="34" y="37"/>
                  </a:lnTo>
                  <a:lnTo>
                    <a:pt x="34" y="35"/>
                  </a:lnTo>
                  <a:lnTo>
                    <a:pt x="36" y="34"/>
                  </a:lnTo>
                  <a:lnTo>
                    <a:pt x="36" y="32"/>
                  </a:lnTo>
                  <a:lnTo>
                    <a:pt x="36" y="30"/>
                  </a:lnTo>
                  <a:lnTo>
                    <a:pt x="36" y="28"/>
                  </a:lnTo>
                  <a:lnTo>
                    <a:pt x="36" y="11"/>
                  </a:lnTo>
                  <a:lnTo>
                    <a:pt x="0" y="11"/>
                  </a:lnTo>
                  <a:lnTo>
                    <a:pt x="0" y="0"/>
                  </a:lnTo>
                  <a:lnTo>
                    <a:pt x="80" y="0"/>
                  </a:lnTo>
                  <a:lnTo>
                    <a:pt x="71"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1" name="Freeform 69"/>
            <p:cNvSpPr>
              <a:spLocks/>
            </p:cNvSpPr>
            <p:nvPr/>
          </p:nvSpPr>
          <p:spPr bwMode="auto">
            <a:xfrm>
              <a:off x="5088902" y="3468087"/>
              <a:ext cx="120789" cy="80662"/>
            </a:xfrm>
            <a:custGeom>
              <a:avLst/>
              <a:gdLst>
                <a:gd name="T0" fmla="*/ 9098518 w 80"/>
                <a:gd name="T1" fmla="*/ 0 h 54"/>
                <a:gd name="T2" fmla="*/ 20469779 w 80"/>
                <a:gd name="T3" fmla="*/ 0 h 54"/>
                <a:gd name="T4" fmla="*/ 22744030 w 80"/>
                <a:gd name="T5" fmla="*/ 4496445 h 54"/>
                <a:gd name="T6" fmla="*/ 29568299 w 80"/>
                <a:gd name="T7" fmla="*/ 6743919 h 54"/>
                <a:gd name="T8" fmla="*/ 38665306 w 80"/>
                <a:gd name="T9" fmla="*/ 11240363 h 54"/>
                <a:gd name="T10" fmla="*/ 45489569 w 80"/>
                <a:gd name="T11" fmla="*/ 20231754 h 54"/>
                <a:gd name="T12" fmla="*/ 54586587 w 80"/>
                <a:gd name="T13" fmla="*/ 20231754 h 54"/>
                <a:gd name="T14" fmla="*/ 59135090 w 80"/>
                <a:gd name="T15" fmla="*/ 29223149 h 54"/>
                <a:gd name="T16" fmla="*/ 61409342 w 80"/>
                <a:gd name="T17" fmla="*/ 35967065 h 54"/>
                <a:gd name="T18" fmla="*/ 63683594 w 80"/>
                <a:gd name="T19" fmla="*/ 44958453 h 54"/>
                <a:gd name="T20" fmla="*/ 75056360 w 80"/>
                <a:gd name="T21" fmla="*/ 60695269 h 54"/>
                <a:gd name="T22" fmla="*/ 84154875 w 80"/>
                <a:gd name="T23" fmla="*/ 65190213 h 54"/>
                <a:gd name="T24" fmla="*/ 88703378 w 80"/>
                <a:gd name="T25" fmla="*/ 74181602 h 54"/>
                <a:gd name="T26" fmla="*/ 95526133 w 80"/>
                <a:gd name="T27" fmla="*/ 76430573 h 54"/>
                <a:gd name="T28" fmla="*/ 102350419 w 80"/>
                <a:gd name="T29" fmla="*/ 80925518 h 54"/>
                <a:gd name="T30" fmla="*/ 109173174 w 80"/>
                <a:gd name="T31" fmla="*/ 80925518 h 54"/>
                <a:gd name="T32" fmla="*/ 120545941 w 80"/>
                <a:gd name="T33" fmla="*/ 76430573 h 54"/>
                <a:gd name="T34" fmla="*/ 129642947 w 80"/>
                <a:gd name="T35" fmla="*/ 69686657 h 54"/>
                <a:gd name="T36" fmla="*/ 134191450 w 80"/>
                <a:gd name="T37" fmla="*/ 60695269 h 54"/>
                <a:gd name="T38" fmla="*/ 138741462 w 80"/>
                <a:gd name="T39" fmla="*/ 53951352 h 54"/>
                <a:gd name="T40" fmla="*/ 138741462 w 80"/>
                <a:gd name="T41" fmla="*/ 44958453 h 54"/>
                <a:gd name="T42" fmla="*/ 134191450 w 80"/>
                <a:gd name="T43" fmla="*/ 35967065 h 54"/>
                <a:gd name="T44" fmla="*/ 125094444 w 80"/>
                <a:gd name="T45" fmla="*/ 29223149 h 54"/>
                <a:gd name="T46" fmla="*/ 118270181 w 80"/>
                <a:gd name="T47" fmla="*/ 24726705 h 54"/>
                <a:gd name="T48" fmla="*/ 109173174 w 80"/>
                <a:gd name="T49" fmla="*/ 20231754 h 54"/>
                <a:gd name="T50" fmla="*/ 102350419 w 80"/>
                <a:gd name="T51" fmla="*/ 20231754 h 54"/>
                <a:gd name="T52" fmla="*/ 102350419 w 80"/>
                <a:gd name="T53" fmla="*/ 4496445 h 54"/>
                <a:gd name="T54" fmla="*/ 109173174 w 80"/>
                <a:gd name="T55" fmla="*/ 4496445 h 54"/>
                <a:gd name="T56" fmla="*/ 120545941 w 80"/>
                <a:gd name="T57" fmla="*/ 6743919 h 54"/>
                <a:gd name="T58" fmla="*/ 129642947 w 80"/>
                <a:gd name="T59" fmla="*/ 11240363 h 54"/>
                <a:gd name="T60" fmla="*/ 138741462 w 80"/>
                <a:gd name="T61" fmla="*/ 15735310 h 54"/>
                <a:gd name="T62" fmla="*/ 143289965 w 80"/>
                <a:gd name="T63" fmla="*/ 20231754 h 54"/>
                <a:gd name="T64" fmla="*/ 145564217 w 80"/>
                <a:gd name="T65" fmla="*/ 29223149 h 54"/>
                <a:gd name="T66" fmla="*/ 150112720 w 80"/>
                <a:gd name="T67" fmla="*/ 35967065 h 54"/>
                <a:gd name="T68" fmla="*/ 152386971 w 80"/>
                <a:gd name="T69" fmla="*/ 44958453 h 54"/>
                <a:gd name="T70" fmla="*/ 152386971 w 80"/>
                <a:gd name="T71" fmla="*/ 53951352 h 54"/>
                <a:gd name="T72" fmla="*/ 152386971 w 80"/>
                <a:gd name="T73" fmla="*/ 60695269 h 54"/>
                <a:gd name="T74" fmla="*/ 150112720 w 80"/>
                <a:gd name="T75" fmla="*/ 74181602 h 54"/>
                <a:gd name="T76" fmla="*/ 143289965 w 80"/>
                <a:gd name="T77" fmla="*/ 85421962 h 54"/>
                <a:gd name="T78" fmla="*/ 138741462 w 80"/>
                <a:gd name="T79" fmla="*/ 92165878 h 54"/>
                <a:gd name="T80" fmla="*/ 129642947 w 80"/>
                <a:gd name="T81" fmla="*/ 92165878 h 54"/>
                <a:gd name="T82" fmla="*/ 120545941 w 80"/>
                <a:gd name="T83" fmla="*/ 96662322 h 54"/>
                <a:gd name="T84" fmla="*/ 113721677 w 80"/>
                <a:gd name="T85" fmla="*/ 98909817 h 54"/>
                <a:gd name="T86" fmla="*/ 104624671 w 80"/>
                <a:gd name="T87" fmla="*/ 98909817 h 54"/>
                <a:gd name="T88" fmla="*/ 97800384 w 80"/>
                <a:gd name="T89" fmla="*/ 96662322 h 54"/>
                <a:gd name="T90" fmla="*/ 88703378 w 80"/>
                <a:gd name="T91" fmla="*/ 96662322 h 54"/>
                <a:gd name="T92" fmla="*/ 79604863 w 80"/>
                <a:gd name="T93" fmla="*/ 92165878 h 54"/>
                <a:gd name="T94" fmla="*/ 75056360 w 80"/>
                <a:gd name="T95" fmla="*/ 87669434 h 54"/>
                <a:gd name="T96" fmla="*/ 68233605 w 80"/>
                <a:gd name="T97" fmla="*/ 85421962 h 54"/>
                <a:gd name="T98" fmla="*/ 63683594 w 80"/>
                <a:gd name="T99" fmla="*/ 76430573 h 54"/>
                <a:gd name="T100" fmla="*/ 59135090 w 80"/>
                <a:gd name="T101" fmla="*/ 69686657 h 54"/>
                <a:gd name="T102" fmla="*/ 54586587 w 80"/>
                <a:gd name="T103" fmla="*/ 53951352 h 54"/>
                <a:gd name="T104" fmla="*/ 50038084 w 80"/>
                <a:gd name="T105" fmla="*/ 49454909 h 54"/>
                <a:gd name="T106" fmla="*/ 40939557 w 80"/>
                <a:gd name="T107" fmla="*/ 40463509 h 54"/>
                <a:gd name="T108" fmla="*/ 38665306 w 80"/>
                <a:gd name="T109" fmla="*/ 29223149 h 54"/>
                <a:gd name="T110" fmla="*/ 29568299 w 80"/>
                <a:gd name="T111" fmla="*/ 24726705 h 54"/>
                <a:gd name="T112" fmla="*/ 22744030 w 80"/>
                <a:gd name="T113" fmla="*/ 20231754 h 54"/>
                <a:gd name="T114" fmla="*/ 22744030 w 80"/>
                <a:gd name="T115" fmla="*/ 9890981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54"/>
                <a:gd name="T176" fmla="*/ 80 w 80"/>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54">
                  <a:moveTo>
                    <a:pt x="0" y="0"/>
                  </a:moveTo>
                  <a:lnTo>
                    <a:pt x="2" y="0"/>
                  </a:lnTo>
                  <a:lnTo>
                    <a:pt x="4" y="0"/>
                  </a:lnTo>
                  <a:lnTo>
                    <a:pt x="5" y="0"/>
                  </a:lnTo>
                  <a:lnTo>
                    <a:pt x="7" y="0"/>
                  </a:lnTo>
                  <a:lnTo>
                    <a:pt x="9" y="0"/>
                  </a:lnTo>
                  <a:lnTo>
                    <a:pt x="9" y="2"/>
                  </a:lnTo>
                  <a:lnTo>
                    <a:pt x="11" y="2"/>
                  </a:lnTo>
                  <a:lnTo>
                    <a:pt x="12" y="2"/>
                  </a:lnTo>
                  <a:lnTo>
                    <a:pt x="14" y="2"/>
                  </a:lnTo>
                  <a:lnTo>
                    <a:pt x="14" y="3"/>
                  </a:lnTo>
                  <a:lnTo>
                    <a:pt x="16" y="3"/>
                  </a:lnTo>
                  <a:lnTo>
                    <a:pt x="18" y="3"/>
                  </a:lnTo>
                  <a:lnTo>
                    <a:pt x="18" y="5"/>
                  </a:lnTo>
                  <a:lnTo>
                    <a:pt x="20" y="5"/>
                  </a:lnTo>
                  <a:lnTo>
                    <a:pt x="21" y="7"/>
                  </a:lnTo>
                  <a:lnTo>
                    <a:pt x="23" y="7"/>
                  </a:lnTo>
                  <a:lnTo>
                    <a:pt x="23" y="9"/>
                  </a:lnTo>
                  <a:lnTo>
                    <a:pt x="25" y="9"/>
                  </a:lnTo>
                  <a:lnTo>
                    <a:pt x="25" y="10"/>
                  </a:lnTo>
                  <a:lnTo>
                    <a:pt x="27" y="10"/>
                  </a:lnTo>
                  <a:lnTo>
                    <a:pt x="27" y="12"/>
                  </a:lnTo>
                  <a:lnTo>
                    <a:pt x="29" y="14"/>
                  </a:lnTo>
                  <a:lnTo>
                    <a:pt x="30" y="16"/>
                  </a:lnTo>
                  <a:lnTo>
                    <a:pt x="30" y="17"/>
                  </a:lnTo>
                  <a:lnTo>
                    <a:pt x="32" y="17"/>
                  </a:lnTo>
                  <a:lnTo>
                    <a:pt x="32" y="19"/>
                  </a:lnTo>
                  <a:lnTo>
                    <a:pt x="32" y="21"/>
                  </a:lnTo>
                  <a:lnTo>
                    <a:pt x="34" y="21"/>
                  </a:lnTo>
                  <a:lnTo>
                    <a:pt x="34" y="23"/>
                  </a:lnTo>
                  <a:lnTo>
                    <a:pt x="36" y="25"/>
                  </a:lnTo>
                  <a:lnTo>
                    <a:pt x="39" y="32"/>
                  </a:lnTo>
                  <a:lnTo>
                    <a:pt x="39" y="33"/>
                  </a:lnTo>
                  <a:lnTo>
                    <a:pt x="41" y="33"/>
                  </a:lnTo>
                  <a:lnTo>
                    <a:pt x="41" y="35"/>
                  </a:lnTo>
                  <a:lnTo>
                    <a:pt x="43" y="35"/>
                  </a:lnTo>
                  <a:lnTo>
                    <a:pt x="43" y="37"/>
                  </a:lnTo>
                  <a:lnTo>
                    <a:pt x="45" y="37"/>
                  </a:lnTo>
                  <a:lnTo>
                    <a:pt x="45" y="39"/>
                  </a:lnTo>
                  <a:lnTo>
                    <a:pt x="46" y="39"/>
                  </a:lnTo>
                  <a:lnTo>
                    <a:pt x="46" y="40"/>
                  </a:lnTo>
                  <a:lnTo>
                    <a:pt x="48" y="40"/>
                  </a:lnTo>
                  <a:lnTo>
                    <a:pt x="50" y="40"/>
                  </a:lnTo>
                  <a:lnTo>
                    <a:pt x="50" y="42"/>
                  </a:lnTo>
                  <a:lnTo>
                    <a:pt x="52" y="42"/>
                  </a:lnTo>
                  <a:lnTo>
                    <a:pt x="54" y="42"/>
                  </a:lnTo>
                  <a:lnTo>
                    <a:pt x="55" y="42"/>
                  </a:lnTo>
                  <a:lnTo>
                    <a:pt x="57" y="42"/>
                  </a:lnTo>
                  <a:lnTo>
                    <a:pt x="59" y="42"/>
                  </a:lnTo>
                  <a:lnTo>
                    <a:pt x="61" y="40"/>
                  </a:lnTo>
                  <a:lnTo>
                    <a:pt x="62" y="40"/>
                  </a:lnTo>
                  <a:lnTo>
                    <a:pt x="64" y="39"/>
                  </a:lnTo>
                  <a:lnTo>
                    <a:pt x="66" y="39"/>
                  </a:lnTo>
                  <a:lnTo>
                    <a:pt x="66" y="37"/>
                  </a:lnTo>
                  <a:lnTo>
                    <a:pt x="66" y="35"/>
                  </a:lnTo>
                  <a:lnTo>
                    <a:pt x="68" y="35"/>
                  </a:lnTo>
                  <a:lnTo>
                    <a:pt x="68" y="33"/>
                  </a:lnTo>
                  <a:lnTo>
                    <a:pt x="68" y="32"/>
                  </a:lnTo>
                  <a:lnTo>
                    <a:pt x="70" y="30"/>
                  </a:lnTo>
                  <a:lnTo>
                    <a:pt x="70" y="28"/>
                  </a:lnTo>
                  <a:lnTo>
                    <a:pt x="70" y="26"/>
                  </a:lnTo>
                  <a:lnTo>
                    <a:pt x="70" y="25"/>
                  </a:lnTo>
                  <a:lnTo>
                    <a:pt x="70" y="23"/>
                  </a:lnTo>
                  <a:lnTo>
                    <a:pt x="68" y="23"/>
                  </a:lnTo>
                  <a:lnTo>
                    <a:pt x="68" y="21"/>
                  </a:lnTo>
                  <a:lnTo>
                    <a:pt x="68" y="19"/>
                  </a:lnTo>
                  <a:lnTo>
                    <a:pt x="66" y="19"/>
                  </a:lnTo>
                  <a:lnTo>
                    <a:pt x="66" y="17"/>
                  </a:lnTo>
                  <a:lnTo>
                    <a:pt x="64" y="16"/>
                  </a:lnTo>
                  <a:lnTo>
                    <a:pt x="62" y="16"/>
                  </a:lnTo>
                  <a:lnTo>
                    <a:pt x="62" y="14"/>
                  </a:lnTo>
                  <a:lnTo>
                    <a:pt x="61" y="14"/>
                  </a:lnTo>
                  <a:lnTo>
                    <a:pt x="59" y="14"/>
                  </a:lnTo>
                  <a:lnTo>
                    <a:pt x="59" y="12"/>
                  </a:lnTo>
                  <a:lnTo>
                    <a:pt x="57" y="12"/>
                  </a:lnTo>
                  <a:lnTo>
                    <a:pt x="55" y="12"/>
                  </a:lnTo>
                  <a:lnTo>
                    <a:pt x="54" y="12"/>
                  </a:lnTo>
                  <a:lnTo>
                    <a:pt x="52" y="12"/>
                  </a:lnTo>
                  <a:lnTo>
                    <a:pt x="50" y="12"/>
                  </a:lnTo>
                  <a:lnTo>
                    <a:pt x="50" y="2"/>
                  </a:lnTo>
                  <a:lnTo>
                    <a:pt x="52" y="2"/>
                  </a:lnTo>
                  <a:lnTo>
                    <a:pt x="54" y="2"/>
                  </a:lnTo>
                  <a:lnTo>
                    <a:pt x="55" y="2"/>
                  </a:lnTo>
                  <a:lnTo>
                    <a:pt x="57" y="2"/>
                  </a:lnTo>
                  <a:lnTo>
                    <a:pt x="59" y="2"/>
                  </a:lnTo>
                  <a:lnTo>
                    <a:pt x="61" y="3"/>
                  </a:lnTo>
                  <a:lnTo>
                    <a:pt x="62" y="3"/>
                  </a:lnTo>
                  <a:lnTo>
                    <a:pt x="64" y="3"/>
                  </a:lnTo>
                  <a:lnTo>
                    <a:pt x="64" y="5"/>
                  </a:lnTo>
                  <a:lnTo>
                    <a:pt x="66" y="5"/>
                  </a:lnTo>
                  <a:lnTo>
                    <a:pt x="68" y="5"/>
                  </a:lnTo>
                  <a:lnTo>
                    <a:pt x="68" y="7"/>
                  </a:lnTo>
                  <a:lnTo>
                    <a:pt x="70" y="7"/>
                  </a:lnTo>
                  <a:lnTo>
                    <a:pt x="71" y="9"/>
                  </a:lnTo>
                  <a:lnTo>
                    <a:pt x="73" y="10"/>
                  </a:lnTo>
                  <a:lnTo>
                    <a:pt x="73" y="12"/>
                  </a:lnTo>
                  <a:lnTo>
                    <a:pt x="75" y="12"/>
                  </a:lnTo>
                  <a:lnTo>
                    <a:pt x="75" y="14"/>
                  </a:lnTo>
                  <a:lnTo>
                    <a:pt x="75" y="16"/>
                  </a:lnTo>
                  <a:lnTo>
                    <a:pt x="77" y="16"/>
                  </a:lnTo>
                  <a:lnTo>
                    <a:pt x="77" y="17"/>
                  </a:lnTo>
                  <a:lnTo>
                    <a:pt x="77" y="19"/>
                  </a:lnTo>
                  <a:lnTo>
                    <a:pt x="77" y="21"/>
                  </a:lnTo>
                  <a:lnTo>
                    <a:pt x="79" y="21"/>
                  </a:lnTo>
                  <a:lnTo>
                    <a:pt x="79" y="23"/>
                  </a:lnTo>
                  <a:lnTo>
                    <a:pt x="79" y="25"/>
                  </a:lnTo>
                  <a:lnTo>
                    <a:pt x="79" y="26"/>
                  </a:lnTo>
                  <a:lnTo>
                    <a:pt x="79" y="28"/>
                  </a:lnTo>
                  <a:lnTo>
                    <a:pt x="79" y="30"/>
                  </a:lnTo>
                  <a:lnTo>
                    <a:pt x="79" y="32"/>
                  </a:lnTo>
                  <a:lnTo>
                    <a:pt x="79" y="33"/>
                  </a:lnTo>
                  <a:lnTo>
                    <a:pt x="77" y="35"/>
                  </a:lnTo>
                  <a:lnTo>
                    <a:pt x="77" y="37"/>
                  </a:lnTo>
                  <a:lnTo>
                    <a:pt x="77" y="39"/>
                  </a:lnTo>
                  <a:lnTo>
                    <a:pt x="75" y="40"/>
                  </a:lnTo>
                  <a:lnTo>
                    <a:pt x="75" y="42"/>
                  </a:lnTo>
                  <a:lnTo>
                    <a:pt x="73" y="44"/>
                  </a:lnTo>
                  <a:lnTo>
                    <a:pt x="73" y="46"/>
                  </a:lnTo>
                  <a:lnTo>
                    <a:pt x="71" y="46"/>
                  </a:lnTo>
                  <a:lnTo>
                    <a:pt x="71" y="48"/>
                  </a:lnTo>
                  <a:lnTo>
                    <a:pt x="70" y="48"/>
                  </a:lnTo>
                  <a:lnTo>
                    <a:pt x="68" y="49"/>
                  </a:lnTo>
                  <a:lnTo>
                    <a:pt x="66" y="49"/>
                  </a:lnTo>
                  <a:lnTo>
                    <a:pt x="66" y="51"/>
                  </a:lnTo>
                  <a:lnTo>
                    <a:pt x="64" y="51"/>
                  </a:lnTo>
                  <a:lnTo>
                    <a:pt x="62" y="51"/>
                  </a:lnTo>
                  <a:lnTo>
                    <a:pt x="61" y="51"/>
                  </a:lnTo>
                  <a:lnTo>
                    <a:pt x="61" y="53"/>
                  </a:lnTo>
                  <a:lnTo>
                    <a:pt x="59" y="53"/>
                  </a:lnTo>
                  <a:lnTo>
                    <a:pt x="57" y="53"/>
                  </a:lnTo>
                  <a:lnTo>
                    <a:pt x="55" y="53"/>
                  </a:lnTo>
                  <a:lnTo>
                    <a:pt x="54" y="53"/>
                  </a:lnTo>
                  <a:lnTo>
                    <a:pt x="52" y="53"/>
                  </a:lnTo>
                  <a:lnTo>
                    <a:pt x="50" y="53"/>
                  </a:lnTo>
                  <a:lnTo>
                    <a:pt x="50" y="51"/>
                  </a:lnTo>
                  <a:lnTo>
                    <a:pt x="48" y="51"/>
                  </a:lnTo>
                  <a:lnTo>
                    <a:pt x="46" y="51"/>
                  </a:lnTo>
                  <a:lnTo>
                    <a:pt x="45" y="51"/>
                  </a:lnTo>
                  <a:lnTo>
                    <a:pt x="45" y="49"/>
                  </a:lnTo>
                  <a:lnTo>
                    <a:pt x="43" y="49"/>
                  </a:lnTo>
                  <a:lnTo>
                    <a:pt x="41" y="49"/>
                  </a:lnTo>
                  <a:lnTo>
                    <a:pt x="41" y="48"/>
                  </a:lnTo>
                  <a:lnTo>
                    <a:pt x="39" y="48"/>
                  </a:lnTo>
                  <a:lnTo>
                    <a:pt x="39" y="46"/>
                  </a:lnTo>
                  <a:lnTo>
                    <a:pt x="37" y="46"/>
                  </a:lnTo>
                  <a:lnTo>
                    <a:pt x="37" y="44"/>
                  </a:lnTo>
                  <a:lnTo>
                    <a:pt x="36" y="44"/>
                  </a:lnTo>
                  <a:lnTo>
                    <a:pt x="36" y="42"/>
                  </a:lnTo>
                  <a:lnTo>
                    <a:pt x="34" y="42"/>
                  </a:lnTo>
                  <a:lnTo>
                    <a:pt x="34" y="40"/>
                  </a:lnTo>
                  <a:lnTo>
                    <a:pt x="32" y="39"/>
                  </a:lnTo>
                  <a:lnTo>
                    <a:pt x="32" y="37"/>
                  </a:lnTo>
                  <a:lnTo>
                    <a:pt x="30" y="37"/>
                  </a:lnTo>
                  <a:lnTo>
                    <a:pt x="30" y="35"/>
                  </a:lnTo>
                  <a:lnTo>
                    <a:pt x="27" y="30"/>
                  </a:lnTo>
                  <a:lnTo>
                    <a:pt x="27" y="28"/>
                  </a:lnTo>
                  <a:lnTo>
                    <a:pt x="27" y="26"/>
                  </a:lnTo>
                  <a:lnTo>
                    <a:pt x="25" y="26"/>
                  </a:lnTo>
                  <a:lnTo>
                    <a:pt x="25" y="25"/>
                  </a:lnTo>
                  <a:lnTo>
                    <a:pt x="23" y="23"/>
                  </a:lnTo>
                  <a:lnTo>
                    <a:pt x="23" y="21"/>
                  </a:lnTo>
                  <a:lnTo>
                    <a:pt x="21" y="21"/>
                  </a:lnTo>
                  <a:lnTo>
                    <a:pt x="21" y="19"/>
                  </a:lnTo>
                  <a:lnTo>
                    <a:pt x="20" y="17"/>
                  </a:lnTo>
                  <a:lnTo>
                    <a:pt x="20" y="16"/>
                  </a:lnTo>
                  <a:lnTo>
                    <a:pt x="18" y="16"/>
                  </a:lnTo>
                  <a:lnTo>
                    <a:pt x="18" y="14"/>
                  </a:lnTo>
                  <a:lnTo>
                    <a:pt x="16" y="14"/>
                  </a:lnTo>
                  <a:lnTo>
                    <a:pt x="14" y="14"/>
                  </a:lnTo>
                  <a:lnTo>
                    <a:pt x="14" y="12"/>
                  </a:lnTo>
                  <a:lnTo>
                    <a:pt x="12" y="12"/>
                  </a:lnTo>
                  <a:lnTo>
                    <a:pt x="11" y="12"/>
                  </a:lnTo>
                  <a:lnTo>
                    <a:pt x="11" y="10"/>
                  </a:lnTo>
                  <a:lnTo>
                    <a:pt x="11" y="53"/>
                  </a:lnTo>
                  <a:lnTo>
                    <a:pt x="0" y="53"/>
                  </a:lnTo>
                  <a:lnTo>
                    <a:pt x="0"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2" name="Freeform 70"/>
            <p:cNvSpPr>
              <a:spLocks/>
            </p:cNvSpPr>
            <p:nvPr/>
          </p:nvSpPr>
          <p:spPr bwMode="auto">
            <a:xfrm>
              <a:off x="5692845" y="3469803"/>
              <a:ext cx="114224" cy="84095"/>
            </a:xfrm>
            <a:custGeom>
              <a:avLst/>
              <a:gdLst>
                <a:gd name="T0" fmla="*/ 56546918 w 76"/>
                <a:gd name="T1" fmla="*/ 21031906 h 54"/>
                <a:gd name="T2" fmla="*/ 56546918 w 76"/>
                <a:gd name="T3" fmla="*/ 70107885 h 54"/>
                <a:gd name="T4" fmla="*/ 119878140 w 76"/>
                <a:gd name="T5" fmla="*/ 70107885 h 54"/>
                <a:gd name="T6" fmla="*/ 56546918 w 76"/>
                <a:gd name="T7" fmla="*/ 21031906 h 54"/>
                <a:gd name="T8" fmla="*/ 0 w 76"/>
                <a:gd name="T9" fmla="*/ 70107885 h 54"/>
                <a:gd name="T10" fmla="*/ 38451419 w 76"/>
                <a:gd name="T11" fmla="*/ 70107885 h 54"/>
                <a:gd name="T12" fmla="*/ 38451419 w 76"/>
                <a:gd name="T13" fmla="*/ 0 h 54"/>
                <a:gd name="T14" fmla="*/ 56546918 w 76"/>
                <a:gd name="T15" fmla="*/ 0 h 54"/>
                <a:gd name="T16" fmla="*/ 142497499 w 76"/>
                <a:gd name="T17" fmla="*/ 70107885 h 54"/>
                <a:gd name="T18" fmla="*/ 142497499 w 76"/>
                <a:gd name="T19" fmla="*/ 88803926 h 54"/>
                <a:gd name="T20" fmla="*/ 56546918 w 76"/>
                <a:gd name="T21" fmla="*/ 88803926 h 54"/>
                <a:gd name="T22" fmla="*/ 56546918 w 76"/>
                <a:gd name="T23" fmla="*/ 109835849 h 54"/>
                <a:gd name="T24" fmla="*/ 38451419 w 76"/>
                <a:gd name="T25" fmla="*/ 109835849 h 54"/>
                <a:gd name="T26" fmla="*/ 38451419 w 76"/>
                <a:gd name="T27" fmla="*/ 88803926 h 54"/>
                <a:gd name="T28" fmla="*/ 0 w 76"/>
                <a:gd name="T29" fmla="*/ 88803926 h 54"/>
                <a:gd name="T30" fmla="*/ 0 w 76"/>
                <a:gd name="T31" fmla="*/ 70107885 h 54"/>
                <a:gd name="T32" fmla="*/ 56546918 w 76"/>
                <a:gd name="T33" fmla="*/ 2103190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4"/>
                <a:gd name="T53" fmla="*/ 76 w 7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4">
                  <a:moveTo>
                    <a:pt x="29" y="9"/>
                  </a:moveTo>
                  <a:lnTo>
                    <a:pt x="29" y="33"/>
                  </a:lnTo>
                  <a:lnTo>
                    <a:pt x="62" y="33"/>
                  </a:lnTo>
                  <a:lnTo>
                    <a:pt x="29" y="9"/>
                  </a:lnTo>
                  <a:lnTo>
                    <a:pt x="0" y="33"/>
                  </a:lnTo>
                  <a:lnTo>
                    <a:pt x="20" y="33"/>
                  </a:lnTo>
                  <a:lnTo>
                    <a:pt x="20" y="0"/>
                  </a:lnTo>
                  <a:lnTo>
                    <a:pt x="29" y="0"/>
                  </a:lnTo>
                  <a:lnTo>
                    <a:pt x="75" y="33"/>
                  </a:lnTo>
                  <a:lnTo>
                    <a:pt x="75" y="42"/>
                  </a:lnTo>
                  <a:lnTo>
                    <a:pt x="29" y="42"/>
                  </a:lnTo>
                  <a:lnTo>
                    <a:pt x="29" y="53"/>
                  </a:lnTo>
                  <a:lnTo>
                    <a:pt x="20" y="53"/>
                  </a:lnTo>
                  <a:lnTo>
                    <a:pt x="20" y="42"/>
                  </a:lnTo>
                  <a:lnTo>
                    <a:pt x="0" y="42"/>
                  </a:lnTo>
                  <a:lnTo>
                    <a:pt x="0" y="33"/>
                  </a:lnTo>
                  <a:lnTo>
                    <a:pt x="29" y="9"/>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3" name="Freeform 71"/>
            <p:cNvSpPr>
              <a:spLocks/>
            </p:cNvSpPr>
            <p:nvPr/>
          </p:nvSpPr>
          <p:spPr bwMode="auto">
            <a:xfrm>
              <a:off x="6292850" y="3468087"/>
              <a:ext cx="120789" cy="82378"/>
            </a:xfrm>
            <a:custGeom>
              <a:avLst/>
              <a:gdLst>
                <a:gd name="T0" fmla="*/ 61409342 w 80"/>
                <a:gd name="T1" fmla="*/ 81266792 h 56"/>
                <a:gd name="T2" fmla="*/ 68233605 w 80"/>
                <a:gd name="T3" fmla="*/ 74493685 h 56"/>
                <a:gd name="T4" fmla="*/ 79604863 w 80"/>
                <a:gd name="T5" fmla="*/ 60950476 h 56"/>
                <a:gd name="T6" fmla="*/ 79604863 w 80"/>
                <a:gd name="T7" fmla="*/ 49662464 h 56"/>
                <a:gd name="T8" fmla="*/ 75056360 w 80"/>
                <a:gd name="T9" fmla="*/ 31604339 h 56"/>
                <a:gd name="T10" fmla="*/ 63683594 w 80"/>
                <a:gd name="T11" fmla="*/ 24831232 h 56"/>
                <a:gd name="T12" fmla="*/ 50038084 w 80"/>
                <a:gd name="T13" fmla="*/ 20316322 h 56"/>
                <a:gd name="T14" fmla="*/ 34116803 w 80"/>
                <a:gd name="T15" fmla="*/ 24831232 h 56"/>
                <a:gd name="T16" fmla="*/ 22744030 w 80"/>
                <a:gd name="T17" fmla="*/ 31604339 h 56"/>
                <a:gd name="T18" fmla="*/ 20469779 w 80"/>
                <a:gd name="T19" fmla="*/ 45147549 h 56"/>
                <a:gd name="T20" fmla="*/ 15921275 w 80"/>
                <a:gd name="T21" fmla="*/ 58692272 h 56"/>
                <a:gd name="T22" fmla="*/ 22744030 w 80"/>
                <a:gd name="T23" fmla="*/ 65463877 h 56"/>
                <a:gd name="T24" fmla="*/ 29568299 w 80"/>
                <a:gd name="T25" fmla="*/ 76751888 h 56"/>
                <a:gd name="T26" fmla="*/ 45489569 w 80"/>
                <a:gd name="T27" fmla="*/ 81266792 h 56"/>
                <a:gd name="T28" fmla="*/ 113721677 w 80"/>
                <a:gd name="T29" fmla="*/ 81266792 h 56"/>
                <a:gd name="T30" fmla="*/ 129642947 w 80"/>
                <a:gd name="T31" fmla="*/ 76751888 h 56"/>
                <a:gd name="T32" fmla="*/ 138741462 w 80"/>
                <a:gd name="T33" fmla="*/ 65463877 h 56"/>
                <a:gd name="T34" fmla="*/ 138741462 w 80"/>
                <a:gd name="T35" fmla="*/ 51920668 h 56"/>
                <a:gd name="T36" fmla="*/ 129642947 w 80"/>
                <a:gd name="T37" fmla="*/ 36117741 h 56"/>
                <a:gd name="T38" fmla="*/ 118270181 w 80"/>
                <a:gd name="T39" fmla="*/ 24831232 h 56"/>
                <a:gd name="T40" fmla="*/ 104624671 w 80"/>
                <a:gd name="T41" fmla="*/ 20316322 h 56"/>
                <a:gd name="T42" fmla="*/ 88703378 w 80"/>
                <a:gd name="T43" fmla="*/ 20316322 h 56"/>
                <a:gd name="T44" fmla="*/ 93251881 w 80"/>
                <a:gd name="T45" fmla="*/ 24831232 h 56"/>
                <a:gd name="T46" fmla="*/ 97800384 w 80"/>
                <a:gd name="T47" fmla="*/ 40632645 h 56"/>
                <a:gd name="T48" fmla="*/ 97800384 w 80"/>
                <a:gd name="T49" fmla="*/ 58692272 h 56"/>
                <a:gd name="T50" fmla="*/ 97800384 w 80"/>
                <a:gd name="T51" fmla="*/ 74493685 h 56"/>
                <a:gd name="T52" fmla="*/ 93251881 w 80"/>
                <a:gd name="T53" fmla="*/ 85781696 h 56"/>
                <a:gd name="T54" fmla="*/ 79604863 w 80"/>
                <a:gd name="T55" fmla="*/ 94811504 h 56"/>
                <a:gd name="T56" fmla="*/ 63683594 w 80"/>
                <a:gd name="T57" fmla="*/ 99324929 h 56"/>
                <a:gd name="T58" fmla="*/ 54586587 w 80"/>
                <a:gd name="T59" fmla="*/ 103839833 h 56"/>
                <a:gd name="T60" fmla="*/ 38665306 w 80"/>
                <a:gd name="T61" fmla="*/ 99324929 h 56"/>
                <a:gd name="T62" fmla="*/ 22744030 w 80"/>
                <a:gd name="T63" fmla="*/ 97068205 h 56"/>
                <a:gd name="T64" fmla="*/ 15921275 w 80"/>
                <a:gd name="T65" fmla="*/ 92553301 h 56"/>
                <a:gd name="T66" fmla="*/ 4548505 w 80"/>
                <a:gd name="T67" fmla="*/ 81266792 h 56"/>
                <a:gd name="T68" fmla="*/ 0 w 80"/>
                <a:gd name="T69" fmla="*/ 65463877 h 56"/>
                <a:gd name="T70" fmla="*/ 0 w 80"/>
                <a:gd name="T71" fmla="*/ 51920668 h 56"/>
                <a:gd name="T72" fmla="*/ 0 w 80"/>
                <a:gd name="T73" fmla="*/ 31604339 h 56"/>
                <a:gd name="T74" fmla="*/ 9098518 w 80"/>
                <a:gd name="T75" fmla="*/ 20316322 h 56"/>
                <a:gd name="T76" fmla="*/ 22744030 w 80"/>
                <a:gd name="T77" fmla="*/ 15801418 h 56"/>
                <a:gd name="T78" fmla="*/ 29568299 w 80"/>
                <a:gd name="T79" fmla="*/ 6771608 h 56"/>
                <a:gd name="T80" fmla="*/ 50038084 w 80"/>
                <a:gd name="T81" fmla="*/ 4514905 h 56"/>
                <a:gd name="T82" fmla="*/ 61409342 w 80"/>
                <a:gd name="T83" fmla="*/ 0 h 56"/>
                <a:gd name="T84" fmla="*/ 79604863 w 80"/>
                <a:gd name="T85" fmla="*/ 0 h 56"/>
                <a:gd name="T86" fmla="*/ 97800384 w 80"/>
                <a:gd name="T87" fmla="*/ 4514905 h 56"/>
                <a:gd name="T88" fmla="*/ 109173174 w 80"/>
                <a:gd name="T89" fmla="*/ 6771608 h 56"/>
                <a:gd name="T90" fmla="*/ 125094444 w 80"/>
                <a:gd name="T91" fmla="*/ 15801418 h 56"/>
                <a:gd name="T92" fmla="*/ 141015713 w 80"/>
                <a:gd name="T93" fmla="*/ 20316322 h 56"/>
                <a:gd name="T94" fmla="*/ 150112720 w 80"/>
                <a:gd name="T95" fmla="*/ 29346136 h 56"/>
                <a:gd name="T96" fmla="*/ 152386971 w 80"/>
                <a:gd name="T97" fmla="*/ 45147549 h 56"/>
                <a:gd name="T98" fmla="*/ 152386971 w 80"/>
                <a:gd name="T99" fmla="*/ 60950476 h 56"/>
                <a:gd name="T100" fmla="*/ 150112720 w 80"/>
                <a:gd name="T101" fmla="*/ 76751888 h 56"/>
                <a:gd name="T102" fmla="*/ 143289965 w 80"/>
                <a:gd name="T103" fmla="*/ 90296600 h 56"/>
                <a:gd name="T104" fmla="*/ 138741462 w 80"/>
                <a:gd name="T105" fmla="*/ 97068205 h 56"/>
                <a:gd name="T106" fmla="*/ 118270181 w 80"/>
                <a:gd name="T107" fmla="*/ 99324929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56"/>
                <a:gd name="T164" fmla="*/ 80 w 80"/>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56">
                  <a:moveTo>
                    <a:pt x="25" y="44"/>
                  </a:moveTo>
                  <a:lnTo>
                    <a:pt x="27" y="44"/>
                  </a:lnTo>
                  <a:lnTo>
                    <a:pt x="27" y="42"/>
                  </a:lnTo>
                  <a:lnTo>
                    <a:pt x="29" y="42"/>
                  </a:lnTo>
                  <a:lnTo>
                    <a:pt x="31" y="42"/>
                  </a:lnTo>
                  <a:lnTo>
                    <a:pt x="32" y="42"/>
                  </a:lnTo>
                  <a:lnTo>
                    <a:pt x="34" y="42"/>
                  </a:lnTo>
                  <a:lnTo>
                    <a:pt x="34" y="40"/>
                  </a:lnTo>
                  <a:lnTo>
                    <a:pt x="36" y="40"/>
                  </a:lnTo>
                  <a:lnTo>
                    <a:pt x="36" y="39"/>
                  </a:lnTo>
                  <a:lnTo>
                    <a:pt x="38" y="39"/>
                  </a:lnTo>
                  <a:lnTo>
                    <a:pt x="39" y="37"/>
                  </a:lnTo>
                  <a:lnTo>
                    <a:pt x="39" y="35"/>
                  </a:lnTo>
                  <a:lnTo>
                    <a:pt x="41" y="35"/>
                  </a:lnTo>
                  <a:lnTo>
                    <a:pt x="41" y="33"/>
                  </a:lnTo>
                  <a:lnTo>
                    <a:pt x="41" y="32"/>
                  </a:lnTo>
                  <a:lnTo>
                    <a:pt x="41" y="30"/>
                  </a:lnTo>
                  <a:lnTo>
                    <a:pt x="41" y="28"/>
                  </a:lnTo>
                  <a:lnTo>
                    <a:pt x="41" y="26"/>
                  </a:lnTo>
                  <a:lnTo>
                    <a:pt x="41" y="25"/>
                  </a:lnTo>
                  <a:lnTo>
                    <a:pt x="41" y="23"/>
                  </a:lnTo>
                  <a:lnTo>
                    <a:pt x="41" y="21"/>
                  </a:lnTo>
                  <a:lnTo>
                    <a:pt x="39" y="21"/>
                  </a:lnTo>
                  <a:lnTo>
                    <a:pt x="39" y="19"/>
                  </a:lnTo>
                  <a:lnTo>
                    <a:pt x="39" y="17"/>
                  </a:lnTo>
                  <a:lnTo>
                    <a:pt x="38" y="17"/>
                  </a:lnTo>
                  <a:lnTo>
                    <a:pt x="38" y="16"/>
                  </a:lnTo>
                  <a:lnTo>
                    <a:pt x="36" y="16"/>
                  </a:lnTo>
                  <a:lnTo>
                    <a:pt x="36" y="14"/>
                  </a:lnTo>
                  <a:lnTo>
                    <a:pt x="34" y="14"/>
                  </a:lnTo>
                  <a:lnTo>
                    <a:pt x="32" y="14"/>
                  </a:lnTo>
                  <a:lnTo>
                    <a:pt x="31" y="12"/>
                  </a:lnTo>
                  <a:lnTo>
                    <a:pt x="29" y="12"/>
                  </a:lnTo>
                  <a:lnTo>
                    <a:pt x="27" y="12"/>
                  </a:lnTo>
                  <a:lnTo>
                    <a:pt x="25" y="12"/>
                  </a:lnTo>
                  <a:lnTo>
                    <a:pt x="23" y="12"/>
                  </a:lnTo>
                  <a:lnTo>
                    <a:pt x="22" y="12"/>
                  </a:lnTo>
                  <a:lnTo>
                    <a:pt x="20" y="12"/>
                  </a:lnTo>
                  <a:lnTo>
                    <a:pt x="18" y="12"/>
                  </a:lnTo>
                  <a:lnTo>
                    <a:pt x="18" y="14"/>
                  </a:lnTo>
                  <a:lnTo>
                    <a:pt x="16" y="14"/>
                  </a:lnTo>
                  <a:lnTo>
                    <a:pt x="14" y="14"/>
                  </a:lnTo>
                  <a:lnTo>
                    <a:pt x="14" y="16"/>
                  </a:lnTo>
                  <a:lnTo>
                    <a:pt x="13" y="16"/>
                  </a:lnTo>
                  <a:lnTo>
                    <a:pt x="13" y="17"/>
                  </a:lnTo>
                  <a:lnTo>
                    <a:pt x="11" y="17"/>
                  </a:lnTo>
                  <a:lnTo>
                    <a:pt x="11" y="19"/>
                  </a:lnTo>
                  <a:lnTo>
                    <a:pt x="9" y="19"/>
                  </a:lnTo>
                  <a:lnTo>
                    <a:pt x="9" y="21"/>
                  </a:lnTo>
                  <a:lnTo>
                    <a:pt x="9" y="23"/>
                  </a:lnTo>
                  <a:lnTo>
                    <a:pt x="9" y="25"/>
                  </a:lnTo>
                  <a:lnTo>
                    <a:pt x="9" y="26"/>
                  </a:lnTo>
                  <a:lnTo>
                    <a:pt x="7" y="26"/>
                  </a:lnTo>
                  <a:lnTo>
                    <a:pt x="7" y="28"/>
                  </a:lnTo>
                  <a:lnTo>
                    <a:pt x="7" y="30"/>
                  </a:lnTo>
                  <a:lnTo>
                    <a:pt x="9" y="30"/>
                  </a:lnTo>
                  <a:lnTo>
                    <a:pt x="9" y="32"/>
                  </a:lnTo>
                  <a:lnTo>
                    <a:pt x="9" y="33"/>
                  </a:lnTo>
                  <a:lnTo>
                    <a:pt x="9" y="35"/>
                  </a:lnTo>
                  <a:lnTo>
                    <a:pt x="11" y="35"/>
                  </a:lnTo>
                  <a:lnTo>
                    <a:pt x="11" y="37"/>
                  </a:lnTo>
                  <a:lnTo>
                    <a:pt x="11" y="39"/>
                  </a:lnTo>
                  <a:lnTo>
                    <a:pt x="13" y="39"/>
                  </a:lnTo>
                  <a:lnTo>
                    <a:pt x="14" y="40"/>
                  </a:lnTo>
                  <a:lnTo>
                    <a:pt x="16" y="40"/>
                  </a:lnTo>
                  <a:lnTo>
                    <a:pt x="16" y="42"/>
                  </a:lnTo>
                  <a:lnTo>
                    <a:pt x="18" y="42"/>
                  </a:lnTo>
                  <a:lnTo>
                    <a:pt x="20" y="42"/>
                  </a:lnTo>
                  <a:lnTo>
                    <a:pt x="22" y="42"/>
                  </a:lnTo>
                  <a:lnTo>
                    <a:pt x="23" y="42"/>
                  </a:lnTo>
                  <a:lnTo>
                    <a:pt x="23" y="44"/>
                  </a:lnTo>
                  <a:lnTo>
                    <a:pt x="25" y="44"/>
                  </a:lnTo>
                  <a:lnTo>
                    <a:pt x="57" y="53"/>
                  </a:lnTo>
                  <a:lnTo>
                    <a:pt x="57" y="42"/>
                  </a:lnTo>
                  <a:lnTo>
                    <a:pt x="59" y="42"/>
                  </a:lnTo>
                  <a:lnTo>
                    <a:pt x="61" y="42"/>
                  </a:lnTo>
                  <a:lnTo>
                    <a:pt x="63" y="42"/>
                  </a:lnTo>
                  <a:lnTo>
                    <a:pt x="64" y="42"/>
                  </a:lnTo>
                  <a:lnTo>
                    <a:pt x="64" y="40"/>
                  </a:lnTo>
                  <a:lnTo>
                    <a:pt x="66" y="40"/>
                  </a:lnTo>
                  <a:lnTo>
                    <a:pt x="66" y="39"/>
                  </a:lnTo>
                  <a:lnTo>
                    <a:pt x="68" y="39"/>
                  </a:lnTo>
                  <a:lnTo>
                    <a:pt x="68" y="37"/>
                  </a:lnTo>
                  <a:lnTo>
                    <a:pt x="70" y="37"/>
                  </a:lnTo>
                  <a:lnTo>
                    <a:pt x="70" y="35"/>
                  </a:lnTo>
                  <a:lnTo>
                    <a:pt x="70" y="33"/>
                  </a:lnTo>
                  <a:lnTo>
                    <a:pt x="70" y="32"/>
                  </a:lnTo>
                  <a:lnTo>
                    <a:pt x="70" y="30"/>
                  </a:lnTo>
                  <a:lnTo>
                    <a:pt x="70" y="28"/>
                  </a:lnTo>
                  <a:lnTo>
                    <a:pt x="70" y="26"/>
                  </a:lnTo>
                  <a:lnTo>
                    <a:pt x="70" y="25"/>
                  </a:lnTo>
                  <a:lnTo>
                    <a:pt x="70" y="23"/>
                  </a:lnTo>
                  <a:lnTo>
                    <a:pt x="68" y="21"/>
                  </a:lnTo>
                  <a:lnTo>
                    <a:pt x="68" y="19"/>
                  </a:lnTo>
                  <a:lnTo>
                    <a:pt x="66" y="19"/>
                  </a:lnTo>
                  <a:lnTo>
                    <a:pt x="66" y="17"/>
                  </a:lnTo>
                  <a:lnTo>
                    <a:pt x="64" y="17"/>
                  </a:lnTo>
                  <a:lnTo>
                    <a:pt x="63" y="16"/>
                  </a:lnTo>
                  <a:lnTo>
                    <a:pt x="61" y="16"/>
                  </a:lnTo>
                  <a:lnTo>
                    <a:pt x="61" y="14"/>
                  </a:lnTo>
                  <a:lnTo>
                    <a:pt x="59" y="14"/>
                  </a:lnTo>
                  <a:lnTo>
                    <a:pt x="57" y="14"/>
                  </a:lnTo>
                  <a:lnTo>
                    <a:pt x="56" y="14"/>
                  </a:lnTo>
                  <a:lnTo>
                    <a:pt x="56" y="12"/>
                  </a:lnTo>
                  <a:lnTo>
                    <a:pt x="54" y="12"/>
                  </a:lnTo>
                  <a:lnTo>
                    <a:pt x="52" y="12"/>
                  </a:lnTo>
                  <a:lnTo>
                    <a:pt x="50" y="12"/>
                  </a:lnTo>
                  <a:lnTo>
                    <a:pt x="48" y="12"/>
                  </a:lnTo>
                  <a:lnTo>
                    <a:pt x="47" y="12"/>
                  </a:lnTo>
                  <a:lnTo>
                    <a:pt x="45" y="12"/>
                  </a:lnTo>
                  <a:lnTo>
                    <a:pt x="43" y="10"/>
                  </a:lnTo>
                  <a:lnTo>
                    <a:pt x="43" y="12"/>
                  </a:lnTo>
                  <a:lnTo>
                    <a:pt x="45" y="12"/>
                  </a:lnTo>
                  <a:lnTo>
                    <a:pt x="45" y="14"/>
                  </a:lnTo>
                  <a:lnTo>
                    <a:pt x="47" y="14"/>
                  </a:lnTo>
                  <a:lnTo>
                    <a:pt x="47" y="16"/>
                  </a:lnTo>
                  <a:lnTo>
                    <a:pt x="47" y="17"/>
                  </a:lnTo>
                  <a:lnTo>
                    <a:pt x="48" y="17"/>
                  </a:lnTo>
                  <a:lnTo>
                    <a:pt x="48" y="19"/>
                  </a:lnTo>
                  <a:lnTo>
                    <a:pt x="50" y="21"/>
                  </a:lnTo>
                  <a:lnTo>
                    <a:pt x="50" y="23"/>
                  </a:lnTo>
                  <a:lnTo>
                    <a:pt x="50" y="25"/>
                  </a:lnTo>
                  <a:lnTo>
                    <a:pt x="50" y="26"/>
                  </a:lnTo>
                  <a:lnTo>
                    <a:pt x="50" y="28"/>
                  </a:lnTo>
                  <a:lnTo>
                    <a:pt x="50" y="30"/>
                  </a:lnTo>
                  <a:lnTo>
                    <a:pt x="50" y="32"/>
                  </a:lnTo>
                  <a:lnTo>
                    <a:pt x="50" y="33"/>
                  </a:lnTo>
                  <a:lnTo>
                    <a:pt x="50" y="35"/>
                  </a:lnTo>
                  <a:lnTo>
                    <a:pt x="50" y="37"/>
                  </a:lnTo>
                  <a:lnTo>
                    <a:pt x="50" y="39"/>
                  </a:lnTo>
                  <a:lnTo>
                    <a:pt x="48" y="39"/>
                  </a:lnTo>
                  <a:lnTo>
                    <a:pt x="48" y="40"/>
                  </a:lnTo>
                  <a:lnTo>
                    <a:pt x="48" y="42"/>
                  </a:lnTo>
                  <a:lnTo>
                    <a:pt x="47" y="42"/>
                  </a:lnTo>
                  <a:lnTo>
                    <a:pt x="47" y="44"/>
                  </a:lnTo>
                  <a:lnTo>
                    <a:pt x="47" y="46"/>
                  </a:lnTo>
                  <a:lnTo>
                    <a:pt x="45" y="46"/>
                  </a:lnTo>
                  <a:lnTo>
                    <a:pt x="45" y="48"/>
                  </a:lnTo>
                  <a:lnTo>
                    <a:pt x="43" y="48"/>
                  </a:lnTo>
                  <a:lnTo>
                    <a:pt x="41" y="49"/>
                  </a:lnTo>
                  <a:lnTo>
                    <a:pt x="39" y="49"/>
                  </a:lnTo>
                  <a:lnTo>
                    <a:pt x="39" y="51"/>
                  </a:lnTo>
                  <a:lnTo>
                    <a:pt x="38" y="51"/>
                  </a:lnTo>
                  <a:lnTo>
                    <a:pt x="36" y="53"/>
                  </a:lnTo>
                  <a:lnTo>
                    <a:pt x="34" y="53"/>
                  </a:lnTo>
                  <a:lnTo>
                    <a:pt x="32" y="53"/>
                  </a:lnTo>
                  <a:lnTo>
                    <a:pt x="31" y="53"/>
                  </a:lnTo>
                  <a:lnTo>
                    <a:pt x="29" y="53"/>
                  </a:lnTo>
                  <a:lnTo>
                    <a:pt x="29" y="55"/>
                  </a:lnTo>
                  <a:lnTo>
                    <a:pt x="27" y="55"/>
                  </a:lnTo>
                  <a:lnTo>
                    <a:pt x="25" y="55"/>
                  </a:lnTo>
                  <a:lnTo>
                    <a:pt x="23" y="55"/>
                  </a:lnTo>
                  <a:lnTo>
                    <a:pt x="22" y="55"/>
                  </a:lnTo>
                  <a:lnTo>
                    <a:pt x="22" y="53"/>
                  </a:lnTo>
                  <a:lnTo>
                    <a:pt x="20" y="53"/>
                  </a:lnTo>
                  <a:lnTo>
                    <a:pt x="18" y="53"/>
                  </a:lnTo>
                  <a:lnTo>
                    <a:pt x="16" y="53"/>
                  </a:lnTo>
                  <a:lnTo>
                    <a:pt x="14" y="53"/>
                  </a:lnTo>
                  <a:lnTo>
                    <a:pt x="14" y="51"/>
                  </a:lnTo>
                  <a:lnTo>
                    <a:pt x="13" y="51"/>
                  </a:lnTo>
                  <a:lnTo>
                    <a:pt x="11" y="51"/>
                  </a:lnTo>
                  <a:lnTo>
                    <a:pt x="11" y="49"/>
                  </a:lnTo>
                  <a:lnTo>
                    <a:pt x="9" y="49"/>
                  </a:lnTo>
                  <a:lnTo>
                    <a:pt x="9" y="48"/>
                  </a:lnTo>
                  <a:lnTo>
                    <a:pt x="7" y="48"/>
                  </a:lnTo>
                  <a:lnTo>
                    <a:pt x="6" y="46"/>
                  </a:lnTo>
                  <a:lnTo>
                    <a:pt x="6" y="44"/>
                  </a:lnTo>
                  <a:lnTo>
                    <a:pt x="4" y="44"/>
                  </a:lnTo>
                  <a:lnTo>
                    <a:pt x="4" y="42"/>
                  </a:lnTo>
                  <a:lnTo>
                    <a:pt x="2" y="42"/>
                  </a:lnTo>
                  <a:lnTo>
                    <a:pt x="2" y="40"/>
                  </a:lnTo>
                  <a:lnTo>
                    <a:pt x="2" y="39"/>
                  </a:lnTo>
                  <a:lnTo>
                    <a:pt x="0" y="39"/>
                  </a:lnTo>
                  <a:lnTo>
                    <a:pt x="0" y="37"/>
                  </a:lnTo>
                  <a:lnTo>
                    <a:pt x="0" y="35"/>
                  </a:lnTo>
                  <a:lnTo>
                    <a:pt x="0" y="33"/>
                  </a:lnTo>
                  <a:lnTo>
                    <a:pt x="0" y="32"/>
                  </a:lnTo>
                  <a:lnTo>
                    <a:pt x="0" y="30"/>
                  </a:lnTo>
                  <a:lnTo>
                    <a:pt x="0" y="28"/>
                  </a:lnTo>
                  <a:lnTo>
                    <a:pt x="0" y="26"/>
                  </a:lnTo>
                  <a:lnTo>
                    <a:pt x="0" y="25"/>
                  </a:lnTo>
                  <a:lnTo>
                    <a:pt x="0" y="23"/>
                  </a:lnTo>
                  <a:lnTo>
                    <a:pt x="0" y="21"/>
                  </a:lnTo>
                  <a:lnTo>
                    <a:pt x="0" y="19"/>
                  </a:lnTo>
                  <a:lnTo>
                    <a:pt x="0" y="17"/>
                  </a:lnTo>
                  <a:lnTo>
                    <a:pt x="2" y="17"/>
                  </a:lnTo>
                  <a:lnTo>
                    <a:pt x="2" y="16"/>
                  </a:lnTo>
                  <a:lnTo>
                    <a:pt x="2" y="14"/>
                  </a:lnTo>
                  <a:lnTo>
                    <a:pt x="4" y="14"/>
                  </a:lnTo>
                  <a:lnTo>
                    <a:pt x="4" y="12"/>
                  </a:lnTo>
                  <a:lnTo>
                    <a:pt x="6" y="12"/>
                  </a:lnTo>
                  <a:lnTo>
                    <a:pt x="6" y="10"/>
                  </a:lnTo>
                  <a:lnTo>
                    <a:pt x="7" y="9"/>
                  </a:lnTo>
                  <a:lnTo>
                    <a:pt x="9" y="7"/>
                  </a:lnTo>
                  <a:lnTo>
                    <a:pt x="11" y="7"/>
                  </a:lnTo>
                  <a:lnTo>
                    <a:pt x="11" y="5"/>
                  </a:lnTo>
                  <a:lnTo>
                    <a:pt x="13" y="5"/>
                  </a:lnTo>
                  <a:lnTo>
                    <a:pt x="14" y="5"/>
                  </a:lnTo>
                  <a:lnTo>
                    <a:pt x="14" y="3"/>
                  </a:lnTo>
                  <a:lnTo>
                    <a:pt x="16" y="3"/>
                  </a:lnTo>
                  <a:lnTo>
                    <a:pt x="18" y="3"/>
                  </a:lnTo>
                  <a:lnTo>
                    <a:pt x="20" y="2"/>
                  </a:lnTo>
                  <a:lnTo>
                    <a:pt x="22" y="2"/>
                  </a:lnTo>
                  <a:lnTo>
                    <a:pt x="23" y="2"/>
                  </a:lnTo>
                  <a:lnTo>
                    <a:pt x="25" y="2"/>
                  </a:lnTo>
                  <a:lnTo>
                    <a:pt x="27" y="2"/>
                  </a:lnTo>
                  <a:lnTo>
                    <a:pt x="27" y="0"/>
                  </a:lnTo>
                  <a:lnTo>
                    <a:pt x="29" y="0"/>
                  </a:lnTo>
                  <a:lnTo>
                    <a:pt x="31" y="0"/>
                  </a:lnTo>
                  <a:lnTo>
                    <a:pt x="32" y="0"/>
                  </a:lnTo>
                  <a:lnTo>
                    <a:pt x="34" y="0"/>
                  </a:lnTo>
                  <a:lnTo>
                    <a:pt x="36" y="0"/>
                  </a:lnTo>
                  <a:lnTo>
                    <a:pt x="38" y="0"/>
                  </a:lnTo>
                  <a:lnTo>
                    <a:pt x="39" y="0"/>
                  </a:lnTo>
                  <a:lnTo>
                    <a:pt x="41" y="0"/>
                  </a:lnTo>
                  <a:lnTo>
                    <a:pt x="43" y="0"/>
                  </a:lnTo>
                  <a:lnTo>
                    <a:pt x="45" y="0"/>
                  </a:lnTo>
                  <a:lnTo>
                    <a:pt x="47" y="2"/>
                  </a:lnTo>
                  <a:lnTo>
                    <a:pt x="48" y="2"/>
                  </a:lnTo>
                  <a:lnTo>
                    <a:pt x="50" y="2"/>
                  </a:lnTo>
                  <a:lnTo>
                    <a:pt x="52" y="2"/>
                  </a:lnTo>
                  <a:lnTo>
                    <a:pt x="54" y="2"/>
                  </a:lnTo>
                  <a:lnTo>
                    <a:pt x="56" y="2"/>
                  </a:lnTo>
                  <a:lnTo>
                    <a:pt x="56" y="3"/>
                  </a:lnTo>
                  <a:lnTo>
                    <a:pt x="57" y="3"/>
                  </a:lnTo>
                  <a:lnTo>
                    <a:pt x="59" y="3"/>
                  </a:lnTo>
                  <a:lnTo>
                    <a:pt x="61" y="3"/>
                  </a:lnTo>
                  <a:lnTo>
                    <a:pt x="63" y="5"/>
                  </a:lnTo>
                  <a:lnTo>
                    <a:pt x="64" y="5"/>
                  </a:lnTo>
                  <a:lnTo>
                    <a:pt x="64" y="7"/>
                  </a:lnTo>
                  <a:lnTo>
                    <a:pt x="66" y="7"/>
                  </a:lnTo>
                  <a:lnTo>
                    <a:pt x="68" y="7"/>
                  </a:lnTo>
                  <a:lnTo>
                    <a:pt x="68" y="9"/>
                  </a:lnTo>
                  <a:lnTo>
                    <a:pt x="70" y="9"/>
                  </a:lnTo>
                  <a:lnTo>
                    <a:pt x="72" y="10"/>
                  </a:lnTo>
                  <a:lnTo>
                    <a:pt x="73" y="12"/>
                  </a:lnTo>
                  <a:lnTo>
                    <a:pt x="73" y="14"/>
                  </a:lnTo>
                  <a:lnTo>
                    <a:pt x="75" y="14"/>
                  </a:lnTo>
                  <a:lnTo>
                    <a:pt x="75" y="16"/>
                  </a:lnTo>
                  <a:lnTo>
                    <a:pt x="77" y="16"/>
                  </a:lnTo>
                  <a:lnTo>
                    <a:pt x="77" y="17"/>
                  </a:lnTo>
                  <a:lnTo>
                    <a:pt x="77" y="19"/>
                  </a:lnTo>
                  <a:lnTo>
                    <a:pt x="79" y="19"/>
                  </a:lnTo>
                  <a:lnTo>
                    <a:pt x="79" y="21"/>
                  </a:lnTo>
                  <a:lnTo>
                    <a:pt x="79" y="23"/>
                  </a:lnTo>
                  <a:lnTo>
                    <a:pt x="79" y="25"/>
                  </a:lnTo>
                  <a:lnTo>
                    <a:pt x="79" y="26"/>
                  </a:lnTo>
                  <a:lnTo>
                    <a:pt x="79" y="28"/>
                  </a:lnTo>
                  <a:lnTo>
                    <a:pt x="79" y="30"/>
                  </a:lnTo>
                  <a:lnTo>
                    <a:pt x="79" y="32"/>
                  </a:lnTo>
                  <a:lnTo>
                    <a:pt x="79" y="33"/>
                  </a:lnTo>
                  <a:lnTo>
                    <a:pt x="79" y="35"/>
                  </a:lnTo>
                  <a:lnTo>
                    <a:pt x="79" y="37"/>
                  </a:lnTo>
                  <a:lnTo>
                    <a:pt x="79" y="39"/>
                  </a:lnTo>
                  <a:lnTo>
                    <a:pt x="77" y="40"/>
                  </a:lnTo>
                  <a:lnTo>
                    <a:pt x="77" y="42"/>
                  </a:lnTo>
                  <a:lnTo>
                    <a:pt x="77" y="44"/>
                  </a:lnTo>
                  <a:lnTo>
                    <a:pt x="75" y="44"/>
                  </a:lnTo>
                  <a:lnTo>
                    <a:pt x="75" y="46"/>
                  </a:lnTo>
                  <a:lnTo>
                    <a:pt x="73" y="46"/>
                  </a:lnTo>
                  <a:lnTo>
                    <a:pt x="73" y="48"/>
                  </a:lnTo>
                  <a:lnTo>
                    <a:pt x="72" y="48"/>
                  </a:lnTo>
                  <a:lnTo>
                    <a:pt x="72" y="49"/>
                  </a:lnTo>
                  <a:lnTo>
                    <a:pt x="70" y="49"/>
                  </a:lnTo>
                  <a:lnTo>
                    <a:pt x="70" y="51"/>
                  </a:lnTo>
                  <a:lnTo>
                    <a:pt x="68" y="51"/>
                  </a:lnTo>
                  <a:lnTo>
                    <a:pt x="66" y="51"/>
                  </a:lnTo>
                  <a:lnTo>
                    <a:pt x="64" y="53"/>
                  </a:lnTo>
                  <a:lnTo>
                    <a:pt x="63" y="53"/>
                  </a:lnTo>
                  <a:lnTo>
                    <a:pt x="61" y="53"/>
                  </a:lnTo>
                  <a:lnTo>
                    <a:pt x="59" y="53"/>
                  </a:lnTo>
                  <a:lnTo>
                    <a:pt x="57" y="53"/>
                  </a:lnTo>
                  <a:lnTo>
                    <a:pt x="25" y="44"/>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4" name="Freeform 72"/>
            <p:cNvSpPr>
              <a:spLocks/>
            </p:cNvSpPr>
            <p:nvPr/>
          </p:nvSpPr>
          <p:spPr bwMode="auto">
            <a:xfrm>
              <a:off x="6894168" y="3468087"/>
              <a:ext cx="123415" cy="80662"/>
            </a:xfrm>
            <a:custGeom>
              <a:avLst/>
              <a:gdLst>
                <a:gd name="T0" fmla="*/ 34204390 w 82"/>
                <a:gd name="T1" fmla="*/ 20231754 h 54"/>
                <a:gd name="T2" fmla="*/ 22803428 w 82"/>
                <a:gd name="T3" fmla="*/ 31470621 h 54"/>
                <a:gd name="T4" fmla="*/ 22803428 w 82"/>
                <a:gd name="T5" fmla="*/ 49454909 h 54"/>
                <a:gd name="T6" fmla="*/ 22803428 w 82"/>
                <a:gd name="T7" fmla="*/ 60695269 h 54"/>
                <a:gd name="T8" fmla="*/ 27363817 w 82"/>
                <a:gd name="T9" fmla="*/ 74181602 h 54"/>
                <a:gd name="T10" fmla="*/ 43325155 w 82"/>
                <a:gd name="T11" fmla="*/ 80925518 h 54"/>
                <a:gd name="T12" fmla="*/ 61568207 w 82"/>
                <a:gd name="T13" fmla="*/ 80925518 h 54"/>
                <a:gd name="T14" fmla="*/ 68408780 w 82"/>
                <a:gd name="T15" fmla="*/ 69686657 h 54"/>
                <a:gd name="T16" fmla="*/ 77529545 w 82"/>
                <a:gd name="T17" fmla="*/ 58446297 h 54"/>
                <a:gd name="T18" fmla="*/ 77529545 w 82"/>
                <a:gd name="T19" fmla="*/ 44958453 h 54"/>
                <a:gd name="T20" fmla="*/ 72969163 w 82"/>
                <a:gd name="T21" fmla="*/ 29223149 h 54"/>
                <a:gd name="T22" fmla="*/ 61568207 w 82"/>
                <a:gd name="T23" fmla="*/ 20231754 h 54"/>
                <a:gd name="T24" fmla="*/ 114014139 w 82"/>
                <a:gd name="T25" fmla="*/ 24726705 h 54"/>
                <a:gd name="T26" fmla="*/ 102613182 w 82"/>
                <a:gd name="T27" fmla="*/ 29223149 h 54"/>
                <a:gd name="T28" fmla="*/ 98052776 w 82"/>
                <a:gd name="T29" fmla="*/ 40463509 h 54"/>
                <a:gd name="T30" fmla="*/ 98052776 w 82"/>
                <a:gd name="T31" fmla="*/ 56198825 h 54"/>
                <a:gd name="T32" fmla="*/ 100332991 w 82"/>
                <a:gd name="T33" fmla="*/ 69686657 h 54"/>
                <a:gd name="T34" fmla="*/ 109453756 w 82"/>
                <a:gd name="T35" fmla="*/ 76430573 h 54"/>
                <a:gd name="T36" fmla="*/ 127695286 w 82"/>
                <a:gd name="T37" fmla="*/ 76430573 h 54"/>
                <a:gd name="T38" fmla="*/ 139097752 w 82"/>
                <a:gd name="T39" fmla="*/ 69686657 h 54"/>
                <a:gd name="T40" fmla="*/ 141377943 w 82"/>
                <a:gd name="T41" fmla="*/ 56198825 h 54"/>
                <a:gd name="T42" fmla="*/ 141377943 w 82"/>
                <a:gd name="T43" fmla="*/ 40463509 h 54"/>
                <a:gd name="T44" fmla="*/ 134537370 w 82"/>
                <a:gd name="T45" fmla="*/ 29223149 h 54"/>
                <a:gd name="T46" fmla="*/ 118574521 w 82"/>
                <a:gd name="T47" fmla="*/ 24726705 h 54"/>
                <a:gd name="T48" fmla="*/ 98052776 w 82"/>
                <a:gd name="T49" fmla="*/ 20231754 h 54"/>
                <a:gd name="T50" fmla="*/ 107173565 w 82"/>
                <a:gd name="T51" fmla="*/ 11240363 h 54"/>
                <a:gd name="T52" fmla="*/ 118574521 w 82"/>
                <a:gd name="T53" fmla="*/ 6743919 h 54"/>
                <a:gd name="T54" fmla="*/ 134537370 w 82"/>
                <a:gd name="T55" fmla="*/ 11240363 h 54"/>
                <a:gd name="T56" fmla="*/ 145938326 w 82"/>
                <a:gd name="T57" fmla="*/ 20231754 h 54"/>
                <a:gd name="T58" fmla="*/ 155059091 w 82"/>
                <a:gd name="T59" fmla="*/ 24726705 h 54"/>
                <a:gd name="T60" fmla="*/ 157339282 w 82"/>
                <a:gd name="T61" fmla="*/ 40463509 h 54"/>
                <a:gd name="T62" fmla="*/ 157339282 w 82"/>
                <a:gd name="T63" fmla="*/ 56198825 h 54"/>
                <a:gd name="T64" fmla="*/ 155059091 w 82"/>
                <a:gd name="T65" fmla="*/ 74181602 h 54"/>
                <a:gd name="T66" fmla="*/ 148218517 w 82"/>
                <a:gd name="T67" fmla="*/ 85421962 h 54"/>
                <a:gd name="T68" fmla="*/ 139097752 w 82"/>
                <a:gd name="T69" fmla="*/ 92165878 h 54"/>
                <a:gd name="T70" fmla="*/ 118574521 w 82"/>
                <a:gd name="T71" fmla="*/ 96662322 h 54"/>
                <a:gd name="T72" fmla="*/ 102613182 w 82"/>
                <a:gd name="T73" fmla="*/ 92165878 h 54"/>
                <a:gd name="T74" fmla="*/ 93492394 w 82"/>
                <a:gd name="T75" fmla="*/ 87669434 h 54"/>
                <a:gd name="T76" fmla="*/ 88930501 w 82"/>
                <a:gd name="T77" fmla="*/ 80925518 h 54"/>
                <a:gd name="T78" fmla="*/ 79809737 w 82"/>
                <a:gd name="T79" fmla="*/ 92165878 h 54"/>
                <a:gd name="T80" fmla="*/ 68408780 w 82"/>
                <a:gd name="T81" fmla="*/ 96662322 h 54"/>
                <a:gd name="T82" fmla="*/ 59288016 w 82"/>
                <a:gd name="T83" fmla="*/ 98909817 h 54"/>
                <a:gd name="T84" fmla="*/ 38764773 w 82"/>
                <a:gd name="T85" fmla="*/ 98909817 h 54"/>
                <a:gd name="T86" fmla="*/ 22803428 w 82"/>
                <a:gd name="T87" fmla="*/ 96662322 h 54"/>
                <a:gd name="T88" fmla="*/ 13681153 w 82"/>
                <a:gd name="T89" fmla="*/ 85421962 h 54"/>
                <a:gd name="T90" fmla="*/ 4560384 w 82"/>
                <a:gd name="T91" fmla="*/ 74181602 h 54"/>
                <a:gd name="T92" fmla="*/ 0 w 82"/>
                <a:gd name="T93" fmla="*/ 58446297 h 54"/>
                <a:gd name="T94" fmla="*/ 0 w 82"/>
                <a:gd name="T95" fmla="*/ 44958453 h 54"/>
                <a:gd name="T96" fmla="*/ 9120768 w 82"/>
                <a:gd name="T97" fmla="*/ 24726705 h 54"/>
                <a:gd name="T98" fmla="*/ 18241536 w 82"/>
                <a:gd name="T99" fmla="*/ 15735310 h 54"/>
                <a:gd name="T100" fmla="*/ 22803428 w 82"/>
                <a:gd name="T101" fmla="*/ 6743919 h 54"/>
                <a:gd name="T102" fmla="*/ 38764773 w 82"/>
                <a:gd name="T103" fmla="*/ 4496445 h 54"/>
                <a:gd name="T104" fmla="*/ 54726123 w 82"/>
                <a:gd name="T105" fmla="*/ 0 h 54"/>
                <a:gd name="T106" fmla="*/ 66128589 w 82"/>
                <a:gd name="T107" fmla="*/ 4496445 h 54"/>
                <a:gd name="T108" fmla="*/ 77529545 w 82"/>
                <a:gd name="T109" fmla="*/ 11240363 h 54"/>
                <a:gd name="T110" fmla="*/ 84370119 w 82"/>
                <a:gd name="T111" fmla="*/ 20231754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54"/>
                <a:gd name="T170" fmla="*/ 82 w 82"/>
                <a:gd name="T171" fmla="*/ 54 h 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54">
                  <a:moveTo>
                    <a:pt x="25" y="10"/>
                  </a:moveTo>
                  <a:lnTo>
                    <a:pt x="24" y="10"/>
                  </a:lnTo>
                  <a:lnTo>
                    <a:pt x="22" y="12"/>
                  </a:lnTo>
                  <a:lnTo>
                    <a:pt x="20" y="12"/>
                  </a:lnTo>
                  <a:lnTo>
                    <a:pt x="18" y="12"/>
                  </a:lnTo>
                  <a:lnTo>
                    <a:pt x="16" y="14"/>
                  </a:lnTo>
                  <a:lnTo>
                    <a:pt x="15" y="14"/>
                  </a:lnTo>
                  <a:lnTo>
                    <a:pt x="15" y="16"/>
                  </a:lnTo>
                  <a:lnTo>
                    <a:pt x="13" y="16"/>
                  </a:lnTo>
                  <a:lnTo>
                    <a:pt x="13" y="17"/>
                  </a:lnTo>
                  <a:lnTo>
                    <a:pt x="13" y="19"/>
                  </a:lnTo>
                  <a:lnTo>
                    <a:pt x="11" y="19"/>
                  </a:lnTo>
                  <a:lnTo>
                    <a:pt x="11" y="21"/>
                  </a:lnTo>
                  <a:lnTo>
                    <a:pt x="11" y="23"/>
                  </a:lnTo>
                  <a:lnTo>
                    <a:pt x="11" y="25"/>
                  </a:lnTo>
                  <a:lnTo>
                    <a:pt x="11" y="26"/>
                  </a:lnTo>
                  <a:lnTo>
                    <a:pt x="11" y="28"/>
                  </a:lnTo>
                  <a:lnTo>
                    <a:pt x="11" y="30"/>
                  </a:lnTo>
                  <a:lnTo>
                    <a:pt x="11" y="32"/>
                  </a:lnTo>
                  <a:lnTo>
                    <a:pt x="11" y="33"/>
                  </a:lnTo>
                  <a:lnTo>
                    <a:pt x="11" y="35"/>
                  </a:lnTo>
                  <a:lnTo>
                    <a:pt x="13" y="35"/>
                  </a:lnTo>
                  <a:lnTo>
                    <a:pt x="13" y="37"/>
                  </a:lnTo>
                  <a:lnTo>
                    <a:pt x="15" y="37"/>
                  </a:lnTo>
                  <a:lnTo>
                    <a:pt x="15" y="39"/>
                  </a:lnTo>
                  <a:lnTo>
                    <a:pt x="16" y="39"/>
                  </a:lnTo>
                  <a:lnTo>
                    <a:pt x="16" y="40"/>
                  </a:lnTo>
                  <a:lnTo>
                    <a:pt x="18" y="40"/>
                  </a:lnTo>
                  <a:lnTo>
                    <a:pt x="20" y="42"/>
                  </a:lnTo>
                  <a:lnTo>
                    <a:pt x="22" y="42"/>
                  </a:lnTo>
                  <a:lnTo>
                    <a:pt x="24" y="42"/>
                  </a:lnTo>
                  <a:lnTo>
                    <a:pt x="25" y="42"/>
                  </a:lnTo>
                  <a:lnTo>
                    <a:pt x="27" y="42"/>
                  </a:lnTo>
                  <a:lnTo>
                    <a:pt x="29" y="42"/>
                  </a:lnTo>
                  <a:lnTo>
                    <a:pt x="31" y="42"/>
                  </a:lnTo>
                  <a:lnTo>
                    <a:pt x="33" y="40"/>
                  </a:lnTo>
                  <a:lnTo>
                    <a:pt x="34" y="40"/>
                  </a:lnTo>
                  <a:lnTo>
                    <a:pt x="34" y="39"/>
                  </a:lnTo>
                  <a:lnTo>
                    <a:pt x="36" y="39"/>
                  </a:lnTo>
                  <a:lnTo>
                    <a:pt x="36" y="37"/>
                  </a:lnTo>
                  <a:lnTo>
                    <a:pt x="38" y="37"/>
                  </a:lnTo>
                  <a:lnTo>
                    <a:pt x="38" y="35"/>
                  </a:lnTo>
                  <a:lnTo>
                    <a:pt x="38" y="33"/>
                  </a:lnTo>
                  <a:lnTo>
                    <a:pt x="40" y="33"/>
                  </a:lnTo>
                  <a:lnTo>
                    <a:pt x="40" y="32"/>
                  </a:lnTo>
                  <a:lnTo>
                    <a:pt x="40" y="30"/>
                  </a:lnTo>
                  <a:lnTo>
                    <a:pt x="40" y="28"/>
                  </a:lnTo>
                  <a:lnTo>
                    <a:pt x="40" y="26"/>
                  </a:lnTo>
                  <a:lnTo>
                    <a:pt x="40" y="25"/>
                  </a:lnTo>
                  <a:lnTo>
                    <a:pt x="40" y="23"/>
                  </a:lnTo>
                  <a:lnTo>
                    <a:pt x="40" y="21"/>
                  </a:lnTo>
                  <a:lnTo>
                    <a:pt x="40" y="19"/>
                  </a:lnTo>
                  <a:lnTo>
                    <a:pt x="38" y="19"/>
                  </a:lnTo>
                  <a:lnTo>
                    <a:pt x="38" y="17"/>
                  </a:lnTo>
                  <a:lnTo>
                    <a:pt x="38" y="16"/>
                  </a:lnTo>
                  <a:lnTo>
                    <a:pt x="36" y="16"/>
                  </a:lnTo>
                  <a:lnTo>
                    <a:pt x="36" y="14"/>
                  </a:lnTo>
                  <a:lnTo>
                    <a:pt x="34" y="14"/>
                  </a:lnTo>
                  <a:lnTo>
                    <a:pt x="33" y="12"/>
                  </a:lnTo>
                  <a:lnTo>
                    <a:pt x="31" y="12"/>
                  </a:lnTo>
                  <a:lnTo>
                    <a:pt x="29" y="12"/>
                  </a:lnTo>
                  <a:lnTo>
                    <a:pt x="27" y="10"/>
                  </a:lnTo>
                  <a:lnTo>
                    <a:pt x="25" y="10"/>
                  </a:lnTo>
                  <a:lnTo>
                    <a:pt x="61" y="14"/>
                  </a:lnTo>
                  <a:lnTo>
                    <a:pt x="59" y="14"/>
                  </a:lnTo>
                  <a:lnTo>
                    <a:pt x="58" y="14"/>
                  </a:lnTo>
                  <a:lnTo>
                    <a:pt x="56" y="14"/>
                  </a:lnTo>
                  <a:lnTo>
                    <a:pt x="54" y="14"/>
                  </a:lnTo>
                  <a:lnTo>
                    <a:pt x="54" y="16"/>
                  </a:lnTo>
                  <a:lnTo>
                    <a:pt x="52" y="16"/>
                  </a:lnTo>
                  <a:lnTo>
                    <a:pt x="52" y="17"/>
                  </a:lnTo>
                  <a:lnTo>
                    <a:pt x="50" y="17"/>
                  </a:lnTo>
                  <a:lnTo>
                    <a:pt x="50" y="19"/>
                  </a:lnTo>
                  <a:lnTo>
                    <a:pt x="49" y="19"/>
                  </a:lnTo>
                  <a:lnTo>
                    <a:pt x="49" y="21"/>
                  </a:lnTo>
                  <a:lnTo>
                    <a:pt x="49" y="23"/>
                  </a:lnTo>
                  <a:lnTo>
                    <a:pt x="49" y="25"/>
                  </a:lnTo>
                  <a:lnTo>
                    <a:pt x="49" y="26"/>
                  </a:lnTo>
                  <a:lnTo>
                    <a:pt x="49" y="28"/>
                  </a:lnTo>
                  <a:lnTo>
                    <a:pt x="49" y="30"/>
                  </a:lnTo>
                  <a:lnTo>
                    <a:pt x="49" y="32"/>
                  </a:lnTo>
                  <a:lnTo>
                    <a:pt x="49" y="33"/>
                  </a:lnTo>
                  <a:lnTo>
                    <a:pt x="50" y="33"/>
                  </a:lnTo>
                  <a:lnTo>
                    <a:pt x="50" y="35"/>
                  </a:lnTo>
                  <a:lnTo>
                    <a:pt x="50" y="37"/>
                  </a:lnTo>
                  <a:lnTo>
                    <a:pt x="52" y="37"/>
                  </a:lnTo>
                  <a:lnTo>
                    <a:pt x="52" y="39"/>
                  </a:lnTo>
                  <a:lnTo>
                    <a:pt x="54" y="39"/>
                  </a:lnTo>
                  <a:lnTo>
                    <a:pt x="56" y="39"/>
                  </a:lnTo>
                  <a:lnTo>
                    <a:pt x="56" y="40"/>
                  </a:lnTo>
                  <a:lnTo>
                    <a:pt x="58" y="40"/>
                  </a:lnTo>
                  <a:lnTo>
                    <a:pt x="59" y="40"/>
                  </a:lnTo>
                  <a:lnTo>
                    <a:pt x="61" y="40"/>
                  </a:lnTo>
                  <a:lnTo>
                    <a:pt x="63" y="40"/>
                  </a:lnTo>
                  <a:lnTo>
                    <a:pt x="65" y="40"/>
                  </a:lnTo>
                  <a:lnTo>
                    <a:pt x="65" y="39"/>
                  </a:lnTo>
                  <a:lnTo>
                    <a:pt x="66" y="39"/>
                  </a:lnTo>
                  <a:lnTo>
                    <a:pt x="68" y="39"/>
                  </a:lnTo>
                  <a:lnTo>
                    <a:pt x="68" y="37"/>
                  </a:lnTo>
                  <a:lnTo>
                    <a:pt x="70" y="37"/>
                  </a:lnTo>
                  <a:lnTo>
                    <a:pt x="70" y="35"/>
                  </a:lnTo>
                  <a:lnTo>
                    <a:pt x="70" y="33"/>
                  </a:lnTo>
                  <a:lnTo>
                    <a:pt x="72" y="33"/>
                  </a:lnTo>
                  <a:lnTo>
                    <a:pt x="72" y="32"/>
                  </a:lnTo>
                  <a:lnTo>
                    <a:pt x="72" y="30"/>
                  </a:lnTo>
                  <a:lnTo>
                    <a:pt x="72" y="28"/>
                  </a:lnTo>
                  <a:lnTo>
                    <a:pt x="72" y="26"/>
                  </a:lnTo>
                  <a:lnTo>
                    <a:pt x="72" y="25"/>
                  </a:lnTo>
                  <a:lnTo>
                    <a:pt x="72" y="23"/>
                  </a:lnTo>
                  <a:lnTo>
                    <a:pt x="72" y="21"/>
                  </a:lnTo>
                  <a:lnTo>
                    <a:pt x="72" y="19"/>
                  </a:lnTo>
                  <a:lnTo>
                    <a:pt x="70" y="19"/>
                  </a:lnTo>
                  <a:lnTo>
                    <a:pt x="70" y="17"/>
                  </a:lnTo>
                  <a:lnTo>
                    <a:pt x="68" y="17"/>
                  </a:lnTo>
                  <a:lnTo>
                    <a:pt x="68" y="16"/>
                  </a:lnTo>
                  <a:lnTo>
                    <a:pt x="66" y="16"/>
                  </a:lnTo>
                  <a:lnTo>
                    <a:pt x="66" y="14"/>
                  </a:lnTo>
                  <a:lnTo>
                    <a:pt x="65" y="14"/>
                  </a:lnTo>
                  <a:lnTo>
                    <a:pt x="63" y="14"/>
                  </a:lnTo>
                  <a:lnTo>
                    <a:pt x="61" y="14"/>
                  </a:lnTo>
                  <a:lnTo>
                    <a:pt x="45" y="14"/>
                  </a:lnTo>
                  <a:lnTo>
                    <a:pt x="45" y="12"/>
                  </a:lnTo>
                  <a:lnTo>
                    <a:pt x="47" y="10"/>
                  </a:lnTo>
                  <a:lnTo>
                    <a:pt x="47" y="9"/>
                  </a:lnTo>
                  <a:lnTo>
                    <a:pt x="49" y="9"/>
                  </a:lnTo>
                  <a:lnTo>
                    <a:pt x="49" y="7"/>
                  </a:lnTo>
                  <a:lnTo>
                    <a:pt x="50" y="7"/>
                  </a:lnTo>
                  <a:lnTo>
                    <a:pt x="50" y="5"/>
                  </a:lnTo>
                  <a:lnTo>
                    <a:pt x="52" y="5"/>
                  </a:lnTo>
                  <a:lnTo>
                    <a:pt x="54" y="5"/>
                  </a:lnTo>
                  <a:lnTo>
                    <a:pt x="54" y="3"/>
                  </a:lnTo>
                  <a:lnTo>
                    <a:pt x="56" y="3"/>
                  </a:lnTo>
                  <a:lnTo>
                    <a:pt x="58" y="3"/>
                  </a:lnTo>
                  <a:lnTo>
                    <a:pt x="59" y="3"/>
                  </a:lnTo>
                  <a:lnTo>
                    <a:pt x="61" y="3"/>
                  </a:lnTo>
                  <a:lnTo>
                    <a:pt x="63" y="3"/>
                  </a:lnTo>
                  <a:lnTo>
                    <a:pt x="65" y="3"/>
                  </a:lnTo>
                  <a:lnTo>
                    <a:pt x="66" y="3"/>
                  </a:lnTo>
                  <a:lnTo>
                    <a:pt x="68" y="3"/>
                  </a:lnTo>
                  <a:lnTo>
                    <a:pt x="68" y="5"/>
                  </a:lnTo>
                  <a:lnTo>
                    <a:pt x="70" y="5"/>
                  </a:lnTo>
                  <a:lnTo>
                    <a:pt x="72" y="5"/>
                  </a:lnTo>
                  <a:lnTo>
                    <a:pt x="72" y="7"/>
                  </a:lnTo>
                  <a:lnTo>
                    <a:pt x="74" y="7"/>
                  </a:lnTo>
                  <a:lnTo>
                    <a:pt x="74" y="9"/>
                  </a:lnTo>
                  <a:lnTo>
                    <a:pt x="75" y="9"/>
                  </a:lnTo>
                  <a:lnTo>
                    <a:pt x="75" y="10"/>
                  </a:lnTo>
                  <a:lnTo>
                    <a:pt x="77" y="10"/>
                  </a:lnTo>
                  <a:lnTo>
                    <a:pt x="77" y="12"/>
                  </a:lnTo>
                  <a:lnTo>
                    <a:pt x="79" y="14"/>
                  </a:lnTo>
                  <a:lnTo>
                    <a:pt x="79" y="16"/>
                  </a:lnTo>
                  <a:lnTo>
                    <a:pt x="79" y="17"/>
                  </a:lnTo>
                  <a:lnTo>
                    <a:pt x="81" y="17"/>
                  </a:lnTo>
                  <a:lnTo>
                    <a:pt x="81" y="19"/>
                  </a:lnTo>
                  <a:lnTo>
                    <a:pt x="81" y="21"/>
                  </a:lnTo>
                  <a:lnTo>
                    <a:pt x="81" y="23"/>
                  </a:lnTo>
                  <a:lnTo>
                    <a:pt x="81" y="25"/>
                  </a:lnTo>
                  <a:lnTo>
                    <a:pt x="81" y="26"/>
                  </a:lnTo>
                  <a:lnTo>
                    <a:pt x="81" y="28"/>
                  </a:lnTo>
                  <a:lnTo>
                    <a:pt x="81" y="30"/>
                  </a:lnTo>
                  <a:lnTo>
                    <a:pt x="81" y="32"/>
                  </a:lnTo>
                  <a:lnTo>
                    <a:pt x="81" y="33"/>
                  </a:lnTo>
                  <a:lnTo>
                    <a:pt x="81" y="35"/>
                  </a:lnTo>
                  <a:lnTo>
                    <a:pt x="79" y="37"/>
                  </a:lnTo>
                  <a:lnTo>
                    <a:pt x="79" y="39"/>
                  </a:lnTo>
                  <a:lnTo>
                    <a:pt x="79" y="40"/>
                  </a:lnTo>
                  <a:lnTo>
                    <a:pt x="77" y="40"/>
                  </a:lnTo>
                  <a:lnTo>
                    <a:pt x="77" y="42"/>
                  </a:lnTo>
                  <a:lnTo>
                    <a:pt x="77" y="44"/>
                  </a:lnTo>
                  <a:lnTo>
                    <a:pt x="75" y="44"/>
                  </a:lnTo>
                  <a:lnTo>
                    <a:pt x="75" y="46"/>
                  </a:lnTo>
                  <a:lnTo>
                    <a:pt x="74" y="46"/>
                  </a:lnTo>
                  <a:lnTo>
                    <a:pt x="72" y="48"/>
                  </a:lnTo>
                  <a:lnTo>
                    <a:pt x="70" y="48"/>
                  </a:lnTo>
                  <a:lnTo>
                    <a:pt x="70" y="49"/>
                  </a:lnTo>
                  <a:lnTo>
                    <a:pt x="68" y="49"/>
                  </a:lnTo>
                  <a:lnTo>
                    <a:pt x="66" y="49"/>
                  </a:lnTo>
                  <a:lnTo>
                    <a:pt x="65" y="51"/>
                  </a:lnTo>
                  <a:lnTo>
                    <a:pt x="63" y="51"/>
                  </a:lnTo>
                  <a:lnTo>
                    <a:pt x="61" y="51"/>
                  </a:lnTo>
                  <a:lnTo>
                    <a:pt x="59" y="51"/>
                  </a:lnTo>
                  <a:lnTo>
                    <a:pt x="58" y="51"/>
                  </a:lnTo>
                  <a:lnTo>
                    <a:pt x="56" y="49"/>
                  </a:lnTo>
                  <a:lnTo>
                    <a:pt x="54" y="49"/>
                  </a:lnTo>
                  <a:lnTo>
                    <a:pt x="52" y="49"/>
                  </a:lnTo>
                  <a:lnTo>
                    <a:pt x="52" y="48"/>
                  </a:lnTo>
                  <a:lnTo>
                    <a:pt x="50" y="48"/>
                  </a:lnTo>
                  <a:lnTo>
                    <a:pt x="49" y="48"/>
                  </a:lnTo>
                  <a:lnTo>
                    <a:pt x="49" y="46"/>
                  </a:lnTo>
                  <a:lnTo>
                    <a:pt x="47" y="46"/>
                  </a:lnTo>
                  <a:lnTo>
                    <a:pt x="47" y="44"/>
                  </a:lnTo>
                  <a:lnTo>
                    <a:pt x="47" y="42"/>
                  </a:lnTo>
                  <a:lnTo>
                    <a:pt x="45" y="42"/>
                  </a:lnTo>
                  <a:lnTo>
                    <a:pt x="45" y="40"/>
                  </a:lnTo>
                  <a:lnTo>
                    <a:pt x="45" y="42"/>
                  </a:lnTo>
                  <a:lnTo>
                    <a:pt x="43" y="42"/>
                  </a:lnTo>
                  <a:lnTo>
                    <a:pt x="43" y="44"/>
                  </a:lnTo>
                  <a:lnTo>
                    <a:pt x="43" y="46"/>
                  </a:lnTo>
                  <a:lnTo>
                    <a:pt x="41" y="46"/>
                  </a:lnTo>
                  <a:lnTo>
                    <a:pt x="41" y="48"/>
                  </a:lnTo>
                  <a:lnTo>
                    <a:pt x="40" y="48"/>
                  </a:lnTo>
                  <a:lnTo>
                    <a:pt x="40" y="49"/>
                  </a:lnTo>
                  <a:lnTo>
                    <a:pt x="38" y="49"/>
                  </a:lnTo>
                  <a:lnTo>
                    <a:pt x="38" y="51"/>
                  </a:lnTo>
                  <a:lnTo>
                    <a:pt x="36" y="51"/>
                  </a:lnTo>
                  <a:lnTo>
                    <a:pt x="34" y="51"/>
                  </a:lnTo>
                  <a:lnTo>
                    <a:pt x="34" y="53"/>
                  </a:lnTo>
                  <a:lnTo>
                    <a:pt x="33" y="53"/>
                  </a:lnTo>
                  <a:lnTo>
                    <a:pt x="31" y="53"/>
                  </a:lnTo>
                  <a:lnTo>
                    <a:pt x="29" y="53"/>
                  </a:lnTo>
                  <a:lnTo>
                    <a:pt x="27" y="53"/>
                  </a:lnTo>
                  <a:lnTo>
                    <a:pt x="25" y="53"/>
                  </a:lnTo>
                  <a:lnTo>
                    <a:pt x="24" y="53"/>
                  </a:lnTo>
                  <a:lnTo>
                    <a:pt x="22" y="53"/>
                  </a:lnTo>
                  <a:lnTo>
                    <a:pt x="20" y="53"/>
                  </a:lnTo>
                  <a:lnTo>
                    <a:pt x="18" y="53"/>
                  </a:lnTo>
                  <a:lnTo>
                    <a:pt x="16" y="53"/>
                  </a:lnTo>
                  <a:lnTo>
                    <a:pt x="16" y="51"/>
                  </a:lnTo>
                  <a:lnTo>
                    <a:pt x="15" y="51"/>
                  </a:lnTo>
                  <a:lnTo>
                    <a:pt x="13" y="51"/>
                  </a:lnTo>
                  <a:lnTo>
                    <a:pt x="13" y="49"/>
                  </a:lnTo>
                  <a:lnTo>
                    <a:pt x="11" y="49"/>
                  </a:lnTo>
                  <a:lnTo>
                    <a:pt x="9" y="48"/>
                  </a:lnTo>
                  <a:lnTo>
                    <a:pt x="8" y="46"/>
                  </a:lnTo>
                  <a:lnTo>
                    <a:pt x="6" y="44"/>
                  </a:lnTo>
                  <a:lnTo>
                    <a:pt x="6" y="42"/>
                  </a:lnTo>
                  <a:lnTo>
                    <a:pt x="4" y="42"/>
                  </a:lnTo>
                  <a:lnTo>
                    <a:pt x="4" y="40"/>
                  </a:lnTo>
                  <a:lnTo>
                    <a:pt x="4" y="39"/>
                  </a:lnTo>
                  <a:lnTo>
                    <a:pt x="2" y="39"/>
                  </a:lnTo>
                  <a:lnTo>
                    <a:pt x="2" y="37"/>
                  </a:lnTo>
                  <a:lnTo>
                    <a:pt x="2" y="35"/>
                  </a:lnTo>
                  <a:lnTo>
                    <a:pt x="2" y="33"/>
                  </a:lnTo>
                  <a:lnTo>
                    <a:pt x="2" y="32"/>
                  </a:lnTo>
                  <a:lnTo>
                    <a:pt x="0" y="32"/>
                  </a:lnTo>
                  <a:lnTo>
                    <a:pt x="0" y="30"/>
                  </a:lnTo>
                  <a:lnTo>
                    <a:pt x="0" y="28"/>
                  </a:lnTo>
                  <a:lnTo>
                    <a:pt x="0" y="26"/>
                  </a:lnTo>
                  <a:lnTo>
                    <a:pt x="0" y="25"/>
                  </a:lnTo>
                  <a:lnTo>
                    <a:pt x="0" y="23"/>
                  </a:lnTo>
                  <a:lnTo>
                    <a:pt x="2" y="21"/>
                  </a:lnTo>
                  <a:lnTo>
                    <a:pt x="2" y="19"/>
                  </a:lnTo>
                  <a:lnTo>
                    <a:pt x="2" y="17"/>
                  </a:lnTo>
                  <a:lnTo>
                    <a:pt x="2" y="16"/>
                  </a:lnTo>
                  <a:lnTo>
                    <a:pt x="4" y="14"/>
                  </a:lnTo>
                  <a:lnTo>
                    <a:pt x="4" y="12"/>
                  </a:lnTo>
                  <a:lnTo>
                    <a:pt x="6" y="10"/>
                  </a:lnTo>
                  <a:lnTo>
                    <a:pt x="6" y="9"/>
                  </a:lnTo>
                  <a:lnTo>
                    <a:pt x="8" y="9"/>
                  </a:lnTo>
                  <a:lnTo>
                    <a:pt x="8" y="7"/>
                  </a:lnTo>
                  <a:lnTo>
                    <a:pt x="9" y="7"/>
                  </a:lnTo>
                  <a:lnTo>
                    <a:pt x="9" y="5"/>
                  </a:lnTo>
                  <a:lnTo>
                    <a:pt x="11" y="5"/>
                  </a:lnTo>
                  <a:lnTo>
                    <a:pt x="11" y="3"/>
                  </a:lnTo>
                  <a:lnTo>
                    <a:pt x="13" y="3"/>
                  </a:lnTo>
                  <a:lnTo>
                    <a:pt x="15" y="3"/>
                  </a:lnTo>
                  <a:lnTo>
                    <a:pt x="15" y="2"/>
                  </a:lnTo>
                  <a:lnTo>
                    <a:pt x="16" y="2"/>
                  </a:lnTo>
                  <a:lnTo>
                    <a:pt x="18" y="2"/>
                  </a:lnTo>
                  <a:lnTo>
                    <a:pt x="20" y="2"/>
                  </a:lnTo>
                  <a:lnTo>
                    <a:pt x="22" y="2"/>
                  </a:lnTo>
                  <a:lnTo>
                    <a:pt x="22" y="0"/>
                  </a:lnTo>
                  <a:lnTo>
                    <a:pt x="24" y="0"/>
                  </a:lnTo>
                  <a:lnTo>
                    <a:pt x="25" y="0"/>
                  </a:lnTo>
                  <a:lnTo>
                    <a:pt x="27" y="0"/>
                  </a:lnTo>
                  <a:lnTo>
                    <a:pt x="29" y="0"/>
                  </a:lnTo>
                  <a:lnTo>
                    <a:pt x="29" y="2"/>
                  </a:lnTo>
                  <a:lnTo>
                    <a:pt x="31" y="2"/>
                  </a:lnTo>
                  <a:lnTo>
                    <a:pt x="33" y="2"/>
                  </a:lnTo>
                  <a:lnTo>
                    <a:pt x="34" y="2"/>
                  </a:lnTo>
                  <a:lnTo>
                    <a:pt x="36" y="2"/>
                  </a:lnTo>
                  <a:lnTo>
                    <a:pt x="36" y="3"/>
                  </a:lnTo>
                  <a:lnTo>
                    <a:pt x="38" y="3"/>
                  </a:lnTo>
                  <a:lnTo>
                    <a:pt x="38" y="5"/>
                  </a:lnTo>
                  <a:lnTo>
                    <a:pt x="40" y="5"/>
                  </a:lnTo>
                  <a:lnTo>
                    <a:pt x="40" y="7"/>
                  </a:lnTo>
                  <a:lnTo>
                    <a:pt x="41" y="7"/>
                  </a:lnTo>
                  <a:lnTo>
                    <a:pt x="41" y="9"/>
                  </a:lnTo>
                  <a:lnTo>
                    <a:pt x="43" y="9"/>
                  </a:lnTo>
                  <a:lnTo>
                    <a:pt x="43" y="10"/>
                  </a:lnTo>
                  <a:lnTo>
                    <a:pt x="43" y="12"/>
                  </a:lnTo>
                  <a:lnTo>
                    <a:pt x="45" y="12"/>
                  </a:lnTo>
                  <a:lnTo>
                    <a:pt x="45" y="14"/>
                  </a:lnTo>
                  <a:lnTo>
                    <a:pt x="25" y="1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grpSp>
          <p:nvGrpSpPr>
            <p:cNvPr id="100420" name="Group 75"/>
            <p:cNvGrpSpPr>
              <a:grpSpLocks/>
            </p:cNvGrpSpPr>
            <p:nvPr/>
          </p:nvGrpSpPr>
          <p:grpSpPr bwMode="auto">
            <a:xfrm>
              <a:off x="4449759" y="2857500"/>
              <a:ext cx="2619373" cy="165100"/>
              <a:chOff x="3363" y="1227"/>
              <a:chExt cx="1736" cy="115"/>
            </a:xfrm>
          </p:grpSpPr>
          <p:sp>
            <p:nvSpPr>
              <p:cNvPr id="73" name="Freeform 76"/>
              <p:cNvSpPr>
                <a:spLocks/>
              </p:cNvSpPr>
              <p:nvPr/>
            </p:nvSpPr>
            <p:spPr bwMode="auto">
              <a:xfrm>
                <a:off x="4696" y="1227"/>
                <a:ext cx="202" cy="98"/>
              </a:xfrm>
              <a:custGeom>
                <a:avLst/>
                <a:gdLst>
                  <a:gd name="T0" fmla="*/ 1 w 202"/>
                  <a:gd name="T1" fmla="*/ 26 h 94"/>
                  <a:gd name="T2" fmla="*/ 5 w 202"/>
                  <a:gd name="T3" fmla="*/ 10 h 94"/>
                  <a:gd name="T4" fmla="*/ 12 w 202"/>
                  <a:gd name="T5" fmla="*/ 3 h 94"/>
                  <a:gd name="T6" fmla="*/ 21 w 202"/>
                  <a:gd name="T7" fmla="*/ 1 h 94"/>
                  <a:gd name="T8" fmla="*/ 32 w 202"/>
                  <a:gd name="T9" fmla="*/ 1 h 94"/>
                  <a:gd name="T10" fmla="*/ 43 w 202"/>
                  <a:gd name="T11" fmla="*/ 3 h 94"/>
                  <a:gd name="T12" fmla="*/ 57 w 202"/>
                  <a:gd name="T13" fmla="*/ 7 h 94"/>
                  <a:gd name="T14" fmla="*/ 71 w 202"/>
                  <a:gd name="T15" fmla="*/ 15 h 94"/>
                  <a:gd name="T16" fmla="*/ 85 w 202"/>
                  <a:gd name="T17" fmla="*/ 20 h 94"/>
                  <a:gd name="T18" fmla="*/ 100 w 202"/>
                  <a:gd name="T19" fmla="*/ 22 h 94"/>
                  <a:gd name="T20" fmla="*/ 114 w 202"/>
                  <a:gd name="T21" fmla="*/ 24 h 94"/>
                  <a:gd name="T22" fmla="*/ 126 w 202"/>
                  <a:gd name="T23" fmla="*/ 24 h 94"/>
                  <a:gd name="T24" fmla="*/ 139 w 202"/>
                  <a:gd name="T25" fmla="*/ 22 h 94"/>
                  <a:gd name="T26" fmla="*/ 150 w 202"/>
                  <a:gd name="T27" fmla="*/ 20 h 94"/>
                  <a:gd name="T28" fmla="*/ 160 w 202"/>
                  <a:gd name="T29" fmla="*/ 18 h 94"/>
                  <a:gd name="T30" fmla="*/ 169 w 202"/>
                  <a:gd name="T31" fmla="*/ 17 h 94"/>
                  <a:gd name="T32" fmla="*/ 178 w 202"/>
                  <a:gd name="T33" fmla="*/ 17 h 94"/>
                  <a:gd name="T34" fmla="*/ 185 w 202"/>
                  <a:gd name="T35" fmla="*/ 17 h 94"/>
                  <a:gd name="T36" fmla="*/ 191 w 202"/>
                  <a:gd name="T37" fmla="*/ 20 h 94"/>
                  <a:gd name="T38" fmla="*/ 196 w 202"/>
                  <a:gd name="T39" fmla="*/ 26 h 94"/>
                  <a:gd name="T40" fmla="*/ 198 w 202"/>
                  <a:gd name="T41" fmla="*/ 34 h 94"/>
                  <a:gd name="T42" fmla="*/ 200 w 202"/>
                  <a:gd name="T43" fmla="*/ 48 h 94"/>
                  <a:gd name="T44" fmla="*/ 200 w 202"/>
                  <a:gd name="T45" fmla="*/ 59 h 94"/>
                  <a:gd name="T46" fmla="*/ 198 w 202"/>
                  <a:gd name="T47" fmla="*/ 70 h 94"/>
                  <a:gd name="T48" fmla="*/ 194 w 202"/>
                  <a:gd name="T49" fmla="*/ 78 h 94"/>
                  <a:gd name="T50" fmla="*/ 189 w 202"/>
                  <a:gd name="T51" fmla="*/ 83 h 94"/>
                  <a:gd name="T52" fmla="*/ 182 w 202"/>
                  <a:gd name="T53" fmla="*/ 87 h 94"/>
                  <a:gd name="T54" fmla="*/ 173 w 202"/>
                  <a:gd name="T55" fmla="*/ 92 h 94"/>
                  <a:gd name="T56" fmla="*/ 162 w 202"/>
                  <a:gd name="T57" fmla="*/ 95 h 94"/>
                  <a:gd name="T58" fmla="*/ 151 w 202"/>
                  <a:gd name="T59" fmla="*/ 96 h 94"/>
                  <a:gd name="T60" fmla="*/ 139 w 202"/>
                  <a:gd name="T61" fmla="*/ 98 h 94"/>
                  <a:gd name="T62" fmla="*/ 125 w 202"/>
                  <a:gd name="T63" fmla="*/ 98 h 94"/>
                  <a:gd name="T64" fmla="*/ 112 w 202"/>
                  <a:gd name="T65" fmla="*/ 98 h 94"/>
                  <a:gd name="T66" fmla="*/ 96 w 202"/>
                  <a:gd name="T67" fmla="*/ 100 h 94"/>
                  <a:gd name="T68" fmla="*/ 82 w 202"/>
                  <a:gd name="T69" fmla="*/ 102 h 94"/>
                  <a:gd name="T70" fmla="*/ 66 w 202"/>
                  <a:gd name="T71" fmla="*/ 104 h 94"/>
                  <a:gd name="T72" fmla="*/ 51 w 202"/>
                  <a:gd name="T73" fmla="*/ 105 h 94"/>
                  <a:gd name="T74" fmla="*/ 37 w 202"/>
                  <a:gd name="T75" fmla="*/ 105 h 94"/>
                  <a:gd name="T76" fmla="*/ 25 w 202"/>
                  <a:gd name="T77" fmla="*/ 102 h 94"/>
                  <a:gd name="T78" fmla="*/ 16 w 202"/>
                  <a:gd name="T79" fmla="*/ 95 h 94"/>
                  <a:gd name="T80" fmla="*/ 7 w 202"/>
                  <a:gd name="T81" fmla="*/ 81 h 94"/>
                  <a:gd name="T82" fmla="*/ 1 w 202"/>
                  <a:gd name="T83" fmla="*/ 63 h 94"/>
                  <a:gd name="T84" fmla="*/ 0 w 202"/>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
                  <a:gd name="T130" fmla="*/ 0 h 94"/>
                  <a:gd name="T131" fmla="*/ 202 w 20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 h="94">
                    <a:moveTo>
                      <a:pt x="0" y="33"/>
                    </a:moveTo>
                    <a:lnTo>
                      <a:pt x="1" y="28"/>
                    </a:lnTo>
                    <a:lnTo>
                      <a:pt x="1" y="23"/>
                    </a:lnTo>
                    <a:lnTo>
                      <a:pt x="1" y="19"/>
                    </a:lnTo>
                    <a:lnTo>
                      <a:pt x="3" y="14"/>
                    </a:lnTo>
                    <a:lnTo>
                      <a:pt x="5" y="10"/>
                    </a:lnTo>
                    <a:lnTo>
                      <a:pt x="7" y="8"/>
                    </a:lnTo>
                    <a:lnTo>
                      <a:pt x="9" y="5"/>
                    </a:lnTo>
                    <a:lnTo>
                      <a:pt x="12" y="3"/>
                    </a:lnTo>
                    <a:lnTo>
                      <a:pt x="14" y="1"/>
                    </a:lnTo>
                    <a:lnTo>
                      <a:pt x="18" y="1"/>
                    </a:lnTo>
                    <a:lnTo>
                      <a:pt x="21" y="1"/>
                    </a:lnTo>
                    <a:lnTo>
                      <a:pt x="23" y="0"/>
                    </a:lnTo>
                    <a:lnTo>
                      <a:pt x="26" y="0"/>
                    </a:lnTo>
                    <a:lnTo>
                      <a:pt x="32" y="1"/>
                    </a:lnTo>
                    <a:lnTo>
                      <a:pt x="35" y="1"/>
                    </a:lnTo>
                    <a:lnTo>
                      <a:pt x="39" y="3"/>
                    </a:lnTo>
                    <a:lnTo>
                      <a:pt x="43" y="3"/>
                    </a:lnTo>
                    <a:lnTo>
                      <a:pt x="48" y="5"/>
                    </a:lnTo>
                    <a:lnTo>
                      <a:pt x="51" y="7"/>
                    </a:lnTo>
                    <a:lnTo>
                      <a:pt x="57" y="7"/>
                    </a:lnTo>
                    <a:lnTo>
                      <a:pt x="60" y="8"/>
                    </a:lnTo>
                    <a:lnTo>
                      <a:pt x="66" y="10"/>
                    </a:lnTo>
                    <a:lnTo>
                      <a:pt x="71" y="12"/>
                    </a:lnTo>
                    <a:lnTo>
                      <a:pt x="75" y="14"/>
                    </a:lnTo>
                    <a:lnTo>
                      <a:pt x="80" y="15"/>
                    </a:lnTo>
                    <a:lnTo>
                      <a:pt x="85" y="17"/>
                    </a:lnTo>
                    <a:lnTo>
                      <a:pt x="91" y="17"/>
                    </a:lnTo>
                    <a:lnTo>
                      <a:pt x="94" y="19"/>
                    </a:lnTo>
                    <a:lnTo>
                      <a:pt x="100" y="19"/>
                    </a:lnTo>
                    <a:lnTo>
                      <a:pt x="103" y="21"/>
                    </a:lnTo>
                    <a:lnTo>
                      <a:pt x="109" y="21"/>
                    </a:lnTo>
                    <a:lnTo>
                      <a:pt x="114" y="21"/>
                    </a:lnTo>
                    <a:lnTo>
                      <a:pt x="118" y="21"/>
                    </a:lnTo>
                    <a:lnTo>
                      <a:pt x="123" y="21"/>
                    </a:lnTo>
                    <a:lnTo>
                      <a:pt x="126" y="21"/>
                    </a:lnTo>
                    <a:lnTo>
                      <a:pt x="130" y="21"/>
                    </a:lnTo>
                    <a:lnTo>
                      <a:pt x="135" y="19"/>
                    </a:lnTo>
                    <a:lnTo>
                      <a:pt x="139" y="19"/>
                    </a:lnTo>
                    <a:lnTo>
                      <a:pt x="143" y="19"/>
                    </a:lnTo>
                    <a:lnTo>
                      <a:pt x="146" y="17"/>
                    </a:lnTo>
                    <a:lnTo>
                      <a:pt x="150" y="17"/>
                    </a:lnTo>
                    <a:lnTo>
                      <a:pt x="153" y="15"/>
                    </a:lnTo>
                    <a:lnTo>
                      <a:pt x="157" y="15"/>
                    </a:lnTo>
                    <a:lnTo>
                      <a:pt x="160" y="15"/>
                    </a:lnTo>
                    <a:lnTo>
                      <a:pt x="164" y="14"/>
                    </a:lnTo>
                    <a:lnTo>
                      <a:pt x="168" y="14"/>
                    </a:lnTo>
                    <a:lnTo>
                      <a:pt x="169" y="14"/>
                    </a:lnTo>
                    <a:lnTo>
                      <a:pt x="173" y="14"/>
                    </a:lnTo>
                    <a:lnTo>
                      <a:pt x="175" y="14"/>
                    </a:lnTo>
                    <a:lnTo>
                      <a:pt x="178" y="14"/>
                    </a:lnTo>
                    <a:lnTo>
                      <a:pt x="180" y="14"/>
                    </a:lnTo>
                    <a:lnTo>
                      <a:pt x="182" y="14"/>
                    </a:lnTo>
                    <a:lnTo>
                      <a:pt x="185" y="14"/>
                    </a:lnTo>
                    <a:lnTo>
                      <a:pt x="187" y="15"/>
                    </a:lnTo>
                    <a:lnTo>
                      <a:pt x="189" y="15"/>
                    </a:lnTo>
                    <a:lnTo>
                      <a:pt x="191" y="17"/>
                    </a:lnTo>
                    <a:lnTo>
                      <a:pt x="193" y="19"/>
                    </a:lnTo>
                    <a:lnTo>
                      <a:pt x="194" y="21"/>
                    </a:lnTo>
                    <a:lnTo>
                      <a:pt x="196" y="23"/>
                    </a:lnTo>
                    <a:lnTo>
                      <a:pt x="196" y="24"/>
                    </a:lnTo>
                    <a:lnTo>
                      <a:pt x="198" y="28"/>
                    </a:lnTo>
                    <a:lnTo>
                      <a:pt x="198" y="31"/>
                    </a:lnTo>
                    <a:lnTo>
                      <a:pt x="200" y="35"/>
                    </a:lnTo>
                    <a:lnTo>
                      <a:pt x="200" y="38"/>
                    </a:lnTo>
                    <a:lnTo>
                      <a:pt x="200" y="42"/>
                    </a:lnTo>
                    <a:lnTo>
                      <a:pt x="201" y="46"/>
                    </a:lnTo>
                    <a:lnTo>
                      <a:pt x="201" y="49"/>
                    </a:lnTo>
                    <a:lnTo>
                      <a:pt x="200" y="53"/>
                    </a:lnTo>
                    <a:lnTo>
                      <a:pt x="200" y="56"/>
                    </a:lnTo>
                    <a:lnTo>
                      <a:pt x="200" y="58"/>
                    </a:lnTo>
                    <a:lnTo>
                      <a:pt x="198" y="61"/>
                    </a:lnTo>
                    <a:lnTo>
                      <a:pt x="198" y="63"/>
                    </a:lnTo>
                    <a:lnTo>
                      <a:pt x="196" y="67"/>
                    </a:lnTo>
                    <a:lnTo>
                      <a:pt x="194" y="69"/>
                    </a:lnTo>
                    <a:lnTo>
                      <a:pt x="193" y="70"/>
                    </a:lnTo>
                    <a:lnTo>
                      <a:pt x="191" y="72"/>
                    </a:lnTo>
                    <a:lnTo>
                      <a:pt x="189" y="74"/>
                    </a:lnTo>
                    <a:lnTo>
                      <a:pt x="185" y="76"/>
                    </a:lnTo>
                    <a:lnTo>
                      <a:pt x="184" y="77"/>
                    </a:lnTo>
                    <a:lnTo>
                      <a:pt x="182" y="77"/>
                    </a:lnTo>
                    <a:lnTo>
                      <a:pt x="178" y="79"/>
                    </a:lnTo>
                    <a:lnTo>
                      <a:pt x="175" y="81"/>
                    </a:lnTo>
                    <a:lnTo>
                      <a:pt x="173" y="81"/>
                    </a:lnTo>
                    <a:lnTo>
                      <a:pt x="169" y="83"/>
                    </a:lnTo>
                    <a:lnTo>
                      <a:pt x="166" y="83"/>
                    </a:lnTo>
                    <a:lnTo>
                      <a:pt x="162" y="83"/>
                    </a:lnTo>
                    <a:lnTo>
                      <a:pt x="159" y="84"/>
                    </a:lnTo>
                    <a:lnTo>
                      <a:pt x="155" y="84"/>
                    </a:lnTo>
                    <a:lnTo>
                      <a:pt x="151" y="84"/>
                    </a:lnTo>
                    <a:lnTo>
                      <a:pt x="146" y="84"/>
                    </a:lnTo>
                    <a:lnTo>
                      <a:pt x="143" y="86"/>
                    </a:lnTo>
                    <a:lnTo>
                      <a:pt x="139" y="86"/>
                    </a:lnTo>
                    <a:lnTo>
                      <a:pt x="134" y="86"/>
                    </a:lnTo>
                    <a:lnTo>
                      <a:pt x="130" y="86"/>
                    </a:lnTo>
                    <a:lnTo>
                      <a:pt x="125" y="86"/>
                    </a:lnTo>
                    <a:lnTo>
                      <a:pt x="121" y="86"/>
                    </a:lnTo>
                    <a:lnTo>
                      <a:pt x="116" y="86"/>
                    </a:lnTo>
                    <a:lnTo>
                      <a:pt x="112" y="86"/>
                    </a:lnTo>
                    <a:lnTo>
                      <a:pt x="107" y="86"/>
                    </a:lnTo>
                    <a:lnTo>
                      <a:pt x="101" y="88"/>
                    </a:lnTo>
                    <a:lnTo>
                      <a:pt x="96" y="88"/>
                    </a:lnTo>
                    <a:lnTo>
                      <a:pt x="93" y="88"/>
                    </a:lnTo>
                    <a:lnTo>
                      <a:pt x="87" y="90"/>
                    </a:lnTo>
                    <a:lnTo>
                      <a:pt x="82" y="90"/>
                    </a:lnTo>
                    <a:lnTo>
                      <a:pt x="76" y="92"/>
                    </a:lnTo>
                    <a:lnTo>
                      <a:pt x="71" y="92"/>
                    </a:lnTo>
                    <a:lnTo>
                      <a:pt x="66" y="92"/>
                    </a:lnTo>
                    <a:lnTo>
                      <a:pt x="62" y="93"/>
                    </a:lnTo>
                    <a:lnTo>
                      <a:pt x="57" y="93"/>
                    </a:lnTo>
                    <a:lnTo>
                      <a:pt x="51" y="93"/>
                    </a:lnTo>
                    <a:lnTo>
                      <a:pt x="46" y="93"/>
                    </a:lnTo>
                    <a:lnTo>
                      <a:pt x="43" y="93"/>
                    </a:lnTo>
                    <a:lnTo>
                      <a:pt x="37" y="93"/>
                    </a:lnTo>
                    <a:lnTo>
                      <a:pt x="34" y="92"/>
                    </a:lnTo>
                    <a:lnTo>
                      <a:pt x="30" y="92"/>
                    </a:lnTo>
                    <a:lnTo>
                      <a:pt x="25" y="90"/>
                    </a:lnTo>
                    <a:lnTo>
                      <a:pt x="21" y="88"/>
                    </a:lnTo>
                    <a:lnTo>
                      <a:pt x="18" y="84"/>
                    </a:lnTo>
                    <a:lnTo>
                      <a:pt x="16" y="83"/>
                    </a:lnTo>
                    <a:lnTo>
                      <a:pt x="12" y="79"/>
                    </a:lnTo>
                    <a:lnTo>
                      <a:pt x="9" y="76"/>
                    </a:lnTo>
                    <a:lnTo>
                      <a:pt x="7" y="72"/>
                    </a:lnTo>
                    <a:lnTo>
                      <a:pt x="5" y="67"/>
                    </a:lnTo>
                    <a:lnTo>
                      <a:pt x="3" y="61"/>
                    </a:lnTo>
                    <a:lnTo>
                      <a:pt x="1" y="56"/>
                    </a:lnTo>
                    <a:lnTo>
                      <a:pt x="1"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4" name="Freeform 77"/>
              <p:cNvSpPr>
                <a:spLocks/>
              </p:cNvSpPr>
              <p:nvPr/>
            </p:nvSpPr>
            <p:spPr bwMode="auto">
              <a:xfrm>
                <a:off x="4303" y="1239"/>
                <a:ext cx="201" cy="98"/>
              </a:xfrm>
              <a:custGeom>
                <a:avLst/>
                <a:gdLst>
                  <a:gd name="T0" fmla="*/ 0 w 201"/>
                  <a:gd name="T1" fmla="*/ 26 h 94"/>
                  <a:gd name="T2" fmla="*/ 4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5 w 201"/>
                  <a:gd name="T23" fmla="*/ 24 h 94"/>
                  <a:gd name="T24" fmla="*/ 138 w 201"/>
                  <a:gd name="T25" fmla="*/ 22 h 94"/>
                  <a:gd name="T26" fmla="*/ 149 w 201"/>
                  <a:gd name="T27" fmla="*/ 20 h 94"/>
                  <a:gd name="T28" fmla="*/ 159 w 201"/>
                  <a:gd name="T29" fmla="*/ 18 h 94"/>
                  <a:gd name="T30" fmla="*/ 168 w 201"/>
                  <a:gd name="T31" fmla="*/ 17 h 94"/>
                  <a:gd name="T32" fmla="*/ 177 w 201"/>
                  <a:gd name="T33" fmla="*/ 17 h 94"/>
                  <a:gd name="T34" fmla="*/ 184 w 201"/>
                  <a:gd name="T35" fmla="*/ 17 h 94"/>
                  <a:gd name="T36" fmla="*/ 190 w 201"/>
                  <a:gd name="T37" fmla="*/ 20 h 94"/>
                  <a:gd name="T38" fmla="*/ 195 w 201"/>
                  <a:gd name="T39" fmla="*/ 26 h 94"/>
                  <a:gd name="T40" fmla="*/ 199 w 201"/>
                  <a:gd name="T41" fmla="*/ 34 h 94"/>
                  <a:gd name="T42" fmla="*/ 200 w 201"/>
                  <a:gd name="T43" fmla="*/ 48 h 94"/>
                  <a:gd name="T44" fmla="*/ 200 w 201"/>
                  <a:gd name="T45" fmla="*/ 59 h 94"/>
                  <a:gd name="T46" fmla="*/ 197 w 201"/>
                  <a:gd name="T47" fmla="*/ 70 h 94"/>
                  <a:gd name="T48" fmla="*/ 193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1 w 201"/>
                  <a:gd name="T69" fmla="*/ 102 h 94"/>
                  <a:gd name="T70" fmla="*/ 67 w 201"/>
                  <a:gd name="T71" fmla="*/ 104 h 94"/>
                  <a:gd name="T72" fmla="*/ 50 w 201"/>
                  <a:gd name="T73" fmla="*/ 105 h 94"/>
                  <a:gd name="T74" fmla="*/ 38 w 201"/>
                  <a:gd name="T75" fmla="*/ 105 h 94"/>
                  <a:gd name="T76" fmla="*/ 25 w 201"/>
                  <a:gd name="T77" fmla="*/ 102 h 94"/>
                  <a:gd name="T78" fmla="*/ 15 w 201"/>
                  <a:gd name="T79" fmla="*/ 95 h 94"/>
                  <a:gd name="T80" fmla="*/ 6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2" y="14"/>
                    </a:lnTo>
                    <a:lnTo>
                      <a:pt x="4" y="10"/>
                    </a:lnTo>
                    <a:lnTo>
                      <a:pt x="6" y="8"/>
                    </a:lnTo>
                    <a:lnTo>
                      <a:pt x="8" y="5"/>
                    </a:lnTo>
                    <a:lnTo>
                      <a:pt x="11" y="3"/>
                    </a:lnTo>
                    <a:lnTo>
                      <a:pt x="13" y="1"/>
                    </a:lnTo>
                    <a:lnTo>
                      <a:pt x="17" y="1"/>
                    </a:lnTo>
                    <a:lnTo>
                      <a:pt x="20" y="1"/>
                    </a:lnTo>
                    <a:lnTo>
                      <a:pt x="24" y="0"/>
                    </a:lnTo>
                    <a:lnTo>
                      <a:pt x="27" y="0"/>
                    </a:lnTo>
                    <a:lnTo>
                      <a:pt x="31" y="1"/>
                    </a:lnTo>
                    <a:lnTo>
                      <a:pt x="34" y="1"/>
                    </a:lnTo>
                    <a:lnTo>
                      <a:pt x="38" y="3"/>
                    </a:lnTo>
                    <a:lnTo>
                      <a:pt x="43" y="3"/>
                    </a:lnTo>
                    <a:lnTo>
                      <a:pt x="47" y="5"/>
                    </a:lnTo>
                    <a:lnTo>
                      <a:pt x="52" y="7"/>
                    </a:lnTo>
                    <a:lnTo>
                      <a:pt x="56" y="7"/>
                    </a:lnTo>
                    <a:lnTo>
                      <a:pt x="61" y="8"/>
                    </a:lnTo>
                    <a:lnTo>
                      <a:pt x="65" y="10"/>
                    </a:lnTo>
                    <a:lnTo>
                      <a:pt x="70" y="12"/>
                    </a:lnTo>
                    <a:lnTo>
                      <a:pt x="75" y="14"/>
                    </a:lnTo>
                    <a:lnTo>
                      <a:pt x="79" y="15"/>
                    </a:lnTo>
                    <a:lnTo>
                      <a:pt x="84" y="17"/>
                    </a:lnTo>
                    <a:lnTo>
                      <a:pt x="90" y="17"/>
                    </a:lnTo>
                    <a:lnTo>
                      <a:pt x="93" y="19"/>
                    </a:lnTo>
                    <a:lnTo>
                      <a:pt x="99" y="19"/>
                    </a:lnTo>
                    <a:lnTo>
                      <a:pt x="104" y="21"/>
                    </a:lnTo>
                    <a:lnTo>
                      <a:pt x="108" y="21"/>
                    </a:lnTo>
                    <a:lnTo>
                      <a:pt x="113" y="21"/>
                    </a:lnTo>
                    <a:lnTo>
                      <a:pt x="117" y="21"/>
                    </a:lnTo>
                    <a:lnTo>
                      <a:pt x="122" y="21"/>
                    </a:lnTo>
                    <a:lnTo>
                      <a:pt x="125" y="21"/>
                    </a:lnTo>
                    <a:lnTo>
                      <a:pt x="131" y="21"/>
                    </a:lnTo>
                    <a:lnTo>
                      <a:pt x="134" y="19"/>
                    </a:lnTo>
                    <a:lnTo>
                      <a:pt x="138" y="19"/>
                    </a:lnTo>
                    <a:lnTo>
                      <a:pt x="142" y="19"/>
                    </a:lnTo>
                    <a:lnTo>
                      <a:pt x="145" y="17"/>
                    </a:lnTo>
                    <a:lnTo>
                      <a:pt x="149" y="17"/>
                    </a:lnTo>
                    <a:lnTo>
                      <a:pt x="152" y="15"/>
                    </a:lnTo>
                    <a:lnTo>
                      <a:pt x="156" y="15"/>
                    </a:lnTo>
                    <a:lnTo>
                      <a:pt x="159" y="15"/>
                    </a:lnTo>
                    <a:lnTo>
                      <a:pt x="163" y="14"/>
                    </a:lnTo>
                    <a:lnTo>
                      <a:pt x="167" y="14"/>
                    </a:lnTo>
                    <a:lnTo>
                      <a:pt x="168" y="14"/>
                    </a:lnTo>
                    <a:lnTo>
                      <a:pt x="172" y="14"/>
                    </a:lnTo>
                    <a:lnTo>
                      <a:pt x="174" y="14"/>
                    </a:lnTo>
                    <a:lnTo>
                      <a:pt x="177" y="14"/>
                    </a:lnTo>
                    <a:lnTo>
                      <a:pt x="179" y="14"/>
                    </a:lnTo>
                    <a:lnTo>
                      <a:pt x="183" y="14"/>
                    </a:lnTo>
                    <a:lnTo>
                      <a:pt x="184" y="14"/>
                    </a:lnTo>
                    <a:lnTo>
                      <a:pt x="186" y="15"/>
                    </a:lnTo>
                    <a:lnTo>
                      <a:pt x="188" y="15"/>
                    </a:lnTo>
                    <a:lnTo>
                      <a:pt x="190" y="17"/>
                    </a:lnTo>
                    <a:lnTo>
                      <a:pt x="192" y="19"/>
                    </a:lnTo>
                    <a:lnTo>
                      <a:pt x="193" y="21"/>
                    </a:lnTo>
                    <a:lnTo>
                      <a:pt x="195" y="23"/>
                    </a:lnTo>
                    <a:lnTo>
                      <a:pt x="195" y="24"/>
                    </a:lnTo>
                    <a:lnTo>
                      <a:pt x="197" y="28"/>
                    </a:lnTo>
                    <a:lnTo>
                      <a:pt x="199" y="31"/>
                    </a:lnTo>
                    <a:lnTo>
                      <a:pt x="199" y="35"/>
                    </a:lnTo>
                    <a:lnTo>
                      <a:pt x="199" y="38"/>
                    </a:lnTo>
                    <a:lnTo>
                      <a:pt x="200" y="42"/>
                    </a:lnTo>
                    <a:lnTo>
                      <a:pt x="200" y="46"/>
                    </a:lnTo>
                    <a:lnTo>
                      <a:pt x="200" y="49"/>
                    </a:lnTo>
                    <a:lnTo>
                      <a:pt x="200" y="53"/>
                    </a:lnTo>
                    <a:lnTo>
                      <a:pt x="199" y="56"/>
                    </a:lnTo>
                    <a:lnTo>
                      <a:pt x="199" y="58"/>
                    </a:lnTo>
                    <a:lnTo>
                      <a:pt x="197" y="61"/>
                    </a:lnTo>
                    <a:lnTo>
                      <a:pt x="197" y="63"/>
                    </a:lnTo>
                    <a:lnTo>
                      <a:pt x="195" y="67"/>
                    </a:lnTo>
                    <a:lnTo>
                      <a:pt x="193" y="69"/>
                    </a:lnTo>
                    <a:lnTo>
                      <a:pt x="192" y="70"/>
                    </a:lnTo>
                    <a:lnTo>
                      <a:pt x="190" y="72"/>
                    </a:lnTo>
                    <a:lnTo>
                      <a:pt x="188" y="74"/>
                    </a:lnTo>
                    <a:lnTo>
                      <a:pt x="186" y="76"/>
                    </a:lnTo>
                    <a:lnTo>
                      <a:pt x="183" y="77"/>
                    </a:lnTo>
                    <a:lnTo>
                      <a:pt x="181" y="77"/>
                    </a:lnTo>
                    <a:lnTo>
                      <a:pt x="177" y="79"/>
                    </a:lnTo>
                    <a:lnTo>
                      <a:pt x="174" y="81"/>
                    </a:lnTo>
                    <a:lnTo>
                      <a:pt x="172" y="81"/>
                    </a:lnTo>
                    <a:lnTo>
                      <a:pt x="168" y="83"/>
                    </a:lnTo>
                    <a:lnTo>
                      <a:pt x="165" y="83"/>
                    </a:lnTo>
                    <a:lnTo>
                      <a:pt x="161" y="83"/>
                    </a:lnTo>
                    <a:lnTo>
                      <a:pt x="158" y="84"/>
                    </a:lnTo>
                    <a:lnTo>
                      <a:pt x="154" y="84"/>
                    </a:lnTo>
                    <a:lnTo>
                      <a:pt x="150" y="84"/>
                    </a:lnTo>
                    <a:lnTo>
                      <a:pt x="147" y="84"/>
                    </a:lnTo>
                    <a:lnTo>
                      <a:pt x="142" y="86"/>
                    </a:lnTo>
                    <a:lnTo>
                      <a:pt x="138" y="86"/>
                    </a:lnTo>
                    <a:lnTo>
                      <a:pt x="134" y="86"/>
                    </a:lnTo>
                    <a:lnTo>
                      <a:pt x="129" y="86"/>
                    </a:lnTo>
                    <a:lnTo>
                      <a:pt x="125" y="86"/>
                    </a:lnTo>
                    <a:lnTo>
                      <a:pt x="120" y="86"/>
                    </a:lnTo>
                    <a:lnTo>
                      <a:pt x="117" y="86"/>
                    </a:lnTo>
                    <a:lnTo>
                      <a:pt x="111" y="86"/>
                    </a:lnTo>
                    <a:lnTo>
                      <a:pt x="106" y="86"/>
                    </a:lnTo>
                    <a:lnTo>
                      <a:pt x="100" y="88"/>
                    </a:lnTo>
                    <a:lnTo>
                      <a:pt x="97" y="88"/>
                    </a:lnTo>
                    <a:lnTo>
                      <a:pt x="92" y="88"/>
                    </a:lnTo>
                    <a:lnTo>
                      <a:pt x="86" y="90"/>
                    </a:lnTo>
                    <a:lnTo>
                      <a:pt x="81" y="90"/>
                    </a:lnTo>
                    <a:lnTo>
                      <a:pt x="75" y="92"/>
                    </a:lnTo>
                    <a:lnTo>
                      <a:pt x="70" y="92"/>
                    </a:lnTo>
                    <a:lnTo>
                      <a:pt x="67" y="92"/>
                    </a:lnTo>
                    <a:lnTo>
                      <a:pt x="61" y="93"/>
                    </a:lnTo>
                    <a:lnTo>
                      <a:pt x="56" y="93"/>
                    </a:lnTo>
                    <a:lnTo>
                      <a:pt x="50" y="93"/>
                    </a:lnTo>
                    <a:lnTo>
                      <a:pt x="47" y="93"/>
                    </a:lnTo>
                    <a:lnTo>
                      <a:pt x="42" y="93"/>
                    </a:lnTo>
                    <a:lnTo>
                      <a:pt x="38" y="93"/>
                    </a:lnTo>
                    <a:lnTo>
                      <a:pt x="33" y="92"/>
                    </a:lnTo>
                    <a:lnTo>
                      <a:pt x="29" y="92"/>
                    </a:lnTo>
                    <a:lnTo>
                      <a:pt x="25" y="90"/>
                    </a:lnTo>
                    <a:lnTo>
                      <a:pt x="22" y="88"/>
                    </a:lnTo>
                    <a:lnTo>
                      <a:pt x="18" y="84"/>
                    </a:lnTo>
                    <a:lnTo>
                      <a:pt x="15" y="83"/>
                    </a:lnTo>
                    <a:lnTo>
                      <a:pt x="11" y="79"/>
                    </a:lnTo>
                    <a:lnTo>
                      <a:pt x="9" y="76"/>
                    </a:lnTo>
                    <a:lnTo>
                      <a:pt x="6" y="72"/>
                    </a:lnTo>
                    <a:lnTo>
                      <a:pt x="4" y="67"/>
                    </a:lnTo>
                    <a:lnTo>
                      <a:pt x="2"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5" name="Freeform 78"/>
              <p:cNvSpPr>
                <a:spLocks/>
              </p:cNvSpPr>
              <p:nvPr/>
            </p:nvSpPr>
            <p:spPr bwMode="auto">
              <a:xfrm>
                <a:off x="3908" y="1234"/>
                <a:ext cx="201" cy="98"/>
              </a:xfrm>
              <a:custGeom>
                <a:avLst/>
                <a:gdLst>
                  <a:gd name="T0" fmla="*/ 0 w 201"/>
                  <a:gd name="T1" fmla="*/ 26 h 94"/>
                  <a:gd name="T2" fmla="*/ 4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5 w 201"/>
                  <a:gd name="T23" fmla="*/ 24 h 94"/>
                  <a:gd name="T24" fmla="*/ 138 w 201"/>
                  <a:gd name="T25" fmla="*/ 22 h 94"/>
                  <a:gd name="T26" fmla="*/ 150 w 201"/>
                  <a:gd name="T27" fmla="*/ 20 h 94"/>
                  <a:gd name="T28" fmla="*/ 159 w 201"/>
                  <a:gd name="T29" fmla="*/ 18 h 94"/>
                  <a:gd name="T30" fmla="*/ 170 w 201"/>
                  <a:gd name="T31" fmla="*/ 17 h 94"/>
                  <a:gd name="T32" fmla="*/ 177 w 201"/>
                  <a:gd name="T33" fmla="*/ 17 h 94"/>
                  <a:gd name="T34" fmla="*/ 184 w 201"/>
                  <a:gd name="T35" fmla="*/ 17 h 94"/>
                  <a:gd name="T36" fmla="*/ 190 w 201"/>
                  <a:gd name="T37" fmla="*/ 20 h 94"/>
                  <a:gd name="T38" fmla="*/ 195 w 201"/>
                  <a:gd name="T39" fmla="*/ 26 h 94"/>
                  <a:gd name="T40" fmla="*/ 199 w 201"/>
                  <a:gd name="T41" fmla="*/ 34 h 94"/>
                  <a:gd name="T42" fmla="*/ 200 w 201"/>
                  <a:gd name="T43" fmla="*/ 48 h 94"/>
                  <a:gd name="T44" fmla="*/ 200 w 201"/>
                  <a:gd name="T45" fmla="*/ 59 h 94"/>
                  <a:gd name="T46" fmla="*/ 199 w 201"/>
                  <a:gd name="T47" fmla="*/ 70 h 94"/>
                  <a:gd name="T48" fmla="*/ 193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1 w 201"/>
                  <a:gd name="T69" fmla="*/ 102 h 94"/>
                  <a:gd name="T70" fmla="*/ 67 w 201"/>
                  <a:gd name="T71" fmla="*/ 104 h 94"/>
                  <a:gd name="T72" fmla="*/ 52 w 201"/>
                  <a:gd name="T73" fmla="*/ 105 h 94"/>
                  <a:gd name="T74" fmla="*/ 38 w 201"/>
                  <a:gd name="T75" fmla="*/ 105 h 94"/>
                  <a:gd name="T76" fmla="*/ 25 w 201"/>
                  <a:gd name="T77" fmla="*/ 102 h 94"/>
                  <a:gd name="T78" fmla="*/ 15 w 201"/>
                  <a:gd name="T79" fmla="*/ 95 h 94"/>
                  <a:gd name="T80" fmla="*/ 8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4" y="14"/>
                    </a:lnTo>
                    <a:lnTo>
                      <a:pt x="4" y="10"/>
                    </a:lnTo>
                    <a:lnTo>
                      <a:pt x="6" y="8"/>
                    </a:lnTo>
                    <a:lnTo>
                      <a:pt x="9" y="5"/>
                    </a:lnTo>
                    <a:lnTo>
                      <a:pt x="11" y="3"/>
                    </a:lnTo>
                    <a:lnTo>
                      <a:pt x="15" y="1"/>
                    </a:lnTo>
                    <a:lnTo>
                      <a:pt x="17" y="1"/>
                    </a:lnTo>
                    <a:lnTo>
                      <a:pt x="20" y="1"/>
                    </a:lnTo>
                    <a:lnTo>
                      <a:pt x="24" y="0"/>
                    </a:lnTo>
                    <a:lnTo>
                      <a:pt x="27" y="0"/>
                    </a:lnTo>
                    <a:lnTo>
                      <a:pt x="31" y="1"/>
                    </a:lnTo>
                    <a:lnTo>
                      <a:pt x="34" y="1"/>
                    </a:lnTo>
                    <a:lnTo>
                      <a:pt x="38" y="3"/>
                    </a:lnTo>
                    <a:lnTo>
                      <a:pt x="43" y="3"/>
                    </a:lnTo>
                    <a:lnTo>
                      <a:pt x="47" y="5"/>
                    </a:lnTo>
                    <a:lnTo>
                      <a:pt x="52" y="7"/>
                    </a:lnTo>
                    <a:lnTo>
                      <a:pt x="56" y="7"/>
                    </a:lnTo>
                    <a:lnTo>
                      <a:pt x="61" y="8"/>
                    </a:lnTo>
                    <a:lnTo>
                      <a:pt x="65" y="10"/>
                    </a:lnTo>
                    <a:lnTo>
                      <a:pt x="70" y="12"/>
                    </a:lnTo>
                    <a:lnTo>
                      <a:pt x="75" y="14"/>
                    </a:lnTo>
                    <a:lnTo>
                      <a:pt x="81" y="15"/>
                    </a:lnTo>
                    <a:lnTo>
                      <a:pt x="84" y="17"/>
                    </a:lnTo>
                    <a:lnTo>
                      <a:pt x="90" y="17"/>
                    </a:lnTo>
                    <a:lnTo>
                      <a:pt x="95" y="19"/>
                    </a:lnTo>
                    <a:lnTo>
                      <a:pt x="99" y="19"/>
                    </a:lnTo>
                    <a:lnTo>
                      <a:pt x="104" y="21"/>
                    </a:lnTo>
                    <a:lnTo>
                      <a:pt x="109" y="21"/>
                    </a:lnTo>
                    <a:lnTo>
                      <a:pt x="113" y="21"/>
                    </a:lnTo>
                    <a:lnTo>
                      <a:pt x="118" y="21"/>
                    </a:lnTo>
                    <a:lnTo>
                      <a:pt x="122" y="21"/>
                    </a:lnTo>
                    <a:lnTo>
                      <a:pt x="125" y="21"/>
                    </a:lnTo>
                    <a:lnTo>
                      <a:pt x="131" y="21"/>
                    </a:lnTo>
                    <a:lnTo>
                      <a:pt x="134" y="19"/>
                    </a:lnTo>
                    <a:lnTo>
                      <a:pt x="138" y="19"/>
                    </a:lnTo>
                    <a:lnTo>
                      <a:pt x="142" y="19"/>
                    </a:lnTo>
                    <a:lnTo>
                      <a:pt x="147" y="17"/>
                    </a:lnTo>
                    <a:lnTo>
                      <a:pt x="150" y="17"/>
                    </a:lnTo>
                    <a:lnTo>
                      <a:pt x="154" y="15"/>
                    </a:lnTo>
                    <a:lnTo>
                      <a:pt x="158" y="15"/>
                    </a:lnTo>
                    <a:lnTo>
                      <a:pt x="159" y="15"/>
                    </a:lnTo>
                    <a:lnTo>
                      <a:pt x="163" y="14"/>
                    </a:lnTo>
                    <a:lnTo>
                      <a:pt x="167" y="14"/>
                    </a:lnTo>
                    <a:lnTo>
                      <a:pt x="170" y="14"/>
                    </a:lnTo>
                    <a:lnTo>
                      <a:pt x="172" y="14"/>
                    </a:lnTo>
                    <a:lnTo>
                      <a:pt x="175" y="14"/>
                    </a:lnTo>
                    <a:lnTo>
                      <a:pt x="177" y="14"/>
                    </a:lnTo>
                    <a:lnTo>
                      <a:pt x="181" y="14"/>
                    </a:lnTo>
                    <a:lnTo>
                      <a:pt x="183" y="14"/>
                    </a:lnTo>
                    <a:lnTo>
                      <a:pt x="184" y="14"/>
                    </a:lnTo>
                    <a:lnTo>
                      <a:pt x="186" y="15"/>
                    </a:lnTo>
                    <a:lnTo>
                      <a:pt x="188" y="15"/>
                    </a:lnTo>
                    <a:lnTo>
                      <a:pt x="190" y="17"/>
                    </a:lnTo>
                    <a:lnTo>
                      <a:pt x="192" y="19"/>
                    </a:lnTo>
                    <a:lnTo>
                      <a:pt x="193" y="21"/>
                    </a:lnTo>
                    <a:lnTo>
                      <a:pt x="195" y="23"/>
                    </a:lnTo>
                    <a:lnTo>
                      <a:pt x="197" y="24"/>
                    </a:lnTo>
                    <a:lnTo>
                      <a:pt x="197" y="28"/>
                    </a:lnTo>
                    <a:lnTo>
                      <a:pt x="199" y="31"/>
                    </a:lnTo>
                    <a:lnTo>
                      <a:pt x="199" y="35"/>
                    </a:lnTo>
                    <a:lnTo>
                      <a:pt x="200" y="38"/>
                    </a:lnTo>
                    <a:lnTo>
                      <a:pt x="200" y="42"/>
                    </a:lnTo>
                    <a:lnTo>
                      <a:pt x="200" y="46"/>
                    </a:lnTo>
                    <a:lnTo>
                      <a:pt x="200" y="49"/>
                    </a:lnTo>
                    <a:lnTo>
                      <a:pt x="200" y="53"/>
                    </a:lnTo>
                    <a:lnTo>
                      <a:pt x="200" y="56"/>
                    </a:lnTo>
                    <a:lnTo>
                      <a:pt x="199" y="58"/>
                    </a:lnTo>
                    <a:lnTo>
                      <a:pt x="199" y="61"/>
                    </a:lnTo>
                    <a:lnTo>
                      <a:pt x="197" y="63"/>
                    </a:lnTo>
                    <a:lnTo>
                      <a:pt x="195" y="67"/>
                    </a:lnTo>
                    <a:lnTo>
                      <a:pt x="193" y="69"/>
                    </a:lnTo>
                    <a:lnTo>
                      <a:pt x="192" y="70"/>
                    </a:lnTo>
                    <a:lnTo>
                      <a:pt x="190" y="72"/>
                    </a:lnTo>
                    <a:lnTo>
                      <a:pt x="188" y="74"/>
                    </a:lnTo>
                    <a:lnTo>
                      <a:pt x="186" y="76"/>
                    </a:lnTo>
                    <a:lnTo>
                      <a:pt x="183" y="77"/>
                    </a:lnTo>
                    <a:lnTo>
                      <a:pt x="181" y="77"/>
                    </a:lnTo>
                    <a:lnTo>
                      <a:pt x="177" y="79"/>
                    </a:lnTo>
                    <a:lnTo>
                      <a:pt x="175" y="81"/>
                    </a:lnTo>
                    <a:lnTo>
                      <a:pt x="172" y="81"/>
                    </a:lnTo>
                    <a:lnTo>
                      <a:pt x="168" y="83"/>
                    </a:lnTo>
                    <a:lnTo>
                      <a:pt x="165" y="83"/>
                    </a:lnTo>
                    <a:lnTo>
                      <a:pt x="161" y="83"/>
                    </a:lnTo>
                    <a:lnTo>
                      <a:pt x="158" y="84"/>
                    </a:lnTo>
                    <a:lnTo>
                      <a:pt x="154" y="84"/>
                    </a:lnTo>
                    <a:lnTo>
                      <a:pt x="150" y="84"/>
                    </a:lnTo>
                    <a:lnTo>
                      <a:pt x="147" y="84"/>
                    </a:lnTo>
                    <a:lnTo>
                      <a:pt x="142" y="86"/>
                    </a:lnTo>
                    <a:lnTo>
                      <a:pt x="138" y="86"/>
                    </a:lnTo>
                    <a:lnTo>
                      <a:pt x="134" y="86"/>
                    </a:lnTo>
                    <a:lnTo>
                      <a:pt x="129" y="86"/>
                    </a:lnTo>
                    <a:lnTo>
                      <a:pt x="125" y="86"/>
                    </a:lnTo>
                    <a:lnTo>
                      <a:pt x="120" y="86"/>
                    </a:lnTo>
                    <a:lnTo>
                      <a:pt x="117" y="86"/>
                    </a:lnTo>
                    <a:lnTo>
                      <a:pt x="111" y="86"/>
                    </a:lnTo>
                    <a:lnTo>
                      <a:pt x="106" y="86"/>
                    </a:lnTo>
                    <a:lnTo>
                      <a:pt x="102" y="88"/>
                    </a:lnTo>
                    <a:lnTo>
                      <a:pt x="97" y="88"/>
                    </a:lnTo>
                    <a:lnTo>
                      <a:pt x="92" y="88"/>
                    </a:lnTo>
                    <a:lnTo>
                      <a:pt x="86" y="90"/>
                    </a:lnTo>
                    <a:lnTo>
                      <a:pt x="81" y="90"/>
                    </a:lnTo>
                    <a:lnTo>
                      <a:pt x="77" y="92"/>
                    </a:lnTo>
                    <a:lnTo>
                      <a:pt x="72" y="92"/>
                    </a:lnTo>
                    <a:lnTo>
                      <a:pt x="67" y="92"/>
                    </a:lnTo>
                    <a:lnTo>
                      <a:pt x="61" y="93"/>
                    </a:lnTo>
                    <a:lnTo>
                      <a:pt x="56" y="93"/>
                    </a:lnTo>
                    <a:lnTo>
                      <a:pt x="52" y="93"/>
                    </a:lnTo>
                    <a:lnTo>
                      <a:pt x="47" y="93"/>
                    </a:lnTo>
                    <a:lnTo>
                      <a:pt x="42" y="93"/>
                    </a:lnTo>
                    <a:lnTo>
                      <a:pt x="38" y="93"/>
                    </a:lnTo>
                    <a:lnTo>
                      <a:pt x="33" y="92"/>
                    </a:lnTo>
                    <a:lnTo>
                      <a:pt x="29" y="92"/>
                    </a:lnTo>
                    <a:lnTo>
                      <a:pt x="25" y="90"/>
                    </a:lnTo>
                    <a:lnTo>
                      <a:pt x="22" y="88"/>
                    </a:lnTo>
                    <a:lnTo>
                      <a:pt x="18" y="84"/>
                    </a:lnTo>
                    <a:lnTo>
                      <a:pt x="15" y="83"/>
                    </a:lnTo>
                    <a:lnTo>
                      <a:pt x="11" y="79"/>
                    </a:lnTo>
                    <a:lnTo>
                      <a:pt x="9" y="76"/>
                    </a:lnTo>
                    <a:lnTo>
                      <a:pt x="8" y="72"/>
                    </a:lnTo>
                    <a:lnTo>
                      <a:pt x="4" y="67"/>
                    </a:lnTo>
                    <a:lnTo>
                      <a:pt x="2"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6" name="Freeform 79"/>
              <p:cNvSpPr>
                <a:spLocks/>
              </p:cNvSpPr>
              <p:nvPr/>
            </p:nvSpPr>
            <p:spPr bwMode="auto">
              <a:xfrm>
                <a:off x="3514" y="1236"/>
                <a:ext cx="201" cy="96"/>
              </a:xfrm>
              <a:custGeom>
                <a:avLst/>
                <a:gdLst>
                  <a:gd name="T0" fmla="*/ 0 w 201"/>
                  <a:gd name="T1" fmla="*/ 26 h 94"/>
                  <a:gd name="T2" fmla="*/ 6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7 w 201"/>
                  <a:gd name="T23" fmla="*/ 24 h 94"/>
                  <a:gd name="T24" fmla="*/ 138 w 201"/>
                  <a:gd name="T25" fmla="*/ 22 h 94"/>
                  <a:gd name="T26" fmla="*/ 150 w 201"/>
                  <a:gd name="T27" fmla="*/ 20 h 94"/>
                  <a:gd name="T28" fmla="*/ 161 w 201"/>
                  <a:gd name="T29" fmla="*/ 18 h 94"/>
                  <a:gd name="T30" fmla="*/ 170 w 201"/>
                  <a:gd name="T31" fmla="*/ 17 h 94"/>
                  <a:gd name="T32" fmla="*/ 177 w 201"/>
                  <a:gd name="T33" fmla="*/ 17 h 94"/>
                  <a:gd name="T34" fmla="*/ 184 w 201"/>
                  <a:gd name="T35" fmla="*/ 17 h 94"/>
                  <a:gd name="T36" fmla="*/ 192 w 201"/>
                  <a:gd name="T37" fmla="*/ 20 h 94"/>
                  <a:gd name="T38" fmla="*/ 195 w 201"/>
                  <a:gd name="T39" fmla="*/ 26 h 94"/>
                  <a:gd name="T40" fmla="*/ 199 w 201"/>
                  <a:gd name="T41" fmla="*/ 34 h 94"/>
                  <a:gd name="T42" fmla="*/ 200 w 201"/>
                  <a:gd name="T43" fmla="*/ 48 h 94"/>
                  <a:gd name="T44" fmla="*/ 200 w 201"/>
                  <a:gd name="T45" fmla="*/ 59 h 94"/>
                  <a:gd name="T46" fmla="*/ 199 w 201"/>
                  <a:gd name="T47" fmla="*/ 70 h 94"/>
                  <a:gd name="T48" fmla="*/ 195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3 w 201"/>
                  <a:gd name="T69" fmla="*/ 102 h 94"/>
                  <a:gd name="T70" fmla="*/ 67 w 201"/>
                  <a:gd name="T71" fmla="*/ 104 h 94"/>
                  <a:gd name="T72" fmla="*/ 52 w 201"/>
                  <a:gd name="T73" fmla="*/ 105 h 94"/>
                  <a:gd name="T74" fmla="*/ 38 w 201"/>
                  <a:gd name="T75" fmla="*/ 105 h 94"/>
                  <a:gd name="T76" fmla="*/ 25 w 201"/>
                  <a:gd name="T77" fmla="*/ 102 h 94"/>
                  <a:gd name="T78" fmla="*/ 15 w 201"/>
                  <a:gd name="T79" fmla="*/ 95 h 94"/>
                  <a:gd name="T80" fmla="*/ 8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4" y="14"/>
                    </a:lnTo>
                    <a:lnTo>
                      <a:pt x="6" y="10"/>
                    </a:lnTo>
                    <a:lnTo>
                      <a:pt x="8" y="8"/>
                    </a:lnTo>
                    <a:lnTo>
                      <a:pt x="9" y="5"/>
                    </a:lnTo>
                    <a:lnTo>
                      <a:pt x="11" y="3"/>
                    </a:lnTo>
                    <a:lnTo>
                      <a:pt x="15" y="1"/>
                    </a:lnTo>
                    <a:lnTo>
                      <a:pt x="17" y="1"/>
                    </a:lnTo>
                    <a:lnTo>
                      <a:pt x="20" y="1"/>
                    </a:lnTo>
                    <a:lnTo>
                      <a:pt x="24" y="0"/>
                    </a:lnTo>
                    <a:lnTo>
                      <a:pt x="27" y="0"/>
                    </a:lnTo>
                    <a:lnTo>
                      <a:pt x="31" y="1"/>
                    </a:lnTo>
                    <a:lnTo>
                      <a:pt x="34" y="1"/>
                    </a:lnTo>
                    <a:lnTo>
                      <a:pt x="40" y="3"/>
                    </a:lnTo>
                    <a:lnTo>
                      <a:pt x="43" y="3"/>
                    </a:lnTo>
                    <a:lnTo>
                      <a:pt x="47" y="5"/>
                    </a:lnTo>
                    <a:lnTo>
                      <a:pt x="52" y="7"/>
                    </a:lnTo>
                    <a:lnTo>
                      <a:pt x="56" y="7"/>
                    </a:lnTo>
                    <a:lnTo>
                      <a:pt x="61" y="8"/>
                    </a:lnTo>
                    <a:lnTo>
                      <a:pt x="67" y="10"/>
                    </a:lnTo>
                    <a:lnTo>
                      <a:pt x="70" y="12"/>
                    </a:lnTo>
                    <a:lnTo>
                      <a:pt x="75" y="14"/>
                    </a:lnTo>
                    <a:lnTo>
                      <a:pt x="81" y="15"/>
                    </a:lnTo>
                    <a:lnTo>
                      <a:pt x="84" y="17"/>
                    </a:lnTo>
                    <a:lnTo>
                      <a:pt x="90" y="17"/>
                    </a:lnTo>
                    <a:lnTo>
                      <a:pt x="95" y="19"/>
                    </a:lnTo>
                    <a:lnTo>
                      <a:pt x="99" y="19"/>
                    </a:lnTo>
                    <a:lnTo>
                      <a:pt x="104" y="21"/>
                    </a:lnTo>
                    <a:lnTo>
                      <a:pt x="109" y="21"/>
                    </a:lnTo>
                    <a:lnTo>
                      <a:pt x="113" y="21"/>
                    </a:lnTo>
                    <a:lnTo>
                      <a:pt x="118" y="21"/>
                    </a:lnTo>
                    <a:lnTo>
                      <a:pt x="122" y="21"/>
                    </a:lnTo>
                    <a:lnTo>
                      <a:pt x="127" y="21"/>
                    </a:lnTo>
                    <a:lnTo>
                      <a:pt x="131" y="21"/>
                    </a:lnTo>
                    <a:lnTo>
                      <a:pt x="134" y="19"/>
                    </a:lnTo>
                    <a:lnTo>
                      <a:pt x="138" y="19"/>
                    </a:lnTo>
                    <a:lnTo>
                      <a:pt x="143" y="19"/>
                    </a:lnTo>
                    <a:lnTo>
                      <a:pt x="147" y="17"/>
                    </a:lnTo>
                    <a:lnTo>
                      <a:pt x="150" y="17"/>
                    </a:lnTo>
                    <a:lnTo>
                      <a:pt x="154" y="15"/>
                    </a:lnTo>
                    <a:lnTo>
                      <a:pt x="158" y="15"/>
                    </a:lnTo>
                    <a:lnTo>
                      <a:pt x="161" y="15"/>
                    </a:lnTo>
                    <a:lnTo>
                      <a:pt x="163" y="14"/>
                    </a:lnTo>
                    <a:lnTo>
                      <a:pt x="167" y="14"/>
                    </a:lnTo>
                    <a:lnTo>
                      <a:pt x="170" y="14"/>
                    </a:lnTo>
                    <a:lnTo>
                      <a:pt x="172" y="14"/>
                    </a:lnTo>
                    <a:lnTo>
                      <a:pt x="175" y="14"/>
                    </a:lnTo>
                    <a:lnTo>
                      <a:pt x="177" y="14"/>
                    </a:lnTo>
                    <a:lnTo>
                      <a:pt x="181" y="14"/>
                    </a:lnTo>
                    <a:lnTo>
                      <a:pt x="183" y="14"/>
                    </a:lnTo>
                    <a:lnTo>
                      <a:pt x="184" y="14"/>
                    </a:lnTo>
                    <a:lnTo>
                      <a:pt x="186" y="15"/>
                    </a:lnTo>
                    <a:lnTo>
                      <a:pt x="190" y="15"/>
                    </a:lnTo>
                    <a:lnTo>
                      <a:pt x="192" y="17"/>
                    </a:lnTo>
                    <a:lnTo>
                      <a:pt x="193" y="19"/>
                    </a:lnTo>
                    <a:lnTo>
                      <a:pt x="193" y="21"/>
                    </a:lnTo>
                    <a:lnTo>
                      <a:pt x="195" y="23"/>
                    </a:lnTo>
                    <a:lnTo>
                      <a:pt x="197" y="24"/>
                    </a:lnTo>
                    <a:lnTo>
                      <a:pt x="197" y="28"/>
                    </a:lnTo>
                    <a:lnTo>
                      <a:pt x="199" y="31"/>
                    </a:lnTo>
                    <a:lnTo>
                      <a:pt x="199" y="35"/>
                    </a:lnTo>
                    <a:lnTo>
                      <a:pt x="200" y="38"/>
                    </a:lnTo>
                    <a:lnTo>
                      <a:pt x="200" y="42"/>
                    </a:lnTo>
                    <a:lnTo>
                      <a:pt x="200" y="46"/>
                    </a:lnTo>
                    <a:lnTo>
                      <a:pt x="200" y="49"/>
                    </a:lnTo>
                    <a:lnTo>
                      <a:pt x="200" y="53"/>
                    </a:lnTo>
                    <a:lnTo>
                      <a:pt x="200" y="56"/>
                    </a:lnTo>
                    <a:lnTo>
                      <a:pt x="199" y="58"/>
                    </a:lnTo>
                    <a:lnTo>
                      <a:pt x="199" y="61"/>
                    </a:lnTo>
                    <a:lnTo>
                      <a:pt x="197" y="63"/>
                    </a:lnTo>
                    <a:lnTo>
                      <a:pt x="195" y="67"/>
                    </a:lnTo>
                    <a:lnTo>
                      <a:pt x="195" y="69"/>
                    </a:lnTo>
                    <a:lnTo>
                      <a:pt x="193" y="70"/>
                    </a:lnTo>
                    <a:lnTo>
                      <a:pt x="190" y="72"/>
                    </a:lnTo>
                    <a:lnTo>
                      <a:pt x="188" y="74"/>
                    </a:lnTo>
                    <a:lnTo>
                      <a:pt x="186" y="76"/>
                    </a:lnTo>
                    <a:lnTo>
                      <a:pt x="184" y="77"/>
                    </a:lnTo>
                    <a:lnTo>
                      <a:pt x="181" y="77"/>
                    </a:lnTo>
                    <a:lnTo>
                      <a:pt x="179" y="79"/>
                    </a:lnTo>
                    <a:lnTo>
                      <a:pt x="175" y="81"/>
                    </a:lnTo>
                    <a:lnTo>
                      <a:pt x="172" y="81"/>
                    </a:lnTo>
                    <a:lnTo>
                      <a:pt x="168" y="83"/>
                    </a:lnTo>
                    <a:lnTo>
                      <a:pt x="165" y="83"/>
                    </a:lnTo>
                    <a:lnTo>
                      <a:pt x="161" y="83"/>
                    </a:lnTo>
                    <a:lnTo>
                      <a:pt x="158" y="84"/>
                    </a:lnTo>
                    <a:lnTo>
                      <a:pt x="154" y="84"/>
                    </a:lnTo>
                    <a:lnTo>
                      <a:pt x="150" y="84"/>
                    </a:lnTo>
                    <a:lnTo>
                      <a:pt x="147" y="84"/>
                    </a:lnTo>
                    <a:lnTo>
                      <a:pt x="143" y="86"/>
                    </a:lnTo>
                    <a:lnTo>
                      <a:pt x="138" y="86"/>
                    </a:lnTo>
                    <a:lnTo>
                      <a:pt x="134" y="86"/>
                    </a:lnTo>
                    <a:lnTo>
                      <a:pt x="131" y="86"/>
                    </a:lnTo>
                    <a:lnTo>
                      <a:pt x="125" y="86"/>
                    </a:lnTo>
                    <a:lnTo>
                      <a:pt x="122" y="86"/>
                    </a:lnTo>
                    <a:lnTo>
                      <a:pt x="117" y="86"/>
                    </a:lnTo>
                    <a:lnTo>
                      <a:pt x="111" y="86"/>
                    </a:lnTo>
                    <a:lnTo>
                      <a:pt x="108" y="86"/>
                    </a:lnTo>
                    <a:lnTo>
                      <a:pt x="102" y="88"/>
                    </a:lnTo>
                    <a:lnTo>
                      <a:pt x="97" y="88"/>
                    </a:lnTo>
                    <a:lnTo>
                      <a:pt x="92" y="88"/>
                    </a:lnTo>
                    <a:lnTo>
                      <a:pt x="86" y="90"/>
                    </a:lnTo>
                    <a:lnTo>
                      <a:pt x="83" y="90"/>
                    </a:lnTo>
                    <a:lnTo>
                      <a:pt x="77" y="92"/>
                    </a:lnTo>
                    <a:lnTo>
                      <a:pt x="72" y="92"/>
                    </a:lnTo>
                    <a:lnTo>
                      <a:pt x="67" y="92"/>
                    </a:lnTo>
                    <a:lnTo>
                      <a:pt x="61" y="93"/>
                    </a:lnTo>
                    <a:lnTo>
                      <a:pt x="56" y="93"/>
                    </a:lnTo>
                    <a:lnTo>
                      <a:pt x="52" y="93"/>
                    </a:lnTo>
                    <a:lnTo>
                      <a:pt x="47" y="93"/>
                    </a:lnTo>
                    <a:lnTo>
                      <a:pt x="42" y="93"/>
                    </a:lnTo>
                    <a:lnTo>
                      <a:pt x="38" y="93"/>
                    </a:lnTo>
                    <a:lnTo>
                      <a:pt x="34" y="92"/>
                    </a:lnTo>
                    <a:lnTo>
                      <a:pt x="29" y="92"/>
                    </a:lnTo>
                    <a:lnTo>
                      <a:pt x="25" y="90"/>
                    </a:lnTo>
                    <a:lnTo>
                      <a:pt x="22" y="88"/>
                    </a:lnTo>
                    <a:lnTo>
                      <a:pt x="18" y="84"/>
                    </a:lnTo>
                    <a:lnTo>
                      <a:pt x="15" y="83"/>
                    </a:lnTo>
                    <a:lnTo>
                      <a:pt x="13" y="79"/>
                    </a:lnTo>
                    <a:lnTo>
                      <a:pt x="9" y="76"/>
                    </a:lnTo>
                    <a:lnTo>
                      <a:pt x="8" y="72"/>
                    </a:lnTo>
                    <a:lnTo>
                      <a:pt x="6" y="67"/>
                    </a:lnTo>
                    <a:lnTo>
                      <a:pt x="4"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7" name="Freeform 81"/>
              <p:cNvSpPr>
                <a:spLocks/>
              </p:cNvSpPr>
              <p:nvPr/>
            </p:nvSpPr>
            <p:spPr bwMode="auto">
              <a:xfrm>
                <a:off x="4895" y="1229"/>
                <a:ext cx="202" cy="91"/>
              </a:xfrm>
              <a:custGeom>
                <a:avLst/>
                <a:gdLst>
                  <a:gd name="T0" fmla="*/ 1 w 202"/>
                  <a:gd name="T1" fmla="*/ 71 h 93"/>
                  <a:gd name="T2" fmla="*/ 5 w 202"/>
                  <a:gd name="T3" fmla="*/ 83 h 93"/>
                  <a:gd name="T4" fmla="*/ 12 w 202"/>
                  <a:gd name="T5" fmla="*/ 90 h 93"/>
                  <a:gd name="T6" fmla="*/ 21 w 202"/>
                  <a:gd name="T7" fmla="*/ 92 h 93"/>
                  <a:gd name="T8" fmla="*/ 32 w 202"/>
                  <a:gd name="T9" fmla="*/ 92 h 93"/>
                  <a:gd name="T10" fmla="*/ 43 w 202"/>
                  <a:gd name="T11" fmla="*/ 90 h 93"/>
                  <a:gd name="T12" fmla="*/ 57 w 202"/>
                  <a:gd name="T13" fmla="*/ 85 h 93"/>
                  <a:gd name="T14" fmla="*/ 71 w 202"/>
                  <a:gd name="T15" fmla="*/ 81 h 93"/>
                  <a:gd name="T16" fmla="*/ 85 w 202"/>
                  <a:gd name="T17" fmla="*/ 76 h 93"/>
                  <a:gd name="T18" fmla="*/ 100 w 202"/>
                  <a:gd name="T19" fmla="*/ 74 h 93"/>
                  <a:gd name="T20" fmla="*/ 114 w 202"/>
                  <a:gd name="T21" fmla="*/ 73 h 93"/>
                  <a:gd name="T22" fmla="*/ 126 w 202"/>
                  <a:gd name="T23" fmla="*/ 73 h 93"/>
                  <a:gd name="T24" fmla="*/ 139 w 202"/>
                  <a:gd name="T25" fmla="*/ 74 h 93"/>
                  <a:gd name="T26" fmla="*/ 150 w 202"/>
                  <a:gd name="T27" fmla="*/ 76 h 93"/>
                  <a:gd name="T28" fmla="*/ 160 w 202"/>
                  <a:gd name="T29" fmla="*/ 78 h 93"/>
                  <a:gd name="T30" fmla="*/ 169 w 202"/>
                  <a:gd name="T31" fmla="*/ 80 h 93"/>
                  <a:gd name="T32" fmla="*/ 178 w 202"/>
                  <a:gd name="T33" fmla="*/ 80 h 93"/>
                  <a:gd name="T34" fmla="*/ 185 w 202"/>
                  <a:gd name="T35" fmla="*/ 78 h 93"/>
                  <a:gd name="T36" fmla="*/ 191 w 202"/>
                  <a:gd name="T37" fmla="*/ 76 h 93"/>
                  <a:gd name="T38" fmla="*/ 196 w 202"/>
                  <a:gd name="T39" fmla="*/ 71 h 93"/>
                  <a:gd name="T40" fmla="*/ 200 w 202"/>
                  <a:gd name="T41" fmla="*/ 62 h 93"/>
                  <a:gd name="T42" fmla="*/ 201 w 202"/>
                  <a:gd name="T43" fmla="*/ 51 h 93"/>
                  <a:gd name="T44" fmla="*/ 201 w 202"/>
                  <a:gd name="T45" fmla="*/ 41 h 93"/>
                  <a:gd name="T46" fmla="*/ 198 w 202"/>
                  <a:gd name="T47" fmla="*/ 32 h 93"/>
                  <a:gd name="T48" fmla="*/ 194 w 202"/>
                  <a:gd name="T49" fmla="*/ 25 h 93"/>
                  <a:gd name="T50" fmla="*/ 189 w 202"/>
                  <a:gd name="T51" fmla="*/ 19 h 93"/>
                  <a:gd name="T52" fmla="*/ 182 w 202"/>
                  <a:gd name="T53" fmla="*/ 14 h 93"/>
                  <a:gd name="T54" fmla="*/ 173 w 202"/>
                  <a:gd name="T55" fmla="*/ 12 h 93"/>
                  <a:gd name="T56" fmla="*/ 162 w 202"/>
                  <a:gd name="T57" fmla="*/ 9 h 93"/>
                  <a:gd name="T58" fmla="*/ 151 w 202"/>
                  <a:gd name="T59" fmla="*/ 9 h 93"/>
                  <a:gd name="T60" fmla="*/ 139 w 202"/>
                  <a:gd name="T61" fmla="*/ 7 h 93"/>
                  <a:gd name="T62" fmla="*/ 126 w 202"/>
                  <a:gd name="T63" fmla="*/ 7 h 93"/>
                  <a:gd name="T64" fmla="*/ 112 w 202"/>
                  <a:gd name="T65" fmla="*/ 7 h 93"/>
                  <a:gd name="T66" fmla="*/ 98 w 202"/>
                  <a:gd name="T67" fmla="*/ 5 h 93"/>
                  <a:gd name="T68" fmla="*/ 82 w 202"/>
                  <a:gd name="T69" fmla="*/ 4 h 93"/>
                  <a:gd name="T70" fmla="*/ 68 w 202"/>
                  <a:gd name="T71" fmla="*/ 0 h 93"/>
                  <a:gd name="T72" fmla="*/ 51 w 202"/>
                  <a:gd name="T73" fmla="*/ 0 h 93"/>
                  <a:gd name="T74" fmla="*/ 37 w 202"/>
                  <a:gd name="T75" fmla="*/ 0 h 93"/>
                  <a:gd name="T76" fmla="*/ 26 w 202"/>
                  <a:gd name="T77" fmla="*/ 4 h 93"/>
                  <a:gd name="T78" fmla="*/ 16 w 202"/>
                  <a:gd name="T79" fmla="*/ 11 h 93"/>
                  <a:gd name="T80" fmla="*/ 7 w 202"/>
                  <a:gd name="T81" fmla="*/ 21 h 93"/>
                  <a:gd name="T82" fmla="*/ 1 w 202"/>
                  <a:gd name="T83" fmla="*/ 37 h 93"/>
                  <a:gd name="T84" fmla="*/ 0 w 202"/>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
                  <a:gd name="T130" fmla="*/ 0 h 93"/>
                  <a:gd name="T131" fmla="*/ 202 w 202"/>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 h="93">
                    <a:moveTo>
                      <a:pt x="0" y="58"/>
                    </a:moveTo>
                    <a:lnTo>
                      <a:pt x="1" y="65"/>
                    </a:lnTo>
                    <a:lnTo>
                      <a:pt x="1" y="71"/>
                    </a:lnTo>
                    <a:lnTo>
                      <a:pt x="1" y="74"/>
                    </a:lnTo>
                    <a:lnTo>
                      <a:pt x="3" y="80"/>
                    </a:lnTo>
                    <a:lnTo>
                      <a:pt x="5" y="83"/>
                    </a:lnTo>
                    <a:lnTo>
                      <a:pt x="7" y="85"/>
                    </a:lnTo>
                    <a:lnTo>
                      <a:pt x="9" y="88"/>
                    </a:lnTo>
                    <a:lnTo>
                      <a:pt x="12" y="90"/>
                    </a:lnTo>
                    <a:lnTo>
                      <a:pt x="14" y="90"/>
                    </a:lnTo>
                    <a:lnTo>
                      <a:pt x="18" y="92"/>
                    </a:lnTo>
                    <a:lnTo>
                      <a:pt x="21" y="92"/>
                    </a:lnTo>
                    <a:lnTo>
                      <a:pt x="25" y="92"/>
                    </a:lnTo>
                    <a:lnTo>
                      <a:pt x="28" y="92"/>
                    </a:lnTo>
                    <a:lnTo>
                      <a:pt x="32" y="92"/>
                    </a:lnTo>
                    <a:lnTo>
                      <a:pt x="35" y="92"/>
                    </a:lnTo>
                    <a:lnTo>
                      <a:pt x="39" y="90"/>
                    </a:lnTo>
                    <a:lnTo>
                      <a:pt x="43" y="90"/>
                    </a:lnTo>
                    <a:lnTo>
                      <a:pt x="48" y="88"/>
                    </a:lnTo>
                    <a:lnTo>
                      <a:pt x="51" y="87"/>
                    </a:lnTo>
                    <a:lnTo>
                      <a:pt x="57" y="85"/>
                    </a:lnTo>
                    <a:lnTo>
                      <a:pt x="62" y="85"/>
                    </a:lnTo>
                    <a:lnTo>
                      <a:pt x="66" y="83"/>
                    </a:lnTo>
                    <a:lnTo>
                      <a:pt x="71" y="81"/>
                    </a:lnTo>
                    <a:lnTo>
                      <a:pt x="76" y="80"/>
                    </a:lnTo>
                    <a:lnTo>
                      <a:pt x="80" y="78"/>
                    </a:lnTo>
                    <a:lnTo>
                      <a:pt x="85" y="76"/>
                    </a:lnTo>
                    <a:lnTo>
                      <a:pt x="91" y="76"/>
                    </a:lnTo>
                    <a:lnTo>
                      <a:pt x="94" y="74"/>
                    </a:lnTo>
                    <a:lnTo>
                      <a:pt x="100" y="74"/>
                    </a:lnTo>
                    <a:lnTo>
                      <a:pt x="105" y="73"/>
                    </a:lnTo>
                    <a:lnTo>
                      <a:pt x="109" y="73"/>
                    </a:lnTo>
                    <a:lnTo>
                      <a:pt x="114" y="73"/>
                    </a:lnTo>
                    <a:lnTo>
                      <a:pt x="118" y="73"/>
                    </a:lnTo>
                    <a:lnTo>
                      <a:pt x="123" y="73"/>
                    </a:lnTo>
                    <a:lnTo>
                      <a:pt x="126" y="73"/>
                    </a:lnTo>
                    <a:lnTo>
                      <a:pt x="130" y="73"/>
                    </a:lnTo>
                    <a:lnTo>
                      <a:pt x="135" y="74"/>
                    </a:lnTo>
                    <a:lnTo>
                      <a:pt x="139" y="74"/>
                    </a:lnTo>
                    <a:lnTo>
                      <a:pt x="143" y="74"/>
                    </a:lnTo>
                    <a:lnTo>
                      <a:pt x="146" y="76"/>
                    </a:lnTo>
                    <a:lnTo>
                      <a:pt x="150" y="76"/>
                    </a:lnTo>
                    <a:lnTo>
                      <a:pt x="153" y="76"/>
                    </a:lnTo>
                    <a:lnTo>
                      <a:pt x="157" y="78"/>
                    </a:lnTo>
                    <a:lnTo>
                      <a:pt x="160" y="78"/>
                    </a:lnTo>
                    <a:lnTo>
                      <a:pt x="164" y="78"/>
                    </a:lnTo>
                    <a:lnTo>
                      <a:pt x="168" y="80"/>
                    </a:lnTo>
                    <a:lnTo>
                      <a:pt x="169" y="80"/>
                    </a:lnTo>
                    <a:lnTo>
                      <a:pt x="173" y="80"/>
                    </a:lnTo>
                    <a:lnTo>
                      <a:pt x="175" y="80"/>
                    </a:lnTo>
                    <a:lnTo>
                      <a:pt x="178" y="80"/>
                    </a:lnTo>
                    <a:lnTo>
                      <a:pt x="180" y="80"/>
                    </a:lnTo>
                    <a:lnTo>
                      <a:pt x="184" y="80"/>
                    </a:lnTo>
                    <a:lnTo>
                      <a:pt x="185" y="78"/>
                    </a:lnTo>
                    <a:lnTo>
                      <a:pt x="187" y="78"/>
                    </a:lnTo>
                    <a:lnTo>
                      <a:pt x="189" y="76"/>
                    </a:lnTo>
                    <a:lnTo>
                      <a:pt x="191" y="76"/>
                    </a:lnTo>
                    <a:lnTo>
                      <a:pt x="193" y="74"/>
                    </a:lnTo>
                    <a:lnTo>
                      <a:pt x="194" y="73"/>
                    </a:lnTo>
                    <a:lnTo>
                      <a:pt x="196" y="71"/>
                    </a:lnTo>
                    <a:lnTo>
                      <a:pt x="196" y="67"/>
                    </a:lnTo>
                    <a:lnTo>
                      <a:pt x="198" y="65"/>
                    </a:lnTo>
                    <a:lnTo>
                      <a:pt x="200" y="62"/>
                    </a:lnTo>
                    <a:lnTo>
                      <a:pt x="200" y="58"/>
                    </a:lnTo>
                    <a:lnTo>
                      <a:pt x="200" y="55"/>
                    </a:lnTo>
                    <a:lnTo>
                      <a:pt x="201" y="51"/>
                    </a:lnTo>
                    <a:lnTo>
                      <a:pt x="201" y="48"/>
                    </a:lnTo>
                    <a:lnTo>
                      <a:pt x="201" y="44"/>
                    </a:lnTo>
                    <a:lnTo>
                      <a:pt x="201" y="41"/>
                    </a:lnTo>
                    <a:lnTo>
                      <a:pt x="200" y="37"/>
                    </a:lnTo>
                    <a:lnTo>
                      <a:pt x="200" y="35"/>
                    </a:lnTo>
                    <a:lnTo>
                      <a:pt x="198" y="32"/>
                    </a:lnTo>
                    <a:lnTo>
                      <a:pt x="198" y="30"/>
                    </a:lnTo>
                    <a:lnTo>
                      <a:pt x="196" y="27"/>
                    </a:lnTo>
                    <a:lnTo>
                      <a:pt x="194" y="25"/>
                    </a:lnTo>
                    <a:lnTo>
                      <a:pt x="193" y="23"/>
                    </a:lnTo>
                    <a:lnTo>
                      <a:pt x="191" y="21"/>
                    </a:lnTo>
                    <a:lnTo>
                      <a:pt x="189" y="19"/>
                    </a:lnTo>
                    <a:lnTo>
                      <a:pt x="185" y="18"/>
                    </a:lnTo>
                    <a:lnTo>
                      <a:pt x="184" y="16"/>
                    </a:lnTo>
                    <a:lnTo>
                      <a:pt x="182" y="14"/>
                    </a:lnTo>
                    <a:lnTo>
                      <a:pt x="178" y="14"/>
                    </a:lnTo>
                    <a:lnTo>
                      <a:pt x="175" y="12"/>
                    </a:lnTo>
                    <a:lnTo>
                      <a:pt x="173" y="12"/>
                    </a:lnTo>
                    <a:lnTo>
                      <a:pt x="169" y="11"/>
                    </a:lnTo>
                    <a:lnTo>
                      <a:pt x="166" y="11"/>
                    </a:lnTo>
                    <a:lnTo>
                      <a:pt x="162" y="9"/>
                    </a:lnTo>
                    <a:lnTo>
                      <a:pt x="159" y="9"/>
                    </a:lnTo>
                    <a:lnTo>
                      <a:pt x="155" y="9"/>
                    </a:lnTo>
                    <a:lnTo>
                      <a:pt x="151" y="9"/>
                    </a:lnTo>
                    <a:lnTo>
                      <a:pt x="146" y="9"/>
                    </a:lnTo>
                    <a:lnTo>
                      <a:pt x="143" y="7"/>
                    </a:lnTo>
                    <a:lnTo>
                      <a:pt x="139" y="7"/>
                    </a:lnTo>
                    <a:lnTo>
                      <a:pt x="134" y="7"/>
                    </a:lnTo>
                    <a:lnTo>
                      <a:pt x="130" y="7"/>
                    </a:lnTo>
                    <a:lnTo>
                      <a:pt x="126" y="7"/>
                    </a:lnTo>
                    <a:lnTo>
                      <a:pt x="121" y="7"/>
                    </a:lnTo>
                    <a:lnTo>
                      <a:pt x="116" y="7"/>
                    </a:lnTo>
                    <a:lnTo>
                      <a:pt x="112" y="7"/>
                    </a:lnTo>
                    <a:lnTo>
                      <a:pt x="107" y="7"/>
                    </a:lnTo>
                    <a:lnTo>
                      <a:pt x="101" y="5"/>
                    </a:lnTo>
                    <a:lnTo>
                      <a:pt x="98" y="5"/>
                    </a:lnTo>
                    <a:lnTo>
                      <a:pt x="93" y="5"/>
                    </a:lnTo>
                    <a:lnTo>
                      <a:pt x="87" y="4"/>
                    </a:lnTo>
                    <a:lnTo>
                      <a:pt x="82" y="4"/>
                    </a:lnTo>
                    <a:lnTo>
                      <a:pt x="76" y="2"/>
                    </a:lnTo>
                    <a:lnTo>
                      <a:pt x="71" y="2"/>
                    </a:lnTo>
                    <a:lnTo>
                      <a:pt x="68" y="0"/>
                    </a:lnTo>
                    <a:lnTo>
                      <a:pt x="62" y="0"/>
                    </a:lnTo>
                    <a:lnTo>
                      <a:pt x="57" y="0"/>
                    </a:lnTo>
                    <a:lnTo>
                      <a:pt x="51" y="0"/>
                    </a:lnTo>
                    <a:lnTo>
                      <a:pt x="48" y="0"/>
                    </a:lnTo>
                    <a:lnTo>
                      <a:pt x="43" y="0"/>
                    </a:lnTo>
                    <a:lnTo>
                      <a:pt x="37" y="0"/>
                    </a:lnTo>
                    <a:lnTo>
                      <a:pt x="34" y="2"/>
                    </a:lnTo>
                    <a:lnTo>
                      <a:pt x="30" y="2"/>
                    </a:lnTo>
                    <a:lnTo>
                      <a:pt x="26" y="4"/>
                    </a:lnTo>
                    <a:lnTo>
                      <a:pt x="21" y="5"/>
                    </a:lnTo>
                    <a:lnTo>
                      <a:pt x="19" y="7"/>
                    </a:lnTo>
                    <a:lnTo>
                      <a:pt x="16" y="11"/>
                    </a:lnTo>
                    <a:lnTo>
                      <a:pt x="12" y="14"/>
                    </a:lnTo>
                    <a:lnTo>
                      <a:pt x="10" y="18"/>
                    </a:lnTo>
                    <a:lnTo>
                      <a:pt x="7" y="21"/>
                    </a:lnTo>
                    <a:lnTo>
                      <a:pt x="5" y="27"/>
                    </a:lnTo>
                    <a:lnTo>
                      <a:pt x="3" y="32"/>
                    </a:lnTo>
                    <a:lnTo>
                      <a:pt x="1" y="37"/>
                    </a:lnTo>
                    <a:lnTo>
                      <a:pt x="1" y="44"/>
                    </a:lnTo>
                    <a:lnTo>
                      <a:pt x="1"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8" name="Freeform 82"/>
              <p:cNvSpPr>
                <a:spLocks/>
              </p:cNvSpPr>
              <p:nvPr/>
            </p:nvSpPr>
            <p:spPr bwMode="auto">
              <a:xfrm>
                <a:off x="4506" y="1239"/>
                <a:ext cx="198" cy="92"/>
              </a:xfrm>
              <a:custGeom>
                <a:avLst/>
                <a:gdLst>
                  <a:gd name="T0" fmla="*/ 0 w 201"/>
                  <a:gd name="T1" fmla="*/ 71 h 93"/>
                  <a:gd name="T2" fmla="*/ 4 w 201"/>
                  <a:gd name="T3" fmla="*/ 83 h 93"/>
                  <a:gd name="T4" fmla="*/ 11 w 201"/>
                  <a:gd name="T5" fmla="*/ 90 h 93"/>
                  <a:gd name="T6" fmla="*/ 20 w 201"/>
                  <a:gd name="T7" fmla="*/ 92 h 93"/>
                  <a:gd name="T8" fmla="*/ 31 w 201"/>
                  <a:gd name="T9" fmla="*/ 92 h 93"/>
                  <a:gd name="T10" fmla="*/ 43 w 201"/>
                  <a:gd name="T11" fmla="*/ 90 h 93"/>
                  <a:gd name="T12" fmla="*/ 56 w 201"/>
                  <a:gd name="T13" fmla="*/ 85 h 93"/>
                  <a:gd name="T14" fmla="*/ 70 w 201"/>
                  <a:gd name="T15" fmla="*/ 81 h 93"/>
                  <a:gd name="T16" fmla="*/ 84 w 201"/>
                  <a:gd name="T17" fmla="*/ 76 h 93"/>
                  <a:gd name="T18" fmla="*/ 99 w 201"/>
                  <a:gd name="T19" fmla="*/ 74 h 93"/>
                  <a:gd name="T20" fmla="*/ 113 w 201"/>
                  <a:gd name="T21" fmla="*/ 73 h 93"/>
                  <a:gd name="T22" fmla="*/ 125 w 201"/>
                  <a:gd name="T23" fmla="*/ 73 h 93"/>
                  <a:gd name="T24" fmla="*/ 138 w 201"/>
                  <a:gd name="T25" fmla="*/ 74 h 93"/>
                  <a:gd name="T26" fmla="*/ 149 w 201"/>
                  <a:gd name="T27" fmla="*/ 76 h 93"/>
                  <a:gd name="T28" fmla="*/ 159 w 201"/>
                  <a:gd name="T29" fmla="*/ 78 h 93"/>
                  <a:gd name="T30" fmla="*/ 168 w 201"/>
                  <a:gd name="T31" fmla="*/ 80 h 93"/>
                  <a:gd name="T32" fmla="*/ 177 w 201"/>
                  <a:gd name="T33" fmla="*/ 80 h 93"/>
                  <a:gd name="T34" fmla="*/ 184 w 201"/>
                  <a:gd name="T35" fmla="*/ 78 h 93"/>
                  <a:gd name="T36" fmla="*/ 190 w 201"/>
                  <a:gd name="T37" fmla="*/ 76 h 93"/>
                  <a:gd name="T38" fmla="*/ 195 w 201"/>
                  <a:gd name="T39" fmla="*/ 71 h 93"/>
                  <a:gd name="T40" fmla="*/ 199 w 201"/>
                  <a:gd name="T41" fmla="*/ 62 h 93"/>
                  <a:gd name="T42" fmla="*/ 200 w 201"/>
                  <a:gd name="T43" fmla="*/ 51 h 93"/>
                  <a:gd name="T44" fmla="*/ 200 w 201"/>
                  <a:gd name="T45" fmla="*/ 41 h 93"/>
                  <a:gd name="T46" fmla="*/ 199 w 201"/>
                  <a:gd name="T47" fmla="*/ 32 h 93"/>
                  <a:gd name="T48" fmla="*/ 193 w 201"/>
                  <a:gd name="T49" fmla="*/ 25 h 93"/>
                  <a:gd name="T50" fmla="*/ 188 w 201"/>
                  <a:gd name="T51" fmla="*/ 19 h 93"/>
                  <a:gd name="T52" fmla="*/ 181 w 201"/>
                  <a:gd name="T53" fmla="*/ 14 h 93"/>
                  <a:gd name="T54" fmla="*/ 172 w 201"/>
                  <a:gd name="T55" fmla="*/ 12 h 93"/>
                  <a:gd name="T56" fmla="*/ 161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1 w 201"/>
                  <a:gd name="T69" fmla="*/ 4 h 93"/>
                  <a:gd name="T70" fmla="*/ 67 w 201"/>
                  <a:gd name="T71" fmla="*/ 0 h 93"/>
                  <a:gd name="T72" fmla="*/ 50 w 201"/>
                  <a:gd name="T73" fmla="*/ 0 h 93"/>
                  <a:gd name="T74" fmla="*/ 38 w 201"/>
                  <a:gd name="T75" fmla="*/ 0 h 93"/>
                  <a:gd name="T76" fmla="*/ 25 w 201"/>
                  <a:gd name="T77" fmla="*/ 4 h 93"/>
                  <a:gd name="T78" fmla="*/ 15 w 201"/>
                  <a:gd name="T79" fmla="*/ 11 h 93"/>
                  <a:gd name="T80" fmla="*/ 6 w 201"/>
                  <a:gd name="T81" fmla="*/ 21 h 93"/>
                  <a:gd name="T82" fmla="*/ 2 w 201"/>
                  <a:gd name="T83" fmla="*/ 37 h 93"/>
                  <a:gd name="T84" fmla="*/ 0 w 201"/>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0" y="71"/>
                    </a:lnTo>
                    <a:lnTo>
                      <a:pt x="2" y="74"/>
                    </a:lnTo>
                    <a:lnTo>
                      <a:pt x="2" y="80"/>
                    </a:lnTo>
                    <a:lnTo>
                      <a:pt x="4" y="83"/>
                    </a:lnTo>
                    <a:lnTo>
                      <a:pt x="6" y="85"/>
                    </a:lnTo>
                    <a:lnTo>
                      <a:pt x="9" y="88"/>
                    </a:lnTo>
                    <a:lnTo>
                      <a:pt x="11" y="90"/>
                    </a:lnTo>
                    <a:lnTo>
                      <a:pt x="13" y="90"/>
                    </a:lnTo>
                    <a:lnTo>
                      <a:pt x="17" y="92"/>
                    </a:lnTo>
                    <a:lnTo>
                      <a:pt x="20" y="92"/>
                    </a:lnTo>
                    <a:lnTo>
                      <a:pt x="24" y="92"/>
                    </a:lnTo>
                    <a:lnTo>
                      <a:pt x="27" y="92"/>
                    </a:lnTo>
                    <a:lnTo>
                      <a:pt x="31" y="92"/>
                    </a:lnTo>
                    <a:lnTo>
                      <a:pt x="34" y="92"/>
                    </a:lnTo>
                    <a:lnTo>
                      <a:pt x="38" y="90"/>
                    </a:lnTo>
                    <a:lnTo>
                      <a:pt x="43" y="90"/>
                    </a:lnTo>
                    <a:lnTo>
                      <a:pt x="47" y="88"/>
                    </a:lnTo>
                    <a:lnTo>
                      <a:pt x="52" y="87"/>
                    </a:lnTo>
                    <a:lnTo>
                      <a:pt x="56" y="85"/>
                    </a:lnTo>
                    <a:lnTo>
                      <a:pt x="61" y="85"/>
                    </a:lnTo>
                    <a:lnTo>
                      <a:pt x="65" y="83"/>
                    </a:lnTo>
                    <a:lnTo>
                      <a:pt x="70" y="81"/>
                    </a:lnTo>
                    <a:lnTo>
                      <a:pt x="75" y="80"/>
                    </a:lnTo>
                    <a:lnTo>
                      <a:pt x="79" y="78"/>
                    </a:lnTo>
                    <a:lnTo>
                      <a:pt x="84" y="76"/>
                    </a:lnTo>
                    <a:lnTo>
                      <a:pt x="90" y="76"/>
                    </a:lnTo>
                    <a:lnTo>
                      <a:pt x="95" y="74"/>
                    </a:lnTo>
                    <a:lnTo>
                      <a:pt x="99" y="74"/>
                    </a:lnTo>
                    <a:lnTo>
                      <a:pt x="104" y="73"/>
                    </a:lnTo>
                    <a:lnTo>
                      <a:pt x="108" y="73"/>
                    </a:lnTo>
                    <a:lnTo>
                      <a:pt x="113" y="73"/>
                    </a:lnTo>
                    <a:lnTo>
                      <a:pt x="117" y="73"/>
                    </a:lnTo>
                    <a:lnTo>
                      <a:pt x="122" y="73"/>
                    </a:lnTo>
                    <a:lnTo>
                      <a:pt x="125" y="73"/>
                    </a:lnTo>
                    <a:lnTo>
                      <a:pt x="131" y="73"/>
                    </a:lnTo>
                    <a:lnTo>
                      <a:pt x="134" y="74"/>
                    </a:lnTo>
                    <a:lnTo>
                      <a:pt x="138" y="74"/>
                    </a:lnTo>
                    <a:lnTo>
                      <a:pt x="142" y="74"/>
                    </a:lnTo>
                    <a:lnTo>
                      <a:pt x="145" y="76"/>
                    </a:lnTo>
                    <a:lnTo>
                      <a:pt x="149" y="76"/>
                    </a:lnTo>
                    <a:lnTo>
                      <a:pt x="152" y="76"/>
                    </a:lnTo>
                    <a:lnTo>
                      <a:pt x="156" y="78"/>
                    </a:lnTo>
                    <a:lnTo>
                      <a:pt x="159" y="78"/>
                    </a:lnTo>
                    <a:lnTo>
                      <a:pt x="163" y="78"/>
                    </a:lnTo>
                    <a:lnTo>
                      <a:pt x="167" y="80"/>
                    </a:lnTo>
                    <a:lnTo>
                      <a:pt x="168" y="80"/>
                    </a:lnTo>
                    <a:lnTo>
                      <a:pt x="172" y="80"/>
                    </a:lnTo>
                    <a:lnTo>
                      <a:pt x="175" y="80"/>
                    </a:lnTo>
                    <a:lnTo>
                      <a:pt x="177" y="80"/>
                    </a:lnTo>
                    <a:lnTo>
                      <a:pt x="179" y="80"/>
                    </a:lnTo>
                    <a:lnTo>
                      <a:pt x="183" y="80"/>
                    </a:lnTo>
                    <a:lnTo>
                      <a:pt x="184" y="78"/>
                    </a:lnTo>
                    <a:lnTo>
                      <a:pt x="186" y="78"/>
                    </a:lnTo>
                    <a:lnTo>
                      <a:pt x="188" y="76"/>
                    </a:lnTo>
                    <a:lnTo>
                      <a:pt x="190" y="76"/>
                    </a:lnTo>
                    <a:lnTo>
                      <a:pt x="192" y="74"/>
                    </a:lnTo>
                    <a:lnTo>
                      <a:pt x="193" y="73"/>
                    </a:lnTo>
                    <a:lnTo>
                      <a:pt x="195" y="71"/>
                    </a:lnTo>
                    <a:lnTo>
                      <a:pt x="197" y="67"/>
                    </a:lnTo>
                    <a:lnTo>
                      <a:pt x="197" y="65"/>
                    </a:lnTo>
                    <a:lnTo>
                      <a:pt x="199" y="62"/>
                    </a:lnTo>
                    <a:lnTo>
                      <a:pt x="199" y="58"/>
                    </a:lnTo>
                    <a:lnTo>
                      <a:pt x="200" y="55"/>
                    </a:lnTo>
                    <a:lnTo>
                      <a:pt x="200" y="51"/>
                    </a:lnTo>
                    <a:lnTo>
                      <a:pt x="200" y="48"/>
                    </a:lnTo>
                    <a:lnTo>
                      <a:pt x="200" y="44"/>
                    </a:lnTo>
                    <a:lnTo>
                      <a:pt x="200" y="41"/>
                    </a:lnTo>
                    <a:lnTo>
                      <a:pt x="199" y="37"/>
                    </a:lnTo>
                    <a:lnTo>
                      <a:pt x="199" y="35"/>
                    </a:lnTo>
                    <a:lnTo>
                      <a:pt x="199" y="32"/>
                    </a:lnTo>
                    <a:lnTo>
                      <a:pt x="197" y="30"/>
                    </a:lnTo>
                    <a:lnTo>
                      <a:pt x="195" y="27"/>
                    </a:lnTo>
                    <a:lnTo>
                      <a:pt x="193" y="25"/>
                    </a:lnTo>
                    <a:lnTo>
                      <a:pt x="192" y="23"/>
                    </a:lnTo>
                    <a:lnTo>
                      <a:pt x="190" y="21"/>
                    </a:lnTo>
                    <a:lnTo>
                      <a:pt x="188" y="19"/>
                    </a:lnTo>
                    <a:lnTo>
                      <a:pt x="186" y="18"/>
                    </a:lnTo>
                    <a:lnTo>
                      <a:pt x="183" y="16"/>
                    </a:lnTo>
                    <a:lnTo>
                      <a:pt x="181" y="14"/>
                    </a:lnTo>
                    <a:lnTo>
                      <a:pt x="177" y="14"/>
                    </a:lnTo>
                    <a:lnTo>
                      <a:pt x="175" y="12"/>
                    </a:lnTo>
                    <a:lnTo>
                      <a:pt x="172" y="12"/>
                    </a:lnTo>
                    <a:lnTo>
                      <a:pt x="168" y="11"/>
                    </a:lnTo>
                    <a:lnTo>
                      <a:pt x="165" y="11"/>
                    </a:lnTo>
                    <a:lnTo>
                      <a:pt x="161" y="9"/>
                    </a:lnTo>
                    <a:lnTo>
                      <a:pt x="158" y="9"/>
                    </a:lnTo>
                    <a:lnTo>
                      <a:pt x="154" y="9"/>
                    </a:lnTo>
                    <a:lnTo>
                      <a:pt x="150" y="9"/>
                    </a:lnTo>
                    <a:lnTo>
                      <a:pt x="147" y="9"/>
                    </a:lnTo>
                    <a:lnTo>
                      <a:pt x="142" y="7"/>
                    </a:lnTo>
                    <a:lnTo>
                      <a:pt x="138" y="7"/>
                    </a:lnTo>
                    <a:lnTo>
                      <a:pt x="134" y="7"/>
                    </a:lnTo>
                    <a:lnTo>
                      <a:pt x="129" y="7"/>
                    </a:lnTo>
                    <a:lnTo>
                      <a:pt x="125" y="7"/>
                    </a:lnTo>
                    <a:lnTo>
                      <a:pt x="120" y="7"/>
                    </a:lnTo>
                    <a:lnTo>
                      <a:pt x="117" y="7"/>
                    </a:lnTo>
                    <a:lnTo>
                      <a:pt x="111" y="7"/>
                    </a:lnTo>
                    <a:lnTo>
                      <a:pt x="106" y="7"/>
                    </a:lnTo>
                    <a:lnTo>
                      <a:pt x="102" y="5"/>
                    </a:lnTo>
                    <a:lnTo>
                      <a:pt x="97" y="5"/>
                    </a:lnTo>
                    <a:lnTo>
                      <a:pt x="92" y="5"/>
                    </a:lnTo>
                    <a:lnTo>
                      <a:pt x="86" y="4"/>
                    </a:lnTo>
                    <a:lnTo>
                      <a:pt x="81" y="4"/>
                    </a:lnTo>
                    <a:lnTo>
                      <a:pt x="75" y="2"/>
                    </a:lnTo>
                    <a:lnTo>
                      <a:pt x="72" y="2"/>
                    </a:lnTo>
                    <a:lnTo>
                      <a:pt x="67" y="0"/>
                    </a:lnTo>
                    <a:lnTo>
                      <a:pt x="61" y="0"/>
                    </a:lnTo>
                    <a:lnTo>
                      <a:pt x="56" y="0"/>
                    </a:lnTo>
                    <a:lnTo>
                      <a:pt x="50" y="0"/>
                    </a:lnTo>
                    <a:lnTo>
                      <a:pt x="47" y="0"/>
                    </a:lnTo>
                    <a:lnTo>
                      <a:pt x="42" y="0"/>
                    </a:lnTo>
                    <a:lnTo>
                      <a:pt x="38" y="0"/>
                    </a:lnTo>
                    <a:lnTo>
                      <a:pt x="33" y="2"/>
                    </a:lnTo>
                    <a:lnTo>
                      <a:pt x="29" y="2"/>
                    </a:lnTo>
                    <a:lnTo>
                      <a:pt x="25" y="4"/>
                    </a:lnTo>
                    <a:lnTo>
                      <a:pt x="22" y="5"/>
                    </a:lnTo>
                    <a:lnTo>
                      <a:pt x="18" y="7"/>
                    </a:lnTo>
                    <a:lnTo>
                      <a:pt x="15" y="11"/>
                    </a:lnTo>
                    <a:lnTo>
                      <a:pt x="11" y="14"/>
                    </a:lnTo>
                    <a:lnTo>
                      <a:pt x="9" y="18"/>
                    </a:lnTo>
                    <a:lnTo>
                      <a:pt x="6" y="21"/>
                    </a:lnTo>
                    <a:lnTo>
                      <a:pt x="4" y="27"/>
                    </a:lnTo>
                    <a:lnTo>
                      <a:pt x="2"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9" name="Freeform 83"/>
              <p:cNvSpPr>
                <a:spLocks/>
              </p:cNvSpPr>
              <p:nvPr/>
            </p:nvSpPr>
            <p:spPr bwMode="auto">
              <a:xfrm>
                <a:off x="4106" y="1248"/>
                <a:ext cx="201" cy="90"/>
              </a:xfrm>
              <a:custGeom>
                <a:avLst/>
                <a:gdLst>
                  <a:gd name="T0" fmla="*/ 0 w 201"/>
                  <a:gd name="T1" fmla="*/ 71 h 93"/>
                  <a:gd name="T2" fmla="*/ 4 w 201"/>
                  <a:gd name="T3" fmla="*/ 83 h 93"/>
                  <a:gd name="T4" fmla="*/ 11 w 201"/>
                  <a:gd name="T5" fmla="*/ 90 h 93"/>
                  <a:gd name="T6" fmla="*/ 20 w 201"/>
                  <a:gd name="T7" fmla="*/ 92 h 93"/>
                  <a:gd name="T8" fmla="*/ 31 w 201"/>
                  <a:gd name="T9" fmla="*/ 92 h 93"/>
                  <a:gd name="T10" fmla="*/ 43 w 201"/>
                  <a:gd name="T11" fmla="*/ 90 h 93"/>
                  <a:gd name="T12" fmla="*/ 56 w 201"/>
                  <a:gd name="T13" fmla="*/ 85 h 93"/>
                  <a:gd name="T14" fmla="*/ 70 w 201"/>
                  <a:gd name="T15" fmla="*/ 81 h 93"/>
                  <a:gd name="T16" fmla="*/ 84 w 201"/>
                  <a:gd name="T17" fmla="*/ 76 h 93"/>
                  <a:gd name="T18" fmla="*/ 99 w 201"/>
                  <a:gd name="T19" fmla="*/ 74 h 93"/>
                  <a:gd name="T20" fmla="*/ 113 w 201"/>
                  <a:gd name="T21" fmla="*/ 73 h 93"/>
                  <a:gd name="T22" fmla="*/ 127 w 201"/>
                  <a:gd name="T23" fmla="*/ 73 h 93"/>
                  <a:gd name="T24" fmla="*/ 138 w 201"/>
                  <a:gd name="T25" fmla="*/ 74 h 93"/>
                  <a:gd name="T26" fmla="*/ 150 w 201"/>
                  <a:gd name="T27" fmla="*/ 76 h 93"/>
                  <a:gd name="T28" fmla="*/ 159 w 201"/>
                  <a:gd name="T29" fmla="*/ 78 h 93"/>
                  <a:gd name="T30" fmla="*/ 170 w 201"/>
                  <a:gd name="T31" fmla="*/ 80 h 93"/>
                  <a:gd name="T32" fmla="*/ 177 w 201"/>
                  <a:gd name="T33" fmla="*/ 80 h 93"/>
                  <a:gd name="T34" fmla="*/ 184 w 201"/>
                  <a:gd name="T35" fmla="*/ 78 h 93"/>
                  <a:gd name="T36" fmla="*/ 190 w 201"/>
                  <a:gd name="T37" fmla="*/ 76 h 93"/>
                  <a:gd name="T38" fmla="*/ 195 w 201"/>
                  <a:gd name="T39" fmla="*/ 71 h 93"/>
                  <a:gd name="T40" fmla="*/ 199 w 201"/>
                  <a:gd name="T41" fmla="*/ 62 h 93"/>
                  <a:gd name="T42" fmla="*/ 200 w 201"/>
                  <a:gd name="T43" fmla="*/ 51 h 93"/>
                  <a:gd name="T44" fmla="*/ 200 w 201"/>
                  <a:gd name="T45" fmla="*/ 41 h 93"/>
                  <a:gd name="T46" fmla="*/ 199 w 201"/>
                  <a:gd name="T47" fmla="*/ 32 h 93"/>
                  <a:gd name="T48" fmla="*/ 193 w 201"/>
                  <a:gd name="T49" fmla="*/ 25 h 93"/>
                  <a:gd name="T50" fmla="*/ 188 w 201"/>
                  <a:gd name="T51" fmla="*/ 19 h 93"/>
                  <a:gd name="T52" fmla="*/ 181 w 201"/>
                  <a:gd name="T53" fmla="*/ 14 h 93"/>
                  <a:gd name="T54" fmla="*/ 172 w 201"/>
                  <a:gd name="T55" fmla="*/ 12 h 93"/>
                  <a:gd name="T56" fmla="*/ 161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1 w 201"/>
                  <a:gd name="T69" fmla="*/ 4 h 93"/>
                  <a:gd name="T70" fmla="*/ 67 w 201"/>
                  <a:gd name="T71" fmla="*/ 0 h 93"/>
                  <a:gd name="T72" fmla="*/ 52 w 201"/>
                  <a:gd name="T73" fmla="*/ 0 h 93"/>
                  <a:gd name="T74" fmla="*/ 38 w 201"/>
                  <a:gd name="T75" fmla="*/ 0 h 93"/>
                  <a:gd name="T76" fmla="*/ 25 w 201"/>
                  <a:gd name="T77" fmla="*/ 4 h 93"/>
                  <a:gd name="T78" fmla="*/ 15 w 201"/>
                  <a:gd name="T79" fmla="*/ 11 h 93"/>
                  <a:gd name="T80" fmla="*/ 8 w 201"/>
                  <a:gd name="T81" fmla="*/ 21 h 93"/>
                  <a:gd name="T82" fmla="*/ 2 w 201"/>
                  <a:gd name="T83" fmla="*/ 37 h 93"/>
                  <a:gd name="T84" fmla="*/ 0 w 201"/>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0" y="71"/>
                    </a:lnTo>
                    <a:lnTo>
                      <a:pt x="2" y="74"/>
                    </a:lnTo>
                    <a:lnTo>
                      <a:pt x="4" y="80"/>
                    </a:lnTo>
                    <a:lnTo>
                      <a:pt x="4"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7" y="88"/>
                    </a:lnTo>
                    <a:lnTo>
                      <a:pt x="52" y="87"/>
                    </a:lnTo>
                    <a:lnTo>
                      <a:pt x="56" y="85"/>
                    </a:lnTo>
                    <a:lnTo>
                      <a:pt x="61" y="85"/>
                    </a:lnTo>
                    <a:lnTo>
                      <a:pt x="67" y="83"/>
                    </a:lnTo>
                    <a:lnTo>
                      <a:pt x="70" y="81"/>
                    </a:lnTo>
                    <a:lnTo>
                      <a:pt x="75" y="80"/>
                    </a:lnTo>
                    <a:lnTo>
                      <a:pt x="81" y="78"/>
                    </a:lnTo>
                    <a:lnTo>
                      <a:pt x="84" y="76"/>
                    </a:lnTo>
                    <a:lnTo>
                      <a:pt x="90" y="76"/>
                    </a:lnTo>
                    <a:lnTo>
                      <a:pt x="95" y="74"/>
                    </a:lnTo>
                    <a:lnTo>
                      <a:pt x="99" y="74"/>
                    </a:lnTo>
                    <a:lnTo>
                      <a:pt x="104" y="73"/>
                    </a:lnTo>
                    <a:lnTo>
                      <a:pt x="109" y="73"/>
                    </a:lnTo>
                    <a:lnTo>
                      <a:pt x="113" y="73"/>
                    </a:lnTo>
                    <a:lnTo>
                      <a:pt x="118" y="73"/>
                    </a:lnTo>
                    <a:lnTo>
                      <a:pt x="122" y="73"/>
                    </a:lnTo>
                    <a:lnTo>
                      <a:pt x="127" y="73"/>
                    </a:lnTo>
                    <a:lnTo>
                      <a:pt x="131" y="73"/>
                    </a:lnTo>
                    <a:lnTo>
                      <a:pt x="134" y="74"/>
                    </a:lnTo>
                    <a:lnTo>
                      <a:pt x="138" y="74"/>
                    </a:lnTo>
                    <a:lnTo>
                      <a:pt x="143" y="74"/>
                    </a:lnTo>
                    <a:lnTo>
                      <a:pt x="147" y="76"/>
                    </a:lnTo>
                    <a:lnTo>
                      <a:pt x="150" y="76"/>
                    </a:lnTo>
                    <a:lnTo>
                      <a:pt x="154" y="76"/>
                    </a:lnTo>
                    <a:lnTo>
                      <a:pt x="158" y="78"/>
                    </a:lnTo>
                    <a:lnTo>
                      <a:pt x="159" y="78"/>
                    </a:lnTo>
                    <a:lnTo>
                      <a:pt x="163" y="78"/>
                    </a:lnTo>
                    <a:lnTo>
                      <a:pt x="167" y="80"/>
                    </a:lnTo>
                    <a:lnTo>
                      <a:pt x="170" y="80"/>
                    </a:lnTo>
                    <a:lnTo>
                      <a:pt x="172" y="80"/>
                    </a:lnTo>
                    <a:lnTo>
                      <a:pt x="175" y="80"/>
                    </a:lnTo>
                    <a:lnTo>
                      <a:pt x="177" y="80"/>
                    </a:lnTo>
                    <a:lnTo>
                      <a:pt x="181" y="80"/>
                    </a:lnTo>
                    <a:lnTo>
                      <a:pt x="183" y="80"/>
                    </a:lnTo>
                    <a:lnTo>
                      <a:pt x="184" y="78"/>
                    </a:lnTo>
                    <a:lnTo>
                      <a:pt x="186" y="78"/>
                    </a:lnTo>
                    <a:lnTo>
                      <a:pt x="188" y="76"/>
                    </a:lnTo>
                    <a:lnTo>
                      <a:pt x="190" y="76"/>
                    </a:lnTo>
                    <a:lnTo>
                      <a:pt x="192" y="74"/>
                    </a:lnTo>
                    <a:lnTo>
                      <a:pt x="193" y="73"/>
                    </a:lnTo>
                    <a:lnTo>
                      <a:pt x="195" y="71"/>
                    </a:lnTo>
                    <a:lnTo>
                      <a:pt x="197" y="67"/>
                    </a:lnTo>
                    <a:lnTo>
                      <a:pt x="197" y="65"/>
                    </a:lnTo>
                    <a:lnTo>
                      <a:pt x="199" y="62"/>
                    </a:lnTo>
                    <a:lnTo>
                      <a:pt x="199" y="58"/>
                    </a:lnTo>
                    <a:lnTo>
                      <a:pt x="200" y="55"/>
                    </a:lnTo>
                    <a:lnTo>
                      <a:pt x="200" y="51"/>
                    </a:lnTo>
                    <a:lnTo>
                      <a:pt x="200" y="48"/>
                    </a:lnTo>
                    <a:lnTo>
                      <a:pt x="200" y="44"/>
                    </a:lnTo>
                    <a:lnTo>
                      <a:pt x="200" y="41"/>
                    </a:lnTo>
                    <a:lnTo>
                      <a:pt x="200" y="37"/>
                    </a:lnTo>
                    <a:lnTo>
                      <a:pt x="199" y="35"/>
                    </a:lnTo>
                    <a:lnTo>
                      <a:pt x="199" y="32"/>
                    </a:lnTo>
                    <a:lnTo>
                      <a:pt x="197" y="30"/>
                    </a:lnTo>
                    <a:lnTo>
                      <a:pt x="195" y="27"/>
                    </a:lnTo>
                    <a:lnTo>
                      <a:pt x="193" y="25"/>
                    </a:lnTo>
                    <a:lnTo>
                      <a:pt x="192" y="23"/>
                    </a:lnTo>
                    <a:lnTo>
                      <a:pt x="190" y="21"/>
                    </a:lnTo>
                    <a:lnTo>
                      <a:pt x="188" y="19"/>
                    </a:lnTo>
                    <a:lnTo>
                      <a:pt x="186" y="18"/>
                    </a:lnTo>
                    <a:lnTo>
                      <a:pt x="184" y="16"/>
                    </a:lnTo>
                    <a:lnTo>
                      <a:pt x="181" y="14"/>
                    </a:lnTo>
                    <a:lnTo>
                      <a:pt x="177" y="14"/>
                    </a:lnTo>
                    <a:lnTo>
                      <a:pt x="175" y="12"/>
                    </a:lnTo>
                    <a:lnTo>
                      <a:pt x="172" y="12"/>
                    </a:lnTo>
                    <a:lnTo>
                      <a:pt x="168" y="11"/>
                    </a:lnTo>
                    <a:lnTo>
                      <a:pt x="165" y="11"/>
                    </a:lnTo>
                    <a:lnTo>
                      <a:pt x="161" y="9"/>
                    </a:lnTo>
                    <a:lnTo>
                      <a:pt x="158" y="9"/>
                    </a:lnTo>
                    <a:lnTo>
                      <a:pt x="154" y="9"/>
                    </a:lnTo>
                    <a:lnTo>
                      <a:pt x="150" y="9"/>
                    </a:lnTo>
                    <a:lnTo>
                      <a:pt x="147" y="9"/>
                    </a:lnTo>
                    <a:lnTo>
                      <a:pt x="143" y="7"/>
                    </a:lnTo>
                    <a:lnTo>
                      <a:pt x="138" y="7"/>
                    </a:lnTo>
                    <a:lnTo>
                      <a:pt x="134" y="7"/>
                    </a:lnTo>
                    <a:lnTo>
                      <a:pt x="129" y="7"/>
                    </a:lnTo>
                    <a:lnTo>
                      <a:pt x="125" y="7"/>
                    </a:lnTo>
                    <a:lnTo>
                      <a:pt x="120" y="7"/>
                    </a:lnTo>
                    <a:lnTo>
                      <a:pt x="117" y="7"/>
                    </a:lnTo>
                    <a:lnTo>
                      <a:pt x="111" y="7"/>
                    </a:lnTo>
                    <a:lnTo>
                      <a:pt x="108" y="7"/>
                    </a:lnTo>
                    <a:lnTo>
                      <a:pt x="102" y="5"/>
                    </a:lnTo>
                    <a:lnTo>
                      <a:pt x="97" y="5"/>
                    </a:lnTo>
                    <a:lnTo>
                      <a:pt x="92" y="5"/>
                    </a:lnTo>
                    <a:lnTo>
                      <a:pt x="86" y="4"/>
                    </a:lnTo>
                    <a:lnTo>
                      <a:pt x="81" y="4"/>
                    </a:lnTo>
                    <a:lnTo>
                      <a:pt x="77" y="2"/>
                    </a:lnTo>
                    <a:lnTo>
                      <a:pt x="72" y="2"/>
                    </a:lnTo>
                    <a:lnTo>
                      <a:pt x="67" y="0"/>
                    </a:lnTo>
                    <a:lnTo>
                      <a:pt x="61" y="0"/>
                    </a:lnTo>
                    <a:lnTo>
                      <a:pt x="56" y="0"/>
                    </a:lnTo>
                    <a:lnTo>
                      <a:pt x="52" y="0"/>
                    </a:lnTo>
                    <a:lnTo>
                      <a:pt x="47" y="0"/>
                    </a:lnTo>
                    <a:lnTo>
                      <a:pt x="42" y="0"/>
                    </a:lnTo>
                    <a:lnTo>
                      <a:pt x="38" y="0"/>
                    </a:lnTo>
                    <a:lnTo>
                      <a:pt x="33" y="2"/>
                    </a:lnTo>
                    <a:lnTo>
                      <a:pt x="29" y="2"/>
                    </a:lnTo>
                    <a:lnTo>
                      <a:pt x="25" y="4"/>
                    </a:lnTo>
                    <a:lnTo>
                      <a:pt x="22" y="5"/>
                    </a:lnTo>
                    <a:lnTo>
                      <a:pt x="18" y="7"/>
                    </a:lnTo>
                    <a:lnTo>
                      <a:pt x="15" y="11"/>
                    </a:lnTo>
                    <a:lnTo>
                      <a:pt x="11"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80" name="Freeform 84"/>
              <p:cNvSpPr>
                <a:spLocks/>
              </p:cNvSpPr>
              <p:nvPr/>
            </p:nvSpPr>
            <p:spPr bwMode="auto">
              <a:xfrm>
                <a:off x="3714" y="1247"/>
                <a:ext cx="201" cy="91"/>
              </a:xfrm>
              <a:custGeom>
                <a:avLst/>
                <a:gdLst>
                  <a:gd name="T0" fmla="*/ 2 w 201"/>
                  <a:gd name="T1" fmla="*/ 77 h 93"/>
                  <a:gd name="T2" fmla="*/ 6 w 201"/>
                  <a:gd name="T3" fmla="*/ 89 h 93"/>
                  <a:gd name="T4" fmla="*/ 11 w 201"/>
                  <a:gd name="T5" fmla="*/ 96 h 93"/>
                  <a:gd name="T6" fmla="*/ 20 w 201"/>
                  <a:gd name="T7" fmla="*/ 98 h 93"/>
                  <a:gd name="T8" fmla="*/ 31 w 201"/>
                  <a:gd name="T9" fmla="*/ 98 h 93"/>
                  <a:gd name="T10" fmla="*/ 43 w 201"/>
                  <a:gd name="T11" fmla="*/ 96 h 93"/>
                  <a:gd name="T12" fmla="*/ 58 w 201"/>
                  <a:gd name="T13" fmla="*/ 91 h 93"/>
                  <a:gd name="T14" fmla="*/ 70 w 201"/>
                  <a:gd name="T15" fmla="*/ 87 h 93"/>
                  <a:gd name="T16" fmla="*/ 86 w 201"/>
                  <a:gd name="T17" fmla="*/ 82 h 93"/>
                  <a:gd name="T18" fmla="*/ 100 w 201"/>
                  <a:gd name="T19" fmla="*/ 80 h 93"/>
                  <a:gd name="T20" fmla="*/ 113 w 201"/>
                  <a:gd name="T21" fmla="*/ 79 h 93"/>
                  <a:gd name="T22" fmla="*/ 127 w 201"/>
                  <a:gd name="T23" fmla="*/ 79 h 93"/>
                  <a:gd name="T24" fmla="*/ 140 w 201"/>
                  <a:gd name="T25" fmla="*/ 80 h 93"/>
                  <a:gd name="T26" fmla="*/ 150 w 201"/>
                  <a:gd name="T27" fmla="*/ 82 h 93"/>
                  <a:gd name="T28" fmla="*/ 161 w 201"/>
                  <a:gd name="T29" fmla="*/ 84 h 93"/>
                  <a:gd name="T30" fmla="*/ 170 w 201"/>
                  <a:gd name="T31" fmla="*/ 86 h 93"/>
                  <a:gd name="T32" fmla="*/ 177 w 201"/>
                  <a:gd name="T33" fmla="*/ 86 h 93"/>
                  <a:gd name="T34" fmla="*/ 184 w 201"/>
                  <a:gd name="T35" fmla="*/ 84 h 93"/>
                  <a:gd name="T36" fmla="*/ 192 w 201"/>
                  <a:gd name="T37" fmla="*/ 82 h 93"/>
                  <a:gd name="T38" fmla="*/ 195 w 201"/>
                  <a:gd name="T39" fmla="*/ 77 h 93"/>
                  <a:gd name="T40" fmla="*/ 199 w 201"/>
                  <a:gd name="T41" fmla="*/ 65 h 93"/>
                  <a:gd name="T42" fmla="*/ 200 w 201"/>
                  <a:gd name="T43" fmla="*/ 54 h 93"/>
                  <a:gd name="T44" fmla="*/ 200 w 201"/>
                  <a:gd name="T45" fmla="*/ 44 h 93"/>
                  <a:gd name="T46" fmla="*/ 199 w 201"/>
                  <a:gd name="T47" fmla="*/ 35 h 93"/>
                  <a:gd name="T48" fmla="*/ 195 w 201"/>
                  <a:gd name="T49" fmla="*/ 28 h 93"/>
                  <a:gd name="T50" fmla="*/ 188 w 201"/>
                  <a:gd name="T51" fmla="*/ 19 h 93"/>
                  <a:gd name="T52" fmla="*/ 181 w 201"/>
                  <a:gd name="T53" fmla="*/ 14 h 93"/>
                  <a:gd name="T54" fmla="*/ 172 w 201"/>
                  <a:gd name="T55" fmla="*/ 12 h 93"/>
                  <a:gd name="T56" fmla="*/ 163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3 w 201"/>
                  <a:gd name="T69" fmla="*/ 4 h 93"/>
                  <a:gd name="T70" fmla="*/ 67 w 201"/>
                  <a:gd name="T71" fmla="*/ 0 h 93"/>
                  <a:gd name="T72" fmla="*/ 52 w 201"/>
                  <a:gd name="T73" fmla="*/ 0 h 93"/>
                  <a:gd name="T74" fmla="*/ 38 w 201"/>
                  <a:gd name="T75" fmla="*/ 0 h 93"/>
                  <a:gd name="T76" fmla="*/ 25 w 201"/>
                  <a:gd name="T77" fmla="*/ 4 h 93"/>
                  <a:gd name="T78" fmla="*/ 15 w 201"/>
                  <a:gd name="T79" fmla="*/ 11 h 93"/>
                  <a:gd name="T80" fmla="*/ 8 w 201"/>
                  <a:gd name="T81" fmla="*/ 21 h 93"/>
                  <a:gd name="T82" fmla="*/ 2 w 201"/>
                  <a:gd name="T83" fmla="*/ 40 h 93"/>
                  <a:gd name="T84" fmla="*/ 0 w 201"/>
                  <a:gd name="T85" fmla="*/ 61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2" y="71"/>
                    </a:lnTo>
                    <a:lnTo>
                      <a:pt x="2" y="74"/>
                    </a:lnTo>
                    <a:lnTo>
                      <a:pt x="4" y="80"/>
                    </a:lnTo>
                    <a:lnTo>
                      <a:pt x="6"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9" y="88"/>
                    </a:lnTo>
                    <a:lnTo>
                      <a:pt x="52" y="87"/>
                    </a:lnTo>
                    <a:lnTo>
                      <a:pt x="58" y="85"/>
                    </a:lnTo>
                    <a:lnTo>
                      <a:pt x="61" y="85"/>
                    </a:lnTo>
                    <a:lnTo>
                      <a:pt x="67" y="83"/>
                    </a:lnTo>
                    <a:lnTo>
                      <a:pt x="70" y="81"/>
                    </a:lnTo>
                    <a:lnTo>
                      <a:pt x="75" y="80"/>
                    </a:lnTo>
                    <a:lnTo>
                      <a:pt x="81" y="78"/>
                    </a:lnTo>
                    <a:lnTo>
                      <a:pt x="86" y="76"/>
                    </a:lnTo>
                    <a:lnTo>
                      <a:pt x="90" y="76"/>
                    </a:lnTo>
                    <a:lnTo>
                      <a:pt x="95" y="74"/>
                    </a:lnTo>
                    <a:lnTo>
                      <a:pt x="100" y="74"/>
                    </a:lnTo>
                    <a:lnTo>
                      <a:pt x="104" y="73"/>
                    </a:lnTo>
                    <a:lnTo>
                      <a:pt x="109" y="73"/>
                    </a:lnTo>
                    <a:lnTo>
                      <a:pt x="113" y="73"/>
                    </a:lnTo>
                    <a:lnTo>
                      <a:pt x="118" y="73"/>
                    </a:lnTo>
                    <a:lnTo>
                      <a:pt x="122" y="73"/>
                    </a:lnTo>
                    <a:lnTo>
                      <a:pt x="127" y="73"/>
                    </a:lnTo>
                    <a:lnTo>
                      <a:pt x="131" y="73"/>
                    </a:lnTo>
                    <a:lnTo>
                      <a:pt x="134" y="74"/>
                    </a:lnTo>
                    <a:lnTo>
                      <a:pt x="140" y="74"/>
                    </a:lnTo>
                    <a:lnTo>
                      <a:pt x="143" y="74"/>
                    </a:lnTo>
                    <a:lnTo>
                      <a:pt x="147" y="76"/>
                    </a:lnTo>
                    <a:lnTo>
                      <a:pt x="150" y="76"/>
                    </a:lnTo>
                    <a:lnTo>
                      <a:pt x="154" y="76"/>
                    </a:lnTo>
                    <a:lnTo>
                      <a:pt x="158" y="78"/>
                    </a:lnTo>
                    <a:lnTo>
                      <a:pt x="161" y="78"/>
                    </a:lnTo>
                    <a:lnTo>
                      <a:pt x="163" y="78"/>
                    </a:lnTo>
                    <a:lnTo>
                      <a:pt x="167" y="80"/>
                    </a:lnTo>
                    <a:lnTo>
                      <a:pt x="170" y="80"/>
                    </a:lnTo>
                    <a:lnTo>
                      <a:pt x="172" y="80"/>
                    </a:lnTo>
                    <a:lnTo>
                      <a:pt x="175" y="80"/>
                    </a:lnTo>
                    <a:lnTo>
                      <a:pt x="177" y="80"/>
                    </a:lnTo>
                    <a:lnTo>
                      <a:pt x="181" y="80"/>
                    </a:lnTo>
                    <a:lnTo>
                      <a:pt x="183" y="80"/>
                    </a:lnTo>
                    <a:lnTo>
                      <a:pt x="184" y="78"/>
                    </a:lnTo>
                    <a:lnTo>
                      <a:pt x="188" y="78"/>
                    </a:lnTo>
                    <a:lnTo>
                      <a:pt x="190" y="76"/>
                    </a:lnTo>
                    <a:lnTo>
                      <a:pt x="192" y="76"/>
                    </a:lnTo>
                    <a:lnTo>
                      <a:pt x="193" y="74"/>
                    </a:lnTo>
                    <a:lnTo>
                      <a:pt x="193" y="73"/>
                    </a:lnTo>
                    <a:lnTo>
                      <a:pt x="195" y="71"/>
                    </a:lnTo>
                    <a:lnTo>
                      <a:pt x="197" y="67"/>
                    </a:lnTo>
                    <a:lnTo>
                      <a:pt x="199" y="65"/>
                    </a:lnTo>
                    <a:lnTo>
                      <a:pt x="199" y="62"/>
                    </a:lnTo>
                    <a:lnTo>
                      <a:pt x="200" y="58"/>
                    </a:lnTo>
                    <a:lnTo>
                      <a:pt x="200" y="55"/>
                    </a:lnTo>
                    <a:lnTo>
                      <a:pt x="200" y="51"/>
                    </a:lnTo>
                    <a:lnTo>
                      <a:pt x="200" y="48"/>
                    </a:lnTo>
                    <a:lnTo>
                      <a:pt x="200" y="44"/>
                    </a:lnTo>
                    <a:lnTo>
                      <a:pt x="200" y="41"/>
                    </a:lnTo>
                    <a:lnTo>
                      <a:pt x="200" y="37"/>
                    </a:lnTo>
                    <a:lnTo>
                      <a:pt x="199" y="35"/>
                    </a:lnTo>
                    <a:lnTo>
                      <a:pt x="199" y="32"/>
                    </a:lnTo>
                    <a:lnTo>
                      <a:pt x="197" y="30"/>
                    </a:lnTo>
                    <a:lnTo>
                      <a:pt x="197" y="27"/>
                    </a:lnTo>
                    <a:lnTo>
                      <a:pt x="195" y="25"/>
                    </a:lnTo>
                    <a:lnTo>
                      <a:pt x="193" y="23"/>
                    </a:lnTo>
                    <a:lnTo>
                      <a:pt x="192" y="21"/>
                    </a:lnTo>
                    <a:lnTo>
                      <a:pt x="188" y="19"/>
                    </a:lnTo>
                    <a:lnTo>
                      <a:pt x="186" y="18"/>
                    </a:lnTo>
                    <a:lnTo>
                      <a:pt x="184" y="16"/>
                    </a:lnTo>
                    <a:lnTo>
                      <a:pt x="181" y="14"/>
                    </a:lnTo>
                    <a:lnTo>
                      <a:pt x="179" y="14"/>
                    </a:lnTo>
                    <a:lnTo>
                      <a:pt x="175" y="12"/>
                    </a:lnTo>
                    <a:lnTo>
                      <a:pt x="172" y="12"/>
                    </a:lnTo>
                    <a:lnTo>
                      <a:pt x="168" y="11"/>
                    </a:lnTo>
                    <a:lnTo>
                      <a:pt x="167" y="11"/>
                    </a:lnTo>
                    <a:lnTo>
                      <a:pt x="163" y="9"/>
                    </a:lnTo>
                    <a:lnTo>
                      <a:pt x="159" y="9"/>
                    </a:lnTo>
                    <a:lnTo>
                      <a:pt x="154" y="9"/>
                    </a:lnTo>
                    <a:lnTo>
                      <a:pt x="150" y="9"/>
                    </a:lnTo>
                    <a:lnTo>
                      <a:pt x="147" y="9"/>
                    </a:lnTo>
                    <a:lnTo>
                      <a:pt x="143" y="7"/>
                    </a:lnTo>
                    <a:lnTo>
                      <a:pt x="138" y="7"/>
                    </a:lnTo>
                    <a:lnTo>
                      <a:pt x="134" y="7"/>
                    </a:lnTo>
                    <a:lnTo>
                      <a:pt x="131" y="7"/>
                    </a:lnTo>
                    <a:lnTo>
                      <a:pt x="125" y="7"/>
                    </a:lnTo>
                    <a:lnTo>
                      <a:pt x="122" y="7"/>
                    </a:lnTo>
                    <a:lnTo>
                      <a:pt x="117" y="7"/>
                    </a:lnTo>
                    <a:lnTo>
                      <a:pt x="111" y="7"/>
                    </a:lnTo>
                    <a:lnTo>
                      <a:pt x="108" y="7"/>
                    </a:lnTo>
                    <a:lnTo>
                      <a:pt x="102" y="5"/>
                    </a:lnTo>
                    <a:lnTo>
                      <a:pt x="97" y="5"/>
                    </a:lnTo>
                    <a:lnTo>
                      <a:pt x="92" y="5"/>
                    </a:lnTo>
                    <a:lnTo>
                      <a:pt x="88" y="4"/>
                    </a:lnTo>
                    <a:lnTo>
                      <a:pt x="83" y="4"/>
                    </a:lnTo>
                    <a:lnTo>
                      <a:pt x="77" y="2"/>
                    </a:lnTo>
                    <a:lnTo>
                      <a:pt x="72" y="2"/>
                    </a:lnTo>
                    <a:lnTo>
                      <a:pt x="67" y="0"/>
                    </a:lnTo>
                    <a:lnTo>
                      <a:pt x="61" y="0"/>
                    </a:lnTo>
                    <a:lnTo>
                      <a:pt x="58" y="0"/>
                    </a:lnTo>
                    <a:lnTo>
                      <a:pt x="52" y="0"/>
                    </a:lnTo>
                    <a:lnTo>
                      <a:pt x="47" y="0"/>
                    </a:lnTo>
                    <a:lnTo>
                      <a:pt x="43" y="0"/>
                    </a:lnTo>
                    <a:lnTo>
                      <a:pt x="38" y="0"/>
                    </a:lnTo>
                    <a:lnTo>
                      <a:pt x="34" y="2"/>
                    </a:lnTo>
                    <a:lnTo>
                      <a:pt x="29" y="2"/>
                    </a:lnTo>
                    <a:lnTo>
                      <a:pt x="25" y="4"/>
                    </a:lnTo>
                    <a:lnTo>
                      <a:pt x="22" y="5"/>
                    </a:lnTo>
                    <a:lnTo>
                      <a:pt x="18" y="7"/>
                    </a:lnTo>
                    <a:lnTo>
                      <a:pt x="15" y="11"/>
                    </a:lnTo>
                    <a:lnTo>
                      <a:pt x="13"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81" name="Freeform 85"/>
              <p:cNvSpPr>
                <a:spLocks/>
              </p:cNvSpPr>
              <p:nvPr/>
            </p:nvSpPr>
            <p:spPr bwMode="auto">
              <a:xfrm>
                <a:off x="4962" y="1277"/>
                <a:ext cx="77" cy="29"/>
              </a:xfrm>
              <a:custGeom>
                <a:avLst/>
                <a:gdLst>
                  <a:gd name="T0" fmla="*/ 78 w 79"/>
                  <a:gd name="T1" fmla="*/ 9 h 28"/>
                  <a:gd name="T2" fmla="*/ 23 w 79"/>
                  <a:gd name="T3" fmla="*/ 9 h 28"/>
                  <a:gd name="T4" fmla="*/ 23 w 79"/>
                  <a:gd name="T5" fmla="*/ 27 h 28"/>
                  <a:gd name="T6" fmla="*/ 16 w 79"/>
                  <a:gd name="T7" fmla="*/ 27 h 28"/>
                  <a:gd name="T8" fmla="*/ 14 w 79"/>
                  <a:gd name="T9" fmla="*/ 27 h 28"/>
                  <a:gd name="T10" fmla="*/ 14 w 79"/>
                  <a:gd name="T11" fmla="*/ 25 h 28"/>
                  <a:gd name="T12" fmla="*/ 14 w 79"/>
                  <a:gd name="T13" fmla="*/ 23 h 28"/>
                  <a:gd name="T14" fmla="*/ 14 w 79"/>
                  <a:gd name="T15" fmla="*/ 22 h 28"/>
                  <a:gd name="T16" fmla="*/ 14 w 79"/>
                  <a:gd name="T17" fmla="*/ 20 h 28"/>
                  <a:gd name="T18" fmla="*/ 14 w 79"/>
                  <a:gd name="T19" fmla="*/ 18 h 28"/>
                  <a:gd name="T20" fmla="*/ 14 w 79"/>
                  <a:gd name="T21" fmla="*/ 16 h 28"/>
                  <a:gd name="T22" fmla="*/ 12 w 79"/>
                  <a:gd name="T23" fmla="*/ 16 h 28"/>
                  <a:gd name="T24" fmla="*/ 12 w 79"/>
                  <a:gd name="T25" fmla="*/ 15 h 28"/>
                  <a:gd name="T26" fmla="*/ 12 w 79"/>
                  <a:gd name="T27" fmla="*/ 13 h 28"/>
                  <a:gd name="T28" fmla="*/ 10 w 79"/>
                  <a:gd name="T29" fmla="*/ 13 h 28"/>
                  <a:gd name="T30" fmla="*/ 10 w 79"/>
                  <a:gd name="T31" fmla="*/ 11 h 28"/>
                  <a:gd name="T32" fmla="*/ 9 w 79"/>
                  <a:gd name="T33" fmla="*/ 11 h 28"/>
                  <a:gd name="T34" fmla="*/ 9 w 79"/>
                  <a:gd name="T35" fmla="*/ 9 h 28"/>
                  <a:gd name="T36" fmla="*/ 7 w 79"/>
                  <a:gd name="T37" fmla="*/ 9 h 28"/>
                  <a:gd name="T38" fmla="*/ 5 w 79"/>
                  <a:gd name="T39" fmla="*/ 9 h 28"/>
                  <a:gd name="T40" fmla="*/ 5 w 79"/>
                  <a:gd name="T41" fmla="*/ 8 h 28"/>
                  <a:gd name="T42" fmla="*/ 3 w 79"/>
                  <a:gd name="T43" fmla="*/ 8 h 28"/>
                  <a:gd name="T44" fmla="*/ 1 w 79"/>
                  <a:gd name="T45" fmla="*/ 8 h 28"/>
                  <a:gd name="T46" fmla="*/ 0 w 79"/>
                  <a:gd name="T47" fmla="*/ 8 h 28"/>
                  <a:gd name="T48" fmla="*/ 0 w 79"/>
                  <a:gd name="T49" fmla="*/ 0 h 28"/>
                  <a:gd name="T50" fmla="*/ 78 w 79"/>
                  <a:gd name="T51" fmla="*/ 0 h 28"/>
                  <a:gd name="T52" fmla="*/ 78 w 79"/>
                  <a:gd name="T53" fmla="*/ 9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28"/>
                  <a:gd name="T83" fmla="*/ 79 w 79"/>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28">
                    <a:moveTo>
                      <a:pt x="78" y="9"/>
                    </a:moveTo>
                    <a:lnTo>
                      <a:pt x="23" y="9"/>
                    </a:lnTo>
                    <a:lnTo>
                      <a:pt x="23" y="27"/>
                    </a:lnTo>
                    <a:lnTo>
                      <a:pt x="16" y="27"/>
                    </a:lnTo>
                    <a:lnTo>
                      <a:pt x="14" y="27"/>
                    </a:lnTo>
                    <a:lnTo>
                      <a:pt x="14" y="25"/>
                    </a:lnTo>
                    <a:lnTo>
                      <a:pt x="14" y="23"/>
                    </a:lnTo>
                    <a:lnTo>
                      <a:pt x="14" y="22"/>
                    </a:lnTo>
                    <a:lnTo>
                      <a:pt x="14" y="20"/>
                    </a:lnTo>
                    <a:lnTo>
                      <a:pt x="14" y="18"/>
                    </a:lnTo>
                    <a:lnTo>
                      <a:pt x="14" y="16"/>
                    </a:lnTo>
                    <a:lnTo>
                      <a:pt x="12" y="16"/>
                    </a:lnTo>
                    <a:lnTo>
                      <a:pt x="12" y="15"/>
                    </a:lnTo>
                    <a:lnTo>
                      <a:pt x="12" y="13"/>
                    </a:lnTo>
                    <a:lnTo>
                      <a:pt x="10" y="13"/>
                    </a:lnTo>
                    <a:lnTo>
                      <a:pt x="10" y="11"/>
                    </a:lnTo>
                    <a:lnTo>
                      <a:pt x="9" y="11"/>
                    </a:lnTo>
                    <a:lnTo>
                      <a:pt x="9" y="9"/>
                    </a:lnTo>
                    <a:lnTo>
                      <a:pt x="7" y="9"/>
                    </a:lnTo>
                    <a:lnTo>
                      <a:pt x="5" y="9"/>
                    </a:lnTo>
                    <a:lnTo>
                      <a:pt x="5" y="8"/>
                    </a:lnTo>
                    <a:lnTo>
                      <a:pt x="3" y="8"/>
                    </a:lnTo>
                    <a:lnTo>
                      <a:pt x="1" y="8"/>
                    </a:lnTo>
                    <a:lnTo>
                      <a:pt x="0" y="8"/>
                    </a:lnTo>
                    <a:lnTo>
                      <a:pt x="0" y="0"/>
                    </a:lnTo>
                    <a:lnTo>
                      <a:pt x="78" y="0"/>
                    </a:lnTo>
                    <a:lnTo>
                      <a:pt x="78" y="9"/>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2" name="Freeform 86"/>
              <p:cNvSpPr>
                <a:spLocks/>
              </p:cNvSpPr>
              <p:nvPr/>
            </p:nvSpPr>
            <p:spPr bwMode="auto">
              <a:xfrm>
                <a:off x="4562" y="1254"/>
                <a:ext cx="81" cy="54"/>
              </a:xfrm>
              <a:custGeom>
                <a:avLst/>
                <a:gdLst>
                  <a:gd name="T0" fmla="*/ 57 w 81"/>
                  <a:gd name="T1" fmla="*/ 42 h 54"/>
                  <a:gd name="T2" fmla="*/ 62 w 81"/>
                  <a:gd name="T3" fmla="*/ 41 h 54"/>
                  <a:gd name="T4" fmla="*/ 67 w 81"/>
                  <a:gd name="T5" fmla="*/ 37 h 54"/>
                  <a:gd name="T6" fmla="*/ 69 w 81"/>
                  <a:gd name="T7" fmla="*/ 32 h 54"/>
                  <a:gd name="T8" fmla="*/ 71 w 81"/>
                  <a:gd name="T9" fmla="*/ 26 h 54"/>
                  <a:gd name="T10" fmla="*/ 71 w 81"/>
                  <a:gd name="T11" fmla="*/ 19 h 54"/>
                  <a:gd name="T12" fmla="*/ 67 w 81"/>
                  <a:gd name="T13" fmla="*/ 16 h 54"/>
                  <a:gd name="T14" fmla="*/ 64 w 81"/>
                  <a:gd name="T15" fmla="*/ 12 h 54"/>
                  <a:gd name="T16" fmla="*/ 59 w 81"/>
                  <a:gd name="T17" fmla="*/ 10 h 54"/>
                  <a:gd name="T18" fmla="*/ 51 w 81"/>
                  <a:gd name="T19" fmla="*/ 10 h 54"/>
                  <a:gd name="T20" fmla="*/ 46 w 81"/>
                  <a:gd name="T21" fmla="*/ 14 h 54"/>
                  <a:gd name="T22" fmla="*/ 42 w 81"/>
                  <a:gd name="T23" fmla="*/ 18 h 54"/>
                  <a:gd name="T24" fmla="*/ 42 w 81"/>
                  <a:gd name="T25" fmla="*/ 25 h 54"/>
                  <a:gd name="T26" fmla="*/ 42 w 81"/>
                  <a:gd name="T27" fmla="*/ 32 h 54"/>
                  <a:gd name="T28" fmla="*/ 34 w 81"/>
                  <a:gd name="T29" fmla="*/ 26 h 54"/>
                  <a:gd name="T30" fmla="*/ 32 w 81"/>
                  <a:gd name="T31" fmla="*/ 19 h 54"/>
                  <a:gd name="T32" fmla="*/ 30 w 81"/>
                  <a:gd name="T33" fmla="*/ 14 h 54"/>
                  <a:gd name="T34" fmla="*/ 25 w 81"/>
                  <a:gd name="T35" fmla="*/ 12 h 54"/>
                  <a:gd name="T36" fmla="*/ 17 w 81"/>
                  <a:gd name="T37" fmla="*/ 12 h 54"/>
                  <a:gd name="T38" fmla="*/ 14 w 81"/>
                  <a:gd name="T39" fmla="*/ 16 h 54"/>
                  <a:gd name="T40" fmla="*/ 10 w 81"/>
                  <a:gd name="T41" fmla="*/ 19 h 54"/>
                  <a:gd name="T42" fmla="*/ 9 w 81"/>
                  <a:gd name="T43" fmla="*/ 26 h 54"/>
                  <a:gd name="T44" fmla="*/ 10 w 81"/>
                  <a:gd name="T45" fmla="*/ 32 h 54"/>
                  <a:gd name="T46" fmla="*/ 14 w 81"/>
                  <a:gd name="T47" fmla="*/ 37 h 54"/>
                  <a:gd name="T48" fmla="*/ 17 w 81"/>
                  <a:gd name="T49" fmla="*/ 41 h 54"/>
                  <a:gd name="T50" fmla="*/ 25 w 81"/>
                  <a:gd name="T51" fmla="*/ 41 h 54"/>
                  <a:gd name="T52" fmla="*/ 23 w 81"/>
                  <a:gd name="T53" fmla="*/ 51 h 54"/>
                  <a:gd name="T54" fmla="*/ 16 w 81"/>
                  <a:gd name="T55" fmla="*/ 49 h 54"/>
                  <a:gd name="T56" fmla="*/ 10 w 81"/>
                  <a:gd name="T57" fmla="*/ 48 h 54"/>
                  <a:gd name="T58" fmla="*/ 7 w 81"/>
                  <a:gd name="T59" fmla="*/ 44 h 54"/>
                  <a:gd name="T60" fmla="*/ 3 w 81"/>
                  <a:gd name="T61" fmla="*/ 39 h 54"/>
                  <a:gd name="T62" fmla="*/ 1 w 81"/>
                  <a:gd name="T63" fmla="*/ 33 h 54"/>
                  <a:gd name="T64" fmla="*/ 0 w 81"/>
                  <a:gd name="T65" fmla="*/ 26 h 54"/>
                  <a:gd name="T66" fmla="*/ 1 w 81"/>
                  <a:gd name="T67" fmla="*/ 21 h 54"/>
                  <a:gd name="T68" fmla="*/ 1 w 81"/>
                  <a:gd name="T69" fmla="*/ 14 h 54"/>
                  <a:gd name="T70" fmla="*/ 5 w 81"/>
                  <a:gd name="T71" fmla="*/ 10 h 54"/>
                  <a:gd name="T72" fmla="*/ 9 w 81"/>
                  <a:gd name="T73" fmla="*/ 7 h 54"/>
                  <a:gd name="T74" fmla="*/ 12 w 81"/>
                  <a:gd name="T75" fmla="*/ 3 h 54"/>
                  <a:gd name="T76" fmla="*/ 17 w 81"/>
                  <a:gd name="T77" fmla="*/ 2 h 54"/>
                  <a:gd name="T78" fmla="*/ 25 w 81"/>
                  <a:gd name="T79" fmla="*/ 2 h 54"/>
                  <a:gd name="T80" fmla="*/ 30 w 81"/>
                  <a:gd name="T81" fmla="*/ 3 h 54"/>
                  <a:gd name="T82" fmla="*/ 34 w 81"/>
                  <a:gd name="T83" fmla="*/ 7 h 54"/>
                  <a:gd name="T84" fmla="*/ 37 w 81"/>
                  <a:gd name="T85" fmla="*/ 10 h 54"/>
                  <a:gd name="T86" fmla="*/ 39 w 81"/>
                  <a:gd name="T87" fmla="*/ 9 h 54"/>
                  <a:gd name="T88" fmla="*/ 42 w 81"/>
                  <a:gd name="T89" fmla="*/ 3 h 54"/>
                  <a:gd name="T90" fmla="*/ 48 w 81"/>
                  <a:gd name="T91" fmla="*/ 0 h 54"/>
                  <a:gd name="T92" fmla="*/ 55 w 81"/>
                  <a:gd name="T93" fmla="*/ 0 h 54"/>
                  <a:gd name="T94" fmla="*/ 62 w 81"/>
                  <a:gd name="T95" fmla="*/ 0 h 54"/>
                  <a:gd name="T96" fmla="*/ 67 w 81"/>
                  <a:gd name="T97" fmla="*/ 2 h 54"/>
                  <a:gd name="T98" fmla="*/ 71 w 81"/>
                  <a:gd name="T99" fmla="*/ 5 h 54"/>
                  <a:gd name="T100" fmla="*/ 75 w 81"/>
                  <a:gd name="T101" fmla="*/ 9 h 54"/>
                  <a:gd name="T102" fmla="*/ 78 w 81"/>
                  <a:gd name="T103" fmla="*/ 12 h 54"/>
                  <a:gd name="T104" fmla="*/ 80 w 81"/>
                  <a:gd name="T105" fmla="*/ 18 h 54"/>
                  <a:gd name="T106" fmla="*/ 80 w 81"/>
                  <a:gd name="T107" fmla="*/ 25 h 54"/>
                  <a:gd name="T108" fmla="*/ 80 w 81"/>
                  <a:gd name="T109" fmla="*/ 32 h 54"/>
                  <a:gd name="T110" fmla="*/ 78 w 81"/>
                  <a:gd name="T111" fmla="*/ 37 h 54"/>
                  <a:gd name="T112" fmla="*/ 76 w 81"/>
                  <a:gd name="T113" fmla="*/ 42 h 54"/>
                  <a:gd name="T114" fmla="*/ 73 w 81"/>
                  <a:gd name="T115" fmla="*/ 46 h 54"/>
                  <a:gd name="T116" fmla="*/ 67 w 81"/>
                  <a:gd name="T117" fmla="*/ 49 h 54"/>
                  <a:gd name="T118" fmla="*/ 62 w 81"/>
                  <a:gd name="T119" fmla="*/ 51 h 54"/>
                  <a:gd name="T120" fmla="*/ 55 w 81"/>
                  <a:gd name="T121" fmla="*/ 53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
                  <a:gd name="T184" fmla="*/ 0 h 54"/>
                  <a:gd name="T185" fmla="*/ 81 w 81"/>
                  <a:gd name="T186" fmla="*/ 54 h 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 h="54">
                    <a:moveTo>
                      <a:pt x="53" y="53"/>
                    </a:moveTo>
                    <a:lnTo>
                      <a:pt x="53" y="42"/>
                    </a:lnTo>
                    <a:lnTo>
                      <a:pt x="55" y="42"/>
                    </a:lnTo>
                    <a:lnTo>
                      <a:pt x="57" y="42"/>
                    </a:lnTo>
                    <a:lnTo>
                      <a:pt x="59" y="42"/>
                    </a:lnTo>
                    <a:lnTo>
                      <a:pt x="60" y="42"/>
                    </a:lnTo>
                    <a:lnTo>
                      <a:pt x="60" y="41"/>
                    </a:lnTo>
                    <a:lnTo>
                      <a:pt x="62" y="41"/>
                    </a:lnTo>
                    <a:lnTo>
                      <a:pt x="64" y="41"/>
                    </a:lnTo>
                    <a:lnTo>
                      <a:pt x="64" y="39"/>
                    </a:lnTo>
                    <a:lnTo>
                      <a:pt x="66" y="39"/>
                    </a:lnTo>
                    <a:lnTo>
                      <a:pt x="67" y="37"/>
                    </a:lnTo>
                    <a:lnTo>
                      <a:pt x="67" y="35"/>
                    </a:lnTo>
                    <a:lnTo>
                      <a:pt x="69" y="35"/>
                    </a:lnTo>
                    <a:lnTo>
                      <a:pt x="69" y="33"/>
                    </a:lnTo>
                    <a:lnTo>
                      <a:pt x="69" y="32"/>
                    </a:lnTo>
                    <a:lnTo>
                      <a:pt x="71" y="32"/>
                    </a:lnTo>
                    <a:lnTo>
                      <a:pt x="71" y="30"/>
                    </a:lnTo>
                    <a:lnTo>
                      <a:pt x="71" y="28"/>
                    </a:lnTo>
                    <a:lnTo>
                      <a:pt x="71" y="26"/>
                    </a:lnTo>
                    <a:lnTo>
                      <a:pt x="71" y="25"/>
                    </a:lnTo>
                    <a:lnTo>
                      <a:pt x="71" y="23"/>
                    </a:lnTo>
                    <a:lnTo>
                      <a:pt x="71" y="21"/>
                    </a:lnTo>
                    <a:lnTo>
                      <a:pt x="71" y="19"/>
                    </a:lnTo>
                    <a:lnTo>
                      <a:pt x="69" y="19"/>
                    </a:lnTo>
                    <a:lnTo>
                      <a:pt x="69" y="18"/>
                    </a:lnTo>
                    <a:lnTo>
                      <a:pt x="69" y="16"/>
                    </a:lnTo>
                    <a:lnTo>
                      <a:pt x="67" y="16"/>
                    </a:lnTo>
                    <a:lnTo>
                      <a:pt x="67" y="14"/>
                    </a:lnTo>
                    <a:lnTo>
                      <a:pt x="66" y="14"/>
                    </a:lnTo>
                    <a:lnTo>
                      <a:pt x="66" y="12"/>
                    </a:lnTo>
                    <a:lnTo>
                      <a:pt x="64" y="12"/>
                    </a:lnTo>
                    <a:lnTo>
                      <a:pt x="64" y="10"/>
                    </a:lnTo>
                    <a:lnTo>
                      <a:pt x="62" y="10"/>
                    </a:lnTo>
                    <a:lnTo>
                      <a:pt x="60" y="10"/>
                    </a:lnTo>
                    <a:lnTo>
                      <a:pt x="59" y="10"/>
                    </a:lnTo>
                    <a:lnTo>
                      <a:pt x="57" y="10"/>
                    </a:lnTo>
                    <a:lnTo>
                      <a:pt x="55" y="10"/>
                    </a:lnTo>
                    <a:lnTo>
                      <a:pt x="53" y="10"/>
                    </a:lnTo>
                    <a:lnTo>
                      <a:pt x="51" y="10"/>
                    </a:lnTo>
                    <a:lnTo>
                      <a:pt x="50" y="10"/>
                    </a:lnTo>
                    <a:lnTo>
                      <a:pt x="48" y="12"/>
                    </a:lnTo>
                    <a:lnTo>
                      <a:pt x="46" y="12"/>
                    </a:lnTo>
                    <a:lnTo>
                      <a:pt x="46" y="14"/>
                    </a:lnTo>
                    <a:lnTo>
                      <a:pt x="44" y="14"/>
                    </a:lnTo>
                    <a:lnTo>
                      <a:pt x="44" y="16"/>
                    </a:lnTo>
                    <a:lnTo>
                      <a:pt x="44" y="18"/>
                    </a:lnTo>
                    <a:lnTo>
                      <a:pt x="42" y="18"/>
                    </a:lnTo>
                    <a:lnTo>
                      <a:pt x="42" y="19"/>
                    </a:lnTo>
                    <a:lnTo>
                      <a:pt x="42" y="21"/>
                    </a:lnTo>
                    <a:lnTo>
                      <a:pt x="42" y="23"/>
                    </a:lnTo>
                    <a:lnTo>
                      <a:pt x="42" y="25"/>
                    </a:lnTo>
                    <a:lnTo>
                      <a:pt x="42" y="26"/>
                    </a:lnTo>
                    <a:lnTo>
                      <a:pt x="42" y="28"/>
                    </a:lnTo>
                    <a:lnTo>
                      <a:pt x="42" y="30"/>
                    </a:lnTo>
                    <a:lnTo>
                      <a:pt x="42" y="32"/>
                    </a:lnTo>
                    <a:lnTo>
                      <a:pt x="34" y="32"/>
                    </a:lnTo>
                    <a:lnTo>
                      <a:pt x="34" y="30"/>
                    </a:lnTo>
                    <a:lnTo>
                      <a:pt x="34" y="28"/>
                    </a:lnTo>
                    <a:lnTo>
                      <a:pt x="34" y="26"/>
                    </a:lnTo>
                    <a:lnTo>
                      <a:pt x="34" y="25"/>
                    </a:lnTo>
                    <a:lnTo>
                      <a:pt x="34" y="23"/>
                    </a:lnTo>
                    <a:lnTo>
                      <a:pt x="34" y="21"/>
                    </a:lnTo>
                    <a:lnTo>
                      <a:pt x="32" y="19"/>
                    </a:lnTo>
                    <a:lnTo>
                      <a:pt x="32" y="18"/>
                    </a:lnTo>
                    <a:lnTo>
                      <a:pt x="32" y="16"/>
                    </a:lnTo>
                    <a:lnTo>
                      <a:pt x="30" y="16"/>
                    </a:lnTo>
                    <a:lnTo>
                      <a:pt x="30" y="14"/>
                    </a:lnTo>
                    <a:lnTo>
                      <a:pt x="28" y="14"/>
                    </a:lnTo>
                    <a:lnTo>
                      <a:pt x="26" y="14"/>
                    </a:lnTo>
                    <a:lnTo>
                      <a:pt x="26" y="12"/>
                    </a:lnTo>
                    <a:lnTo>
                      <a:pt x="25" y="12"/>
                    </a:lnTo>
                    <a:lnTo>
                      <a:pt x="23" y="12"/>
                    </a:lnTo>
                    <a:lnTo>
                      <a:pt x="21" y="12"/>
                    </a:lnTo>
                    <a:lnTo>
                      <a:pt x="19" y="12"/>
                    </a:lnTo>
                    <a:lnTo>
                      <a:pt x="17" y="12"/>
                    </a:lnTo>
                    <a:lnTo>
                      <a:pt x="17" y="14"/>
                    </a:lnTo>
                    <a:lnTo>
                      <a:pt x="16" y="14"/>
                    </a:lnTo>
                    <a:lnTo>
                      <a:pt x="14" y="14"/>
                    </a:lnTo>
                    <a:lnTo>
                      <a:pt x="14" y="16"/>
                    </a:lnTo>
                    <a:lnTo>
                      <a:pt x="12" y="16"/>
                    </a:lnTo>
                    <a:lnTo>
                      <a:pt x="12" y="18"/>
                    </a:lnTo>
                    <a:lnTo>
                      <a:pt x="10" y="18"/>
                    </a:lnTo>
                    <a:lnTo>
                      <a:pt x="10" y="19"/>
                    </a:lnTo>
                    <a:lnTo>
                      <a:pt x="10" y="21"/>
                    </a:lnTo>
                    <a:lnTo>
                      <a:pt x="10" y="23"/>
                    </a:lnTo>
                    <a:lnTo>
                      <a:pt x="9" y="25"/>
                    </a:lnTo>
                    <a:lnTo>
                      <a:pt x="9" y="26"/>
                    </a:lnTo>
                    <a:lnTo>
                      <a:pt x="9" y="28"/>
                    </a:lnTo>
                    <a:lnTo>
                      <a:pt x="10" y="28"/>
                    </a:lnTo>
                    <a:lnTo>
                      <a:pt x="10" y="30"/>
                    </a:lnTo>
                    <a:lnTo>
                      <a:pt x="10" y="32"/>
                    </a:lnTo>
                    <a:lnTo>
                      <a:pt x="10" y="33"/>
                    </a:lnTo>
                    <a:lnTo>
                      <a:pt x="12" y="35"/>
                    </a:lnTo>
                    <a:lnTo>
                      <a:pt x="12" y="37"/>
                    </a:lnTo>
                    <a:lnTo>
                      <a:pt x="14" y="37"/>
                    </a:lnTo>
                    <a:lnTo>
                      <a:pt x="14" y="39"/>
                    </a:lnTo>
                    <a:lnTo>
                      <a:pt x="16" y="39"/>
                    </a:lnTo>
                    <a:lnTo>
                      <a:pt x="17" y="39"/>
                    </a:lnTo>
                    <a:lnTo>
                      <a:pt x="17" y="41"/>
                    </a:lnTo>
                    <a:lnTo>
                      <a:pt x="19" y="41"/>
                    </a:lnTo>
                    <a:lnTo>
                      <a:pt x="21" y="41"/>
                    </a:lnTo>
                    <a:lnTo>
                      <a:pt x="23" y="41"/>
                    </a:lnTo>
                    <a:lnTo>
                      <a:pt x="25" y="41"/>
                    </a:lnTo>
                    <a:lnTo>
                      <a:pt x="26" y="41"/>
                    </a:lnTo>
                    <a:lnTo>
                      <a:pt x="26" y="51"/>
                    </a:lnTo>
                    <a:lnTo>
                      <a:pt x="25" y="51"/>
                    </a:lnTo>
                    <a:lnTo>
                      <a:pt x="23" y="51"/>
                    </a:lnTo>
                    <a:lnTo>
                      <a:pt x="21" y="51"/>
                    </a:lnTo>
                    <a:lnTo>
                      <a:pt x="19" y="49"/>
                    </a:lnTo>
                    <a:lnTo>
                      <a:pt x="17" y="49"/>
                    </a:lnTo>
                    <a:lnTo>
                      <a:pt x="16" y="49"/>
                    </a:lnTo>
                    <a:lnTo>
                      <a:pt x="14" y="49"/>
                    </a:lnTo>
                    <a:lnTo>
                      <a:pt x="14" y="48"/>
                    </a:lnTo>
                    <a:lnTo>
                      <a:pt x="12" y="48"/>
                    </a:lnTo>
                    <a:lnTo>
                      <a:pt x="10" y="48"/>
                    </a:lnTo>
                    <a:lnTo>
                      <a:pt x="10" y="46"/>
                    </a:lnTo>
                    <a:lnTo>
                      <a:pt x="9" y="46"/>
                    </a:lnTo>
                    <a:lnTo>
                      <a:pt x="9" y="44"/>
                    </a:lnTo>
                    <a:lnTo>
                      <a:pt x="7" y="44"/>
                    </a:lnTo>
                    <a:lnTo>
                      <a:pt x="5" y="42"/>
                    </a:lnTo>
                    <a:lnTo>
                      <a:pt x="5" y="41"/>
                    </a:lnTo>
                    <a:lnTo>
                      <a:pt x="3" y="41"/>
                    </a:lnTo>
                    <a:lnTo>
                      <a:pt x="3" y="39"/>
                    </a:lnTo>
                    <a:lnTo>
                      <a:pt x="3" y="37"/>
                    </a:lnTo>
                    <a:lnTo>
                      <a:pt x="1" y="37"/>
                    </a:lnTo>
                    <a:lnTo>
                      <a:pt x="1" y="35"/>
                    </a:lnTo>
                    <a:lnTo>
                      <a:pt x="1" y="33"/>
                    </a:lnTo>
                    <a:lnTo>
                      <a:pt x="1" y="32"/>
                    </a:lnTo>
                    <a:lnTo>
                      <a:pt x="0" y="30"/>
                    </a:lnTo>
                    <a:lnTo>
                      <a:pt x="0" y="28"/>
                    </a:lnTo>
                    <a:lnTo>
                      <a:pt x="0" y="26"/>
                    </a:lnTo>
                    <a:lnTo>
                      <a:pt x="0" y="25"/>
                    </a:lnTo>
                    <a:lnTo>
                      <a:pt x="0" y="23"/>
                    </a:lnTo>
                    <a:lnTo>
                      <a:pt x="0" y="21"/>
                    </a:lnTo>
                    <a:lnTo>
                      <a:pt x="1" y="21"/>
                    </a:lnTo>
                    <a:lnTo>
                      <a:pt x="1" y="19"/>
                    </a:lnTo>
                    <a:lnTo>
                      <a:pt x="1" y="18"/>
                    </a:lnTo>
                    <a:lnTo>
                      <a:pt x="1" y="16"/>
                    </a:lnTo>
                    <a:lnTo>
                      <a:pt x="1" y="14"/>
                    </a:lnTo>
                    <a:lnTo>
                      <a:pt x="3" y="14"/>
                    </a:lnTo>
                    <a:lnTo>
                      <a:pt x="3" y="12"/>
                    </a:lnTo>
                    <a:lnTo>
                      <a:pt x="3" y="10"/>
                    </a:lnTo>
                    <a:lnTo>
                      <a:pt x="5" y="10"/>
                    </a:lnTo>
                    <a:lnTo>
                      <a:pt x="5" y="9"/>
                    </a:lnTo>
                    <a:lnTo>
                      <a:pt x="7" y="9"/>
                    </a:lnTo>
                    <a:lnTo>
                      <a:pt x="7" y="7"/>
                    </a:lnTo>
                    <a:lnTo>
                      <a:pt x="9" y="7"/>
                    </a:lnTo>
                    <a:lnTo>
                      <a:pt x="9" y="5"/>
                    </a:lnTo>
                    <a:lnTo>
                      <a:pt x="10" y="5"/>
                    </a:lnTo>
                    <a:lnTo>
                      <a:pt x="10" y="3"/>
                    </a:lnTo>
                    <a:lnTo>
                      <a:pt x="12" y="3"/>
                    </a:lnTo>
                    <a:lnTo>
                      <a:pt x="14" y="3"/>
                    </a:lnTo>
                    <a:lnTo>
                      <a:pt x="16" y="3"/>
                    </a:lnTo>
                    <a:lnTo>
                      <a:pt x="16" y="2"/>
                    </a:lnTo>
                    <a:lnTo>
                      <a:pt x="17" y="2"/>
                    </a:lnTo>
                    <a:lnTo>
                      <a:pt x="19" y="2"/>
                    </a:lnTo>
                    <a:lnTo>
                      <a:pt x="21" y="2"/>
                    </a:lnTo>
                    <a:lnTo>
                      <a:pt x="23" y="2"/>
                    </a:lnTo>
                    <a:lnTo>
                      <a:pt x="25" y="2"/>
                    </a:lnTo>
                    <a:lnTo>
                      <a:pt x="26" y="2"/>
                    </a:lnTo>
                    <a:lnTo>
                      <a:pt x="26" y="3"/>
                    </a:lnTo>
                    <a:lnTo>
                      <a:pt x="28" y="3"/>
                    </a:lnTo>
                    <a:lnTo>
                      <a:pt x="30" y="3"/>
                    </a:lnTo>
                    <a:lnTo>
                      <a:pt x="30" y="5"/>
                    </a:lnTo>
                    <a:lnTo>
                      <a:pt x="32" y="5"/>
                    </a:lnTo>
                    <a:lnTo>
                      <a:pt x="34" y="5"/>
                    </a:lnTo>
                    <a:lnTo>
                      <a:pt x="34" y="7"/>
                    </a:lnTo>
                    <a:lnTo>
                      <a:pt x="35" y="7"/>
                    </a:lnTo>
                    <a:lnTo>
                      <a:pt x="35" y="9"/>
                    </a:lnTo>
                    <a:lnTo>
                      <a:pt x="35" y="10"/>
                    </a:lnTo>
                    <a:lnTo>
                      <a:pt x="37" y="10"/>
                    </a:lnTo>
                    <a:lnTo>
                      <a:pt x="37" y="12"/>
                    </a:lnTo>
                    <a:lnTo>
                      <a:pt x="37" y="10"/>
                    </a:lnTo>
                    <a:lnTo>
                      <a:pt x="37" y="9"/>
                    </a:lnTo>
                    <a:lnTo>
                      <a:pt x="39" y="9"/>
                    </a:lnTo>
                    <a:lnTo>
                      <a:pt x="39" y="7"/>
                    </a:lnTo>
                    <a:lnTo>
                      <a:pt x="41" y="5"/>
                    </a:lnTo>
                    <a:lnTo>
                      <a:pt x="41" y="3"/>
                    </a:lnTo>
                    <a:lnTo>
                      <a:pt x="42" y="3"/>
                    </a:lnTo>
                    <a:lnTo>
                      <a:pt x="44" y="2"/>
                    </a:lnTo>
                    <a:lnTo>
                      <a:pt x="46" y="2"/>
                    </a:lnTo>
                    <a:lnTo>
                      <a:pt x="46" y="0"/>
                    </a:lnTo>
                    <a:lnTo>
                      <a:pt x="48" y="0"/>
                    </a:lnTo>
                    <a:lnTo>
                      <a:pt x="50" y="0"/>
                    </a:lnTo>
                    <a:lnTo>
                      <a:pt x="51" y="0"/>
                    </a:lnTo>
                    <a:lnTo>
                      <a:pt x="53" y="0"/>
                    </a:lnTo>
                    <a:lnTo>
                      <a:pt x="55" y="0"/>
                    </a:lnTo>
                    <a:lnTo>
                      <a:pt x="57" y="0"/>
                    </a:lnTo>
                    <a:lnTo>
                      <a:pt x="59" y="0"/>
                    </a:lnTo>
                    <a:lnTo>
                      <a:pt x="60" y="0"/>
                    </a:lnTo>
                    <a:lnTo>
                      <a:pt x="62" y="0"/>
                    </a:lnTo>
                    <a:lnTo>
                      <a:pt x="64" y="0"/>
                    </a:lnTo>
                    <a:lnTo>
                      <a:pt x="66" y="0"/>
                    </a:lnTo>
                    <a:lnTo>
                      <a:pt x="66" y="2"/>
                    </a:lnTo>
                    <a:lnTo>
                      <a:pt x="67" y="2"/>
                    </a:lnTo>
                    <a:lnTo>
                      <a:pt x="69" y="2"/>
                    </a:lnTo>
                    <a:lnTo>
                      <a:pt x="69" y="3"/>
                    </a:lnTo>
                    <a:lnTo>
                      <a:pt x="71" y="3"/>
                    </a:lnTo>
                    <a:lnTo>
                      <a:pt x="71" y="5"/>
                    </a:lnTo>
                    <a:lnTo>
                      <a:pt x="73" y="5"/>
                    </a:lnTo>
                    <a:lnTo>
                      <a:pt x="73" y="7"/>
                    </a:lnTo>
                    <a:lnTo>
                      <a:pt x="75" y="7"/>
                    </a:lnTo>
                    <a:lnTo>
                      <a:pt x="75" y="9"/>
                    </a:lnTo>
                    <a:lnTo>
                      <a:pt x="76" y="9"/>
                    </a:lnTo>
                    <a:lnTo>
                      <a:pt x="76" y="10"/>
                    </a:lnTo>
                    <a:lnTo>
                      <a:pt x="76" y="12"/>
                    </a:lnTo>
                    <a:lnTo>
                      <a:pt x="78" y="12"/>
                    </a:lnTo>
                    <a:lnTo>
                      <a:pt x="78" y="14"/>
                    </a:lnTo>
                    <a:lnTo>
                      <a:pt x="78" y="16"/>
                    </a:lnTo>
                    <a:lnTo>
                      <a:pt x="80" y="16"/>
                    </a:lnTo>
                    <a:lnTo>
                      <a:pt x="80" y="18"/>
                    </a:lnTo>
                    <a:lnTo>
                      <a:pt x="80" y="19"/>
                    </a:lnTo>
                    <a:lnTo>
                      <a:pt x="80" y="21"/>
                    </a:lnTo>
                    <a:lnTo>
                      <a:pt x="80" y="23"/>
                    </a:lnTo>
                    <a:lnTo>
                      <a:pt x="80" y="25"/>
                    </a:lnTo>
                    <a:lnTo>
                      <a:pt x="80" y="26"/>
                    </a:lnTo>
                    <a:lnTo>
                      <a:pt x="80" y="28"/>
                    </a:lnTo>
                    <a:lnTo>
                      <a:pt x="80" y="30"/>
                    </a:lnTo>
                    <a:lnTo>
                      <a:pt x="80" y="32"/>
                    </a:lnTo>
                    <a:lnTo>
                      <a:pt x="80" y="33"/>
                    </a:lnTo>
                    <a:lnTo>
                      <a:pt x="80" y="35"/>
                    </a:lnTo>
                    <a:lnTo>
                      <a:pt x="78" y="35"/>
                    </a:lnTo>
                    <a:lnTo>
                      <a:pt x="78" y="37"/>
                    </a:lnTo>
                    <a:lnTo>
                      <a:pt x="78" y="39"/>
                    </a:lnTo>
                    <a:lnTo>
                      <a:pt x="78" y="41"/>
                    </a:lnTo>
                    <a:lnTo>
                      <a:pt x="76" y="41"/>
                    </a:lnTo>
                    <a:lnTo>
                      <a:pt x="76" y="42"/>
                    </a:lnTo>
                    <a:lnTo>
                      <a:pt x="75" y="42"/>
                    </a:lnTo>
                    <a:lnTo>
                      <a:pt x="75" y="44"/>
                    </a:lnTo>
                    <a:lnTo>
                      <a:pt x="75" y="46"/>
                    </a:lnTo>
                    <a:lnTo>
                      <a:pt x="73" y="46"/>
                    </a:lnTo>
                    <a:lnTo>
                      <a:pt x="71" y="48"/>
                    </a:lnTo>
                    <a:lnTo>
                      <a:pt x="69" y="48"/>
                    </a:lnTo>
                    <a:lnTo>
                      <a:pt x="69" y="49"/>
                    </a:lnTo>
                    <a:lnTo>
                      <a:pt x="67" y="49"/>
                    </a:lnTo>
                    <a:lnTo>
                      <a:pt x="66" y="49"/>
                    </a:lnTo>
                    <a:lnTo>
                      <a:pt x="66" y="51"/>
                    </a:lnTo>
                    <a:lnTo>
                      <a:pt x="64" y="51"/>
                    </a:lnTo>
                    <a:lnTo>
                      <a:pt x="62" y="51"/>
                    </a:lnTo>
                    <a:lnTo>
                      <a:pt x="60" y="51"/>
                    </a:lnTo>
                    <a:lnTo>
                      <a:pt x="59" y="53"/>
                    </a:lnTo>
                    <a:lnTo>
                      <a:pt x="57" y="53"/>
                    </a:lnTo>
                    <a:lnTo>
                      <a:pt x="55" y="53"/>
                    </a:lnTo>
                    <a:lnTo>
                      <a:pt x="53"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3" name="Freeform 87"/>
              <p:cNvSpPr>
                <a:spLocks/>
              </p:cNvSpPr>
              <p:nvPr/>
            </p:nvSpPr>
            <p:spPr bwMode="auto">
              <a:xfrm>
                <a:off x="4165" y="1260"/>
                <a:ext cx="77" cy="53"/>
              </a:xfrm>
              <a:custGeom>
                <a:avLst/>
                <a:gdLst>
                  <a:gd name="T0" fmla="*/ 57 w 78"/>
                  <a:gd name="T1" fmla="*/ 44 h 54"/>
                  <a:gd name="T2" fmla="*/ 61 w 78"/>
                  <a:gd name="T3" fmla="*/ 43 h 54"/>
                  <a:gd name="T4" fmla="*/ 64 w 78"/>
                  <a:gd name="T5" fmla="*/ 41 h 54"/>
                  <a:gd name="T6" fmla="*/ 66 w 78"/>
                  <a:gd name="T7" fmla="*/ 35 h 54"/>
                  <a:gd name="T8" fmla="*/ 68 w 78"/>
                  <a:gd name="T9" fmla="*/ 30 h 54"/>
                  <a:gd name="T10" fmla="*/ 68 w 78"/>
                  <a:gd name="T11" fmla="*/ 25 h 54"/>
                  <a:gd name="T12" fmla="*/ 66 w 78"/>
                  <a:gd name="T13" fmla="*/ 21 h 54"/>
                  <a:gd name="T14" fmla="*/ 64 w 78"/>
                  <a:gd name="T15" fmla="*/ 18 h 54"/>
                  <a:gd name="T16" fmla="*/ 63 w 78"/>
                  <a:gd name="T17" fmla="*/ 14 h 54"/>
                  <a:gd name="T18" fmla="*/ 59 w 78"/>
                  <a:gd name="T19" fmla="*/ 12 h 54"/>
                  <a:gd name="T20" fmla="*/ 54 w 78"/>
                  <a:gd name="T21" fmla="*/ 12 h 54"/>
                  <a:gd name="T22" fmla="*/ 50 w 78"/>
                  <a:gd name="T23" fmla="*/ 11 h 54"/>
                  <a:gd name="T24" fmla="*/ 47 w 78"/>
                  <a:gd name="T25" fmla="*/ 12 h 54"/>
                  <a:gd name="T26" fmla="*/ 41 w 78"/>
                  <a:gd name="T27" fmla="*/ 14 h 54"/>
                  <a:gd name="T28" fmla="*/ 38 w 78"/>
                  <a:gd name="T29" fmla="*/ 16 h 54"/>
                  <a:gd name="T30" fmla="*/ 36 w 78"/>
                  <a:gd name="T31" fmla="*/ 20 h 54"/>
                  <a:gd name="T32" fmla="*/ 34 w 78"/>
                  <a:gd name="T33" fmla="*/ 23 h 54"/>
                  <a:gd name="T34" fmla="*/ 34 w 78"/>
                  <a:gd name="T35" fmla="*/ 28 h 54"/>
                  <a:gd name="T36" fmla="*/ 34 w 78"/>
                  <a:gd name="T37" fmla="*/ 34 h 54"/>
                  <a:gd name="T38" fmla="*/ 36 w 78"/>
                  <a:gd name="T39" fmla="*/ 37 h 54"/>
                  <a:gd name="T40" fmla="*/ 38 w 78"/>
                  <a:gd name="T41" fmla="*/ 41 h 54"/>
                  <a:gd name="T42" fmla="*/ 41 w 78"/>
                  <a:gd name="T43" fmla="*/ 43 h 54"/>
                  <a:gd name="T44" fmla="*/ 0 w 78"/>
                  <a:gd name="T45" fmla="*/ 5 h 54"/>
                  <a:gd name="T46" fmla="*/ 31 w 78"/>
                  <a:gd name="T47" fmla="*/ 41 h 54"/>
                  <a:gd name="T48" fmla="*/ 27 w 78"/>
                  <a:gd name="T49" fmla="*/ 39 h 54"/>
                  <a:gd name="T50" fmla="*/ 25 w 78"/>
                  <a:gd name="T51" fmla="*/ 35 h 54"/>
                  <a:gd name="T52" fmla="*/ 25 w 78"/>
                  <a:gd name="T53" fmla="*/ 30 h 54"/>
                  <a:gd name="T54" fmla="*/ 25 w 78"/>
                  <a:gd name="T55" fmla="*/ 25 h 54"/>
                  <a:gd name="T56" fmla="*/ 25 w 78"/>
                  <a:gd name="T57" fmla="*/ 20 h 54"/>
                  <a:gd name="T58" fmla="*/ 27 w 78"/>
                  <a:gd name="T59" fmla="*/ 16 h 54"/>
                  <a:gd name="T60" fmla="*/ 29 w 78"/>
                  <a:gd name="T61" fmla="*/ 12 h 54"/>
                  <a:gd name="T62" fmla="*/ 31 w 78"/>
                  <a:gd name="T63" fmla="*/ 9 h 54"/>
                  <a:gd name="T64" fmla="*/ 36 w 78"/>
                  <a:gd name="T65" fmla="*/ 5 h 54"/>
                  <a:gd name="T66" fmla="*/ 39 w 78"/>
                  <a:gd name="T67" fmla="*/ 4 h 54"/>
                  <a:gd name="T68" fmla="*/ 43 w 78"/>
                  <a:gd name="T69" fmla="*/ 2 h 54"/>
                  <a:gd name="T70" fmla="*/ 47 w 78"/>
                  <a:gd name="T71" fmla="*/ 0 h 54"/>
                  <a:gd name="T72" fmla="*/ 52 w 78"/>
                  <a:gd name="T73" fmla="*/ 0 h 54"/>
                  <a:gd name="T74" fmla="*/ 57 w 78"/>
                  <a:gd name="T75" fmla="*/ 2 h 54"/>
                  <a:gd name="T76" fmla="*/ 63 w 78"/>
                  <a:gd name="T77" fmla="*/ 4 h 54"/>
                  <a:gd name="T78" fmla="*/ 68 w 78"/>
                  <a:gd name="T79" fmla="*/ 5 h 54"/>
                  <a:gd name="T80" fmla="*/ 70 w 78"/>
                  <a:gd name="T81" fmla="*/ 9 h 54"/>
                  <a:gd name="T82" fmla="*/ 73 w 78"/>
                  <a:gd name="T83" fmla="*/ 11 h 54"/>
                  <a:gd name="T84" fmla="*/ 75 w 78"/>
                  <a:gd name="T85" fmla="*/ 14 h 54"/>
                  <a:gd name="T86" fmla="*/ 77 w 78"/>
                  <a:gd name="T87" fmla="*/ 18 h 54"/>
                  <a:gd name="T88" fmla="*/ 77 w 78"/>
                  <a:gd name="T89" fmla="*/ 23 h 54"/>
                  <a:gd name="T90" fmla="*/ 77 w 78"/>
                  <a:gd name="T91" fmla="*/ 28 h 54"/>
                  <a:gd name="T92" fmla="*/ 77 w 78"/>
                  <a:gd name="T93" fmla="*/ 34 h 54"/>
                  <a:gd name="T94" fmla="*/ 75 w 78"/>
                  <a:gd name="T95" fmla="*/ 39 h 54"/>
                  <a:gd name="T96" fmla="*/ 73 w 78"/>
                  <a:gd name="T97" fmla="*/ 43 h 54"/>
                  <a:gd name="T98" fmla="*/ 72 w 78"/>
                  <a:gd name="T99" fmla="*/ 46 h 54"/>
                  <a:gd name="T100" fmla="*/ 66 w 78"/>
                  <a:gd name="T101" fmla="*/ 50 h 54"/>
                  <a:gd name="T102" fmla="*/ 63 w 78"/>
                  <a:gd name="T103" fmla="*/ 51 h 54"/>
                  <a:gd name="T104" fmla="*/ 59 w 78"/>
                  <a:gd name="T105" fmla="*/ 53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54"/>
                  <a:gd name="T161" fmla="*/ 78 w 78"/>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54">
                    <a:moveTo>
                      <a:pt x="56" y="53"/>
                    </a:moveTo>
                    <a:lnTo>
                      <a:pt x="56" y="44"/>
                    </a:lnTo>
                    <a:lnTo>
                      <a:pt x="57" y="44"/>
                    </a:lnTo>
                    <a:lnTo>
                      <a:pt x="57" y="43"/>
                    </a:lnTo>
                    <a:lnTo>
                      <a:pt x="59" y="43"/>
                    </a:lnTo>
                    <a:lnTo>
                      <a:pt x="61" y="43"/>
                    </a:lnTo>
                    <a:lnTo>
                      <a:pt x="61" y="41"/>
                    </a:lnTo>
                    <a:lnTo>
                      <a:pt x="63" y="41"/>
                    </a:lnTo>
                    <a:lnTo>
                      <a:pt x="64" y="41"/>
                    </a:lnTo>
                    <a:lnTo>
                      <a:pt x="64" y="39"/>
                    </a:lnTo>
                    <a:lnTo>
                      <a:pt x="66" y="37"/>
                    </a:lnTo>
                    <a:lnTo>
                      <a:pt x="66" y="35"/>
                    </a:lnTo>
                    <a:lnTo>
                      <a:pt x="68" y="34"/>
                    </a:lnTo>
                    <a:lnTo>
                      <a:pt x="68" y="32"/>
                    </a:lnTo>
                    <a:lnTo>
                      <a:pt x="68" y="30"/>
                    </a:lnTo>
                    <a:lnTo>
                      <a:pt x="68" y="28"/>
                    </a:lnTo>
                    <a:lnTo>
                      <a:pt x="68" y="27"/>
                    </a:lnTo>
                    <a:lnTo>
                      <a:pt x="68" y="25"/>
                    </a:lnTo>
                    <a:lnTo>
                      <a:pt x="68" y="23"/>
                    </a:lnTo>
                    <a:lnTo>
                      <a:pt x="68" y="21"/>
                    </a:lnTo>
                    <a:lnTo>
                      <a:pt x="66" y="21"/>
                    </a:lnTo>
                    <a:lnTo>
                      <a:pt x="66" y="20"/>
                    </a:lnTo>
                    <a:lnTo>
                      <a:pt x="66" y="18"/>
                    </a:lnTo>
                    <a:lnTo>
                      <a:pt x="64" y="18"/>
                    </a:lnTo>
                    <a:lnTo>
                      <a:pt x="64" y="16"/>
                    </a:lnTo>
                    <a:lnTo>
                      <a:pt x="63" y="16"/>
                    </a:lnTo>
                    <a:lnTo>
                      <a:pt x="63" y="14"/>
                    </a:lnTo>
                    <a:lnTo>
                      <a:pt x="61" y="14"/>
                    </a:lnTo>
                    <a:lnTo>
                      <a:pt x="59" y="14"/>
                    </a:lnTo>
                    <a:lnTo>
                      <a:pt x="59" y="12"/>
                    </a:lnTo>
                    <a:lnTo>
                      <a:pt x="57" y="12"/>
                    </a:lnTo>
                    <a:lnTo>
                      <a:pt x="56" y="12"/>
                    </a:lnTo>
                    <a:lnTo>
                      <a:pt x="54" y="12"/>
                    </a:lnTo>
                    <a:lnTo>
                      <a:pt x="54" y="11"/>
                    </a:lnTo>
                    <a:lnTo>
                      <a:pt x="52" y="11"/>
                    </a:lnTo>
                    <a:lnTo>
                      <a:pt x="50" y="11"/>
                    </a:lnTo>
                    <a:lnTo>
                      <a:pt x="48" y="11"/>
                    </a:lnTo>
                    <a:lnTo>
                      <a:pt x="48" y="12"/>
                    </a:lnTo>
                    <a:lnTo>
                      <a:pt x="47" y="12"/>
                    </a:lnTo>
                    <a:lnTo>
                      <a:pt x="45" y="12"/>
                    </a:lnTo>
                    <a:lnTo>
                      <a:pt x="43" y="12"/>
                    </a:lnTo>
                    <a:lnTo>
                      <a:pt x="41" y="14"/>
                    </a:lnTo>
                    <a:lnTo>
                      <a:pt x="39" y="14"/>
                    </a:lnTo>
                    <a:lnTo>
                      <a:pt x="39" y="16"/>
                    </a:lnTo>
                    <a:lnTo>
                      <a:pt x="38" y="16"/>
                    </a:lnTo>
                    <a:lnTo>
                      <a:pt x="38" y="18"/>
                    </a:lnTo>
                    <a:lnTo>
                      <a:pt x="36" y="18"/>
                    </a:lnTo>
                    <a:lnTo>
                      <a:pt x="36" y="20"/>
                    </a:lnTo>
                    <a:lnTo>
                      <a:pt x="36" y="21"/>
                    </a:lnTo>
                    <a:lnTo>
                      <a:pt x="34" y="21"/>
                    </a:lnTo>
                    <a:lnTo>
                      <a:pt x="34" y="23"/>
                    </a:lnTo>
                    <a:lnTo>
                      <a:pt x="34" y="25"/>
                    </a:lnTo>
                    <a:lnTo>
                      <a:pt x="34" y="27"/>
                    </a:lnTo>
                    <a:lnTo>
                      <a:pt x="34" y="28"/>
                    </a:lnTo>
                    <a:lnTo>
                      <a:pt x="34" y="30"/>
                    </a:lnTo>
                    <a:lnTo>
                      <a:pt x="34" y="32"/>
                    </a:lnTo>
                    <a:lnTo>
                      <a:pt x="34" y="34"/>
                    </a:lnTo>
                    <a:lnTo>
                      <a:pt x="34" y="35"/>
                    </a:lnTo>
                    <a:lnTo>
                      <a:pt x="36" y="35"/>
                    </a:lnTo>
                    <a:lnTo>
                      <a:pt x="36" y="37"/>
                    </a:lnTo>
                    <a:lnTo>
                      <a:pt x="36" y="39"/>
                    </a:lnTo>
                    <a:lnTo>
                      <a:pt x="38" y="39"/>
                    </a:lnTo>
                    <a:lnTo>
                      <a:pt x="38" y="41"/>
                    </a:lnTo>
                    <a:lnTo>
                      <a:pt x="39" y="41"/>
                    </a:lnTo>
                    <a:lnTo>
                      <a:pt x="39" y="43"/>
                    </a:lnTo>
                    <a:lnTo>
                      <a:pt x="41" y="43"/>
                    </a:lnTo>
                    <a:lnTo>
                      <a:pt x="41" y="51"/>
                    </a:lnTo>
                    <a:lnTo>
                      <a:pt x="0" y="46"/>
                    </a:lnTo>
                    <a:lnTo>
                      <a:pt x="0" y="5"/>
                    </a:lnTo>
                    <a:lnTo>
                      <a:pt x="9" y="5"/>
                    </a:lnTo>
                    <a:lnTo>
                      <a:pt x="9" y="39"/>
                    </a:lnTo>
                    <a:lnTo>
                      <a:pt x="31" y="41"/>
                    </a:lnTo>
                    <a:lnTo>
                      <a:pt x="29" y="41"/>
                    </a:lnTo>
                    <a:lnTo>
                      <a:pt x="29" y="39"/>
                    </a:lnTo>
                    <a:lnTo>
                      <a:pt x="27" y="39"/>
                    </a:lnTo>
                    <a:lnTo>
                      <a:pt x="27" y="37"/>
                    </a:lnTo>
                    <a:lnTo>
                      <a:pt x="27" y="35"/>
                    </a:lnTo>
                    <a:lnTo>
                      <a:pt x="25" y="35"/>
                    </a:lnTo>
                    <a:lnTo>
                      <a:pt x="25" y="34"/>
                    </a:lnTo>
                    <a:lnTo>
                      <a:pt x="25" y="32"/>
                    </a:lnTo>
                    <a:lnTo>
                      <a:pt x="25" y="30"/>
                    </a:lnTo>
                    <a:lnTo>
                      <a:pt x="25" y="28"/>
                    </a:lnTo>
                    <a:lnTo>
                      <a:pt x="25" y="27"/>
                    </a:lnTo>
                    <a:lnTo>
                      <a:pt x="25" y="25"/>
                    </a:lnTo>
                    <a:lnTo>
                      <a:pt x="25" y="23"/>
                    </a:lnTo>
                    <a:lnTo>
                      <a:pt x="25" y="21"/>
                    </a:lnTo>
                    <a:lnTo>
                      <a:pt x="25" y="20"/>
                    </a:lnTo>
                    <a:lnTo>
                      <a:pt x="25" y="18"/>
                    </a:lnTo>
                    <a:lnTo>
                      <a:pt x="27" y="18"/>
                    </a:lnTo>
                    <a:lnTo>
                      <a:pt x="27" y="16"/>
                    </a:lnTo>
                    <a:lnTo>
                      <a:pt x="27" y="14"/>
                    </a:lnTo>
                    <a:lnTo>
                      <a:pt x="27" y="12"/>
                    </a:lnTo>
                    <a:lnTo>
                      <a:pt x="29" y="12"/>
                    </a:lnTo>
                    <a:lnTo>
                      <a:pt x="29" y="11"/>
                    </a:lnTo>
                    <a:lnTo>
                      <a:pt x="31" y="11"/>
                    </a:lnTo>
                    <a:lnTo>
                      <a:pt x="31" y="9"/>
                    </a:lnTo>
                    <a:lnTo>
                      <a:pt x="32" y="7"/>
                    </a:lnTo>
                    <a:lnTo>
                      <a:pt x="34" y="5"/>
                    </a:lnTo>
                    <a:lnTo>
                      <a:pt x="36" y="5"/>
                    </a:lnTo>
                    <a:lnTo>
                      <a:pt x="36" y="4"/>
                    </a:lnTo>
                    <a:lnTo>
                      <a:pt x="38" y="4"/>
                    </a:lnTo>
                    <a:lnTo>
                      <a:pt x="39" y="4"/>
                    </a:lnTo>
                    <a:lnTo>
                      <a:pt x="39" y="2"/>
                    </a:lnTo>
                    <a:lnTo>
                      <a:pt x="41" y="2"/>
                    </a:lnTo>
                    <a:lnTo>
                      <a:pt x="43" y="2"/>
                    </a:lnTo>
                    <a:lnTo>
                      <a:pt x="45" y="2"/>
                    </a:lnTo>
                    <a:lnTo>
                      <a:pt x="47" y="2"/>
                    </a:lnTo>
                    <a:lnTo>
                      <a:pt x="47" y="0"/>
                    </a:lnTo>
                    <a:lnTo>
                      <a:pt x="48" y="0"/>
                    </a:lnTo>
                    <a:lnTo>
                      <a:pt x="50" y="0"/>
                    </a:lnTo>
                    <a:lnTo>
                      <a:pt x="52" y="0"/>
                    </a:lnTo>
                    <a:lnTo>
                      <a:pt x="54" y="0"/>
                    </a:lnTo>
                    <a:lnTo>
                      <a:pt x="56" y="2"/>
                    </a:lnTo>
                    <a:lnTo>
                      <a:pt x="57" y="2"/>
                    </a:lnTo>
                    <a:lnTo>
                      <a:pt x="59" y="2"/>
                    </a:lnTo>
                    <a:lnTo>
                      <a:pt x="61" y="2"/>
                    </a:lnTo>
                    <a:lnTo>
                      <a:pt x="63" y="4"/>
                    </a:lnTo>
                    <a:lnTo>
                      <a:pt x="64" y="4"/>
                    </a:lnTo>
                    <a:lnTo>
                      <a:pt x="66" y="5"/>
                    </a:lnTo>
                    <a:lnTo>
                      <a:pt x="68" y="5"/>
                    </a:lnTo>
                    <a:lnTo>
                      <a:pt x="68" y="7"/>
                    </a:lnTo>
                    <a:lnTo>
                      <a:pt x="70" y="7"/>
                    </a:lnTo>
                    <a:lnTo>
                      <a:pt x="70" y="9"/>
                    </a:lnTo>
                    <a:lnTo>
                      <a:pt x="72" y="9"/>
                    </a:lnTo>
                    <a:lnTo>
                      <a:pt x="72" y="11"/>
                    </a:lnTo>
                    <a:lnTo>
                      <a:pt x="73" y="11"/>
                    </a:lnTo>
                    <a:lnTo>
                      <a:pt x="73" y="12"/>
                    </a:lnTo>
                    <a:lnTo>
                      <a:pt x="73" y="14"/>
                    </a:lnTo>
                    <a:lnTo>
                      <a:pt x="75" y="14"/>
                    </a:lnTo>
                    <a:lnTo>
                      <a:pt x="75" y="16"/>
                    </a:lnTo>
                    <a:lnTo>
                      <a:pt x="75" y="18"/>
                    </a:lnTo>
                    <a:lnTo>
                      <a:pt x="77" y="18"/>
                    </a:lnTo>
                    <a:lnTo>
                      <a:pt x="77" y="20"/>
                    </a:lnTo>
                    <a:lnTo>
                      <a:pt x="77" y="21"/>
                    </a:lnTo>
                    <a:lnTo>
                      <a:pt x="77" y="23"/>
                    </a:lnTo>
                    <a:lnTo>
                      <a:pt x="77" y="25"/>
                    </a:lnTo>
                    <a:lnTo>
                      <a:pt x="77" y="27"/>
                    </a:lnTo>
                    <a:lnTo>
                      <a:pt x="77" y="28"/>
                    </a:lnTo>
                    <a:lnTo>
                      <a:pt x="77" y="30"/>
                    </a:lnTo>
                    <a:lnTo>
                      <a:pt x="77" y="32"/>
                    </a:lnTo>
                    <a:lnTo>
                      <a:pt x="77" y="34"/>
                    </a:lnTo>
                    <a:lnTo>
                      <a:pt x="77" y="35"/>
                    </a:lnTo>
                    <a:lnTo>
                      <a:pt x="77" y="37"/>
                    </a:lnTo>
                    <a:lnTo>
                      <a:pt x="75" y="39"/>
                    </a:lnTo>
                    <a:lnTo>
                      <a:pt x="75" y="41"/>
                    </a:lnTo>
                    <a:lnTo>
                      <a:pt x="75" y="43"/>
                    </a:lnTo>
                    <a:lnTo>
                      <a:pt x="73" y="43"/>
                    </a:lnTo>
                    <a:lnTo>
                      <a:pt x="73" y="44"/>
                    </a:lnTo>
                    <a:lnTo>
                      <a:pt x="72" y="44"/>
                    </a:lnTo>
                    <a:lnTo>
                      <a:pt x="72" y="46"/>
                    </a:lnTo>
                    <a:lnTo>
                      <a:pt x="70" y="48"/>
                    </a:lnTo>
                    <a:lnTo>
                      <a:pt x="68" y="50"/>
                    </a:lnTo>
                    <a:lnTo>
                      <a:pt x="66" y="50"/>
                    </a:lnTo>
                    <a:lnTo>
                      <a:pt x="66" y="51"/>
                    </a:lnTo>
                    <a:lnTo>
                      <a:pt x="64" y="51"/>
                    </a:lnTo>
                    <a:lnTo>
                      <a:pt x="63" y="51"/>
                    </a:lnTo>
                    <a:lnTo>
                      <a:pt x="63" y="53"/>
                    </a:lnTo>
                    <a:lnTo>
                      <a:pt x="61" y="53"/>
                    </a:lnTo>
                    <a:lnTo>
                      <a:pt x="59" y="53"/>
                    </a:lnTo>
                    <a:lnTo>
                      <a:pt x="57" y="53"/>
                    </a:lnTo>
                    <a:lnTo>
                      <a:pt x="56"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4" name="Freeform 88"/>
              <p:cNvSpPr>
                <a:spLocks/>
              </p:cNvSpPr>
              <p:nvPr/>
            </p:nvSpPr>
            <p:spPr bwMode="auto">
              <a:xfrm>
                <a:off x="3765" y="1252"/>
                <a:ext cx="74" cy="55"/>
              </a:xfrm>
              <a:custGeom>
                <a:avLst/>
                <a:gdLst>
                  <a:gd name="T0" fmla="*/ 73 w 76"/>
                  <a:gd name="T1" fmla="*/ 42 h 54"/>
                  <a:gd name="T2" fmla="*/ 70 w 76"/>
                  <a:gd name="T3" fmla="*/ 42 h 54"/>
                  <a:gd name="T4" fmla="*/ 66 w 76"/>
                  <a:gd name="T5" fmla="*/ 40 h 54"/>
                  <a:gd name="T6" fmla="*/ 63 w 76"/>
                  <a:gd name="T7" fmla="*/ 40 h 54"/>
                  <a:gd name="T8" fmla="*/ 61 w 76"/>
                  <a:gd name="T9" fmla="*/ 39 h 54"/>
                  <a:gd name="T10" fmla="*/ 57 w 76"/>
                  <a:gd name="T11" fmla="*/ 39 h 54"/>
                  <a:gd name="T12" fmla="*/ 56 w 76"/>
                  <a:gd name="T13" fmla="*/ 37 h 54"/>
                  <a:gd name="T14" fmla="*/ 52 w 76"/>
                  <a:gd name="T15" fmla="*/ 37 h 54"/>
                  <a:gd name="T16" fmla="*/ 50 w 76"/>
                  <a:gd name="T17" fmla="*/ 35 h 54"/>
                  <a:gd name="T18" fmla="*/ 47 w 76"/>
                  <a:gd name="T19" fmla="*/ 35 h 54"/>
                  <a:gd name="T20" fmla="*/ 43 w 76"/>
                  <a:gd name="T21" fmla="*/ 33 h 54"/>
                  <a:gd name="T22" fmla="*/ 39 w 76"/>
                  <a:gd name="T23" fmla="*/ 32 h 54"/>
                  <a:gd name="T24" fmla="*/ 38 w 76"/>
                  <a:gd name="T25" fmla="*/ 30 h 54"/>
                  <a:gd name="T26" fmla="*/ 34 w 76"/>
                  <a:gd name="T27" fmla="*/ 28 h 54"/>
                  <a:gd name="T28" fmla="*/ 31 w 76"/>
                  <a:gd name="T29" fmla="*/ 26 h 54"/>
                  <a:gd name="T30" fmla="*/ 29 w 76"/>
                  <a:gd name="T31" fmla="*/ 25 h 54"/>
                  <a:gd name="T32" fmla="*/ 25 w 76"/>
                  <a:gd name="T33" fmla="*/ 23 h 54"/>
                  <a:gd name="T34" fmla="*/ 22 w 76"/>
                  <a:gd name="T35" fmla="*/ 21 h 54"/>
                  <a:gd name="T36" fmla="*/ 18 w 76"/>
                  <a:gd name="T37" fmla="*/ 17 h 54"/>
                  <a:gd name="T38" fmla="*/ 16 w 76"/>
                  <a:gd name="T39" fmla="*/ 16 h 54"/>
                  <a:gd name="T40" fmla="*/ 14 w 76"/>
                  <a:gd name="T41" fmla="*/ 14 h 54"/>
                  <a:gd name="T42" fmla="*/ 13 w 76"/>
                  <a:gd name="T43" fmla="*/ 12 h 54"/>
                  <a:gd name="T44" fmla="*/ 11 w 76"/>
                  <a:gd name="T45" fmla="*/ 10 h 54"/>
                  <a:gd name="T46" fmla="*/ 0 w 76"/>
                  <a:gd name="T47" fmla="*/ 53 h 54"/>
                  <a:gd name="T48" fmla="*/ 9 w 76"/>
                  <a:gd name="T49" fmla="*/ 0 h 54"/>
                  <a:gd name="T50" fmla="*/ 13 w 76"/>
                  <a:gd name="T51" fmla="*/ 3 h 54"/>
                  <a:gd name="T52" fmla="*/ 16 w 76"/>
                  <a:gd name="T53" fmla="*/ 5 h 54"/>
                  <a:gd name="T54" fmla="*/ 18 w 76"/>
                  <a:gd name="T55" fmla="*/ 7 h 54"/>
                  <a:gd name="T56" fmla="*/ 20 w 76"/>
                  <a:gd name="T57" fmla="*/ 9 h 54"/>
                  <a:gd name="T58" fmla="*/ 23 w 76"/>
                  <a:gd name="T59" fmla="*/ 12 h 54"/>
                  <a:gd name="T60" fmla="*/ 27 w 76"/>
                  <a:gd name="T61" fmla="*/ 14 h 54"/>
                  <a:gd name="T62" fmla="*/ 29 w 76"/>
                  <a:gd name="T63" fmla="*/ 16 h 54"/>
                  <a:gd name="T64" fmla="*/ 32 w 76"/>
                  <a:gd name="T65" fmla="*/ 17 h 54"/>
                  <a:gd name="T66" fmla="*/ 36 w 76"/>
                  <a:gd name="T67" fmla="*/ 19 h 54"/>
                  <a:gd name="T68" fmla="*/ 38 w 76"/>
                  <a:gd name="T69" fmla="*/ 21 h 54"/>
                  <a:gd name="T70" fmla="*/ 41 w 76"/>
                  <a:gd name="T71" fmla="*/ 21 h 54"/>
                  <a:gd name="T72" fmla="*/ 45 w 76"/>
                  <a:gd name="T73" fmla="*/ 23 h 54"/>
                  <a:gd name="T74" fmla="*/ 48 w 76"/>
                  <a:gd name="T75" fmla="*/ 25 h 54"/>
                  <a:gd name="T76" fmla="*/ 50 w 76"/>
                  <a:gd name="T77" fmla="*/ 26 h 54"/>
                  <a:gd name="T78" fmla="*/ 54 w 76"/>
                  <a:gd name="T79" fmla="*/ 26 h 54"/>
                  <a:gd name="T80" fmla="*/ 56 w 76"/>
                  <a:gd name="T81" fmla="*/ 28 h 54"/>
                  <a:gd name="T82" fmla="*/ 59 w 76"/>
                  <a:gd name="T83" fmla="*/ 28 h 54"/>
                  <a:gd name="T84" fmla="*/ 63 w 76"/>
                  <a:gd name="T85" fmla="*/ 28 h 54"/>
                  <a:gd name="T86" fmla="*/ 64 w 76"/>
                  <a:gd name="T87" fmla="*/ 30 h 54"/>
                  <a:gd name="T88" fmla="*/ 68 w 76"/>
                  <a:gd name="T89" fmla="*/ 30 h 54"/>
                  <a:gd name="T90" fmla="*/ 72 w 76"/>
                  <a:gd name="T91" fmla="*/ 30 h 54"/>
                  <a:gd name="T92" fmla="*/ 73 w 76"/>
                  <a:gd name="T93" fmla="*/ 32 h 54"/>
                  <a:gd name="T94" fmla="*/ 75 w 76"/>
                  <a:gd name="T95" fmla="*/ 42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54"/>
                  <a:gd name="T146" fmla="*/ 76 w 76"/>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54">
                    <a:moveTo>
                      <a:pt x="75" y="42"/>
                    </a:moveTo>
                    <a:lnTo>
                      <a:pt x="73" y="42"/>
                    </a:lnTo>
                    <a:lnTo>
                      <a:pt x="72" y="42"/>
                    </a:lnTo>
                    <a:lnTo>
                      <a:pt x="70" y="42"/>
                    </a:lnTo>
                    <a:lnTo>
                      <a:pt x="68" y="40"/>
                    </a:lnTo>
                    <a:lnTo>
                      <a:pt x="66" y="40"/>
                    </a:lnTo>
                    <a:lnTo>
                      <a:pt x="64" y="40"/>
                    </a:lnTo>
                    <a:lnTo>
                      <a:pt x="63" y="40"/>
                    </a:lnTo>
                    <a:lnTo>
                      <a:pt x="61" y="40"/>
                    </a:lnTo>
                    <a:lnTo>
                      <a:pt x="61" y="39"/>
                    </a:lnTo>
                    <a:lnTo>
                      <a:pt x="59" y="39"/>
                    </a:lnTo>
                    <a:lnTo>
                      <a:pt x="57" y="39"/>
                    </a:lnTo>
                    <a:lnTo>
                      <a:pt x="56" y="39"/>
                    </a:lnTo>
                    <a:lnTo>
                      <a:pt x="56" y="37"/>
                    </a:lnTo>
                    <a:lnTo>
                      <a:pt x="54" y="37"/>
                    </a:lnTo>
                    <a:lnTo>
                      <a:pt x="52" y="37"/>
                    </a:lnTo>
                    <a:lnTo>
                      <a:pt x="50" y="37"/>
                    </a:lnTo>
                    <a:lnTo>
                      <a:pt x="50" y="35"/>
                    </a:lnTo>
                    <a:lnTo>
                      <a:pt x="48" y="35"/>
                    </a:lnTo>
                    <a:lnTo>
                      <a:pt x="47" y="35"/>
                    </a:lnTo>
                    <a:lnTo>
                      <a:pt x="45" y="33"/>
                    </a:lnTo>
                    <a:lnTo>
                      <a:pt x="43" y="33"/>
                    </a:lnTo>
                    <a:lnTo>
                      <a:pt x="41" y="32"/>
                    </a:lnTo>
                    <a:lnTo>
                      <a:pt x="39" y="32"/>
                    </a:lnTo>
                    <a:lnTo>
                      <a:pt x="38" y="32"/>
                    </a:lnTo>
                    <a:lnTo>
                      <a:pt x="38" y="30"/>
                    </a:lnTo>
                    <a:lnTo>
                      <a:pt x="36" y="30"/>
                    </a:lnTo>
                    <a:lnTo>
                      <a:pt x="34" y="28"/>
                    </a:lnTo>
                    <a:lnTo>
                      <a:pt x="32" y="28"/>
                    </a:lnTo>
                    <a:lnTo>
                      <a:pt x="31" y="26"/>
                    </a:lnTo>
                    <a:lnTo>
                      <a:pt x="29" y="26"/>
                    </a:lnTo>
                    <a:lnTo>
                      <a:pt x="29" y="25"/>
                    </a:lnTo>
                    <a:lnTo>
                      <a:pt x="27" y="25"/>
                    </a:lnTo>
                    <a:lnTo>
                      <a:pt x="25" y="23"/>
                    </a:lnTo>
                    <a:lnTo>
                      <a:pt x="23" y="21"/>
                    </a:lnTo>
                    <a:lnTo>
                      <a:pt x="22" y="21"/>
                    </a:lnTo>
                    <a:lnTo>
                      <a:pt x="20" y="19"/>
                    </a:lnTo>
                    <a:lnTo>
                      <a:pt x="18" y="17"/>
                    </a:lnTo>
                    <a:lnTo>
                      <a:pt x="16" y="17"/>
                    </a:lnTo>
                    <a:lnTo>
                      <a:pt x="16" y="16"/>
                    </a:lnTo>
                    <a:lnTo>
                      <a:pt x="14" y="16"/>
                    </a:lnTo>
                    <a:lnTo>
                      <a:pt x="14" y="14"/>
                    </a:lnTo>
                    <a:lnTo>
                      <a:pt x="13" y="14"/>
                    </a:lnTo>
                    <a:lnTo>
                      <a:pt x="13" y="12"/>
                    </a:lnTo>
                    <a:lnTo>
                      <a:pt x="11" y="12"/>
                    </a:lnTo>
                    <a:lnTo>
                      <a:pt x="11" y="10"/>
                    </a:lnTo>
                    <a:lnTo>
                      <a:pt x="11" y="53"/>
                    </a:lnTo>
                    <a:lnTo>
                      <a:pt x="0" y="53"/>
                    </a:lnTo>
                    <a:lnTo>
                      <a:pt x="0" y="0"/>
                    </a:lnTo>
                    <a:lnTo>
                      <a:pt x="9" y="0"/>
                    </a:lnTo>
                    <a:lnTo>
                      <a:pt x="11" y="2"/>
                    </a:lnTo>
                    <a:lnTo>
                      <a:pt x="13" y="3"/>
                    </a:lnTo>
                    <a:lnTo>
                      <a:pt x="14" y="5"/>
                    </a:lnTo>
                    <a:lnTo>
                      <a:pt x="16" y="5"/>
                    </a:lnTo>
                    <a:lnTo>
                      <a:pt x="16" y="7"/>
                    </a:lnTo>
                    <a:lnTo>
                      <a:pt x="18" y="7"/>
                    </a:lnTo>
                    <a:lnTo>
                      <a:pt x="18" y="9"/>
                    </a:lnTo>
                    <a:lnTo>
                      <a:pt x="20" y="9"/>
                    </a:lnTo>
                    <a:lnTo>
                      <a:pt x="22" y="10"/>
                    </a:lnTo>
                    <a:lnTo>
                      <a:pt x="23" y="12"/>
                    </a:lnTo>
                    <a:lnTo>
                      <a:pt x="25" y="12"/>
                    </a:lnTo>
                    <a:lnTo>
                      <a:pt x="27" y="14"/>
                    </a:lnTo>
                    <a:lnTo>
                      <a:pt x="29" y="14"/>
                    </a:lnTo>
                    <a:lnTo>
                      <a:pt x="29" y="16"/>
                    </a:lnTo>
                    <a:lnTo>
                      <a:pt x="31" y="16"/>
                    </a:lnTo>
                    <a:lnTo>
                      <a:pt x="32" y="17"/>
                    </a:lnTo>
                    <a:lnTo>
                      <a:pt x="34" y="17"/>
                    </a:lnTo>
                    <a:lnTo>
                      <a:pt x="36" y="19"/>
                    </a:lnTo>
                    <a:lnTo>
                      <a:pt x="38" y="19"/>
                    </a:lnTo>
                    <a:lnTo>
                      <a:pt x="38" y="21"/>
                    </a:lnTo>
                    <a:lnTo>
                      <a:pt x="39" y="21"/>
                    </a:lnTo>
                    <a:lnTo>
                      <a:pt x="41" y="21"/>
                    </a:lnTo>
                    <a:lnTo>
                      <a:pt x="43" y="23"/>
                    </a:lnTo>
                    <a:lnTo>
                      <a:pt x="45" y="23"/>
                    </a:lnTo>
                    <a:lnTo>
                      <a:pt x="47" y="25"/>
                    </a:lnTo>
                    <a:lnTo>
                      <a:pt x="48" y="25"/>
                    </a:lnTo>
                    <a:lnTo>
                      <a:pt x="50" y="25"/>
                    </a:lnTo>
                    <a:lnTo>
                      <a:pt x="50" y="26"/>
                    </a:lnTo>
                    <a:lnTo>
                      <a:pt x="52" y="26"/>
                    </a:lnTo>
                    <a:lnTo>
                      <a:pt x="54" y="26"/>
                    </a:lnTo>
                    <a:lnTo>
                      <a:pt x="56" y="26"/>
                    </a:lnTo>
                    <a:lnTo>
                      <a:pt x="56" y="28"/>
                    </a:lnTo>
                    <a:lnTo>
                      <a:pt x="57" y="28"/>
                    </a:lnTo>
                    <a:lnTo>
                      <a:pt x="59" y="28"/>
                    </a:lnTo>
                    <a:lnTo>
                      <a:pt x="61" y="28"/>
                    </a:lnTo>
                    <a:lnTo>
                      <a:pt x="63" y="28"/>
                    </a:lnTo>
                    <a:lnTo>
                      <a:pt x="63" y="30"/>
                    </a:lnTo>
                    <a:lnTo>
                      <a:pt x="64" y="30"/>
                    </a:lnTo>
                    <a:lnTo>
                      <a:pt x="66" y="30"/>
                    </a:lnTo>
                    <a:lnTo>
                      <a:pt x="68" y="30"/>
                    </a:lnTo>
                    <a:lnTo>
                      <a:pt x="70" y="30"/>
                    </a:lnTo>
                    <a:lnTo>
                      <a:pt x="72" y="30"/>
                    </a:lnTo>
                    <a:lnTo>
                      <a:pt x="72" y="32"/>
                    </a:lnTo>
                    <a:lnTo>
                      <a:pt x="73" y="32"/>
                    </a:lnTo>
                    <a:lnTo>
                      <a:pt x="75" y="32"/>
                    </a:lnTo>
                    <a:lnTo>
                      <a:pt x="75" y="42"/>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5" name="Freeform 89"/>
              <p:cNvSpPr>
                <a:spLocks/>
              </p:cNvSpPr>
              <p:nvPr/>
            </p:nvSpPr>
            <p:spPr bwMode="auto">
              <a:xfrm>
                <a:off x="3363" y="1258"/>
                <a:ext cx="82" cy="53"/>
              </a:xfrm>
              <a:custGeom>
                <a:avLst/>
                <a:gdLst>
                  <a:gd name="T0" fmla="*/ 33 w 82"/>
                  <a:gd name="T1" fmla="*/ 43 h 54"/>
                  <a:gd name="T2" fmla="*/ 38 w 82"/>
                  <a:gd name="T3" fmla="*/ 39 h 54"/>
                  <a:gd name="T4" fmla="*/ 41 w 82"/>
                  <a:gd name="T5" fmla="*/ 34 h 54"/>
                  <a:gd name="T6" fmla="*/ 43 w 82"/>
                  <a:gd name="T7" fmla="*/ 27 h 54"/>
                  <a:gd name="T8" fmla="*/ 41 w 82"/>
                  <a:gd name="T9" fmla="*/ 20 h 54"/>
                  <a:gd name="T10" fmla="*/ 36 w 82"/>
                  <a:gd name="T11" fmla="*/ 14 h 54"/>
                  <a:gd name="T12" fmla="*/ 27 w 82"/>
                  <a:gd name="T13" fmla="*/ 12 h 54"/>
                  <a:gd name="T14" fmla="*/ 18 w 82"/>
                  <a:gd name="T15" fmla="*/ 12 h 54"/>
                  <a:gd name="T16" fmla="*/ 13 w 82"/>
                  <a:gd name="T17" fmla="*/ 16 h 54"/>
                  <a:gd name="T18" fmla="*/ 9 w 82"/>
                  <a:gd name="T19" fmla="*/ 21 h 54"/>
                  <a:gd name="T20" fmla="*/ 9 w 82"/>
                  <a:gd name="T21" fmla="*/ 30 h 54"/>
                  <a:gd name="T22" fmla="*/ 11 w 82"/>
                  <a:gd name="T23" fmla="*/ 37 h 54"/>
                  <a:gd name="T24" fmla="*/ 16 w 82"/>
                  <a:gd name="T25" fmla="*/ 41 h 54"/>
                  <a:gd name="T26" fmla="*/ 24 w 82"/>
                  <a:gd name="T27" fmla="*/ 43 h 54"/>
                  <a:gd name="T28" fmla="*/ 63 w 82"/>
                  <a:gd name="T29" fmla="*/ 43 h 54"/>
                  <a:gd name="T30" fmla="*/ 68 w 82"/>
                  <a:gd name="T31" fmla="*/ 37 h 54"/>
                  <a:gd name="T32" fmla="*/ 72 w 82"/>
                  <a:gd name="T33" fmla="*/ 32 h 54"/>
                  <a:gd name="T34" fmla="*/ 70 w 82"/>
                  <a:gd name="T35" fmla="*/ 25 h 54"/>
                  <a:gd name="T36" fmla="*/ 66 w 82"/>
                  <a:gd name="T37" fmla="*/ 18 h 54"/>
                  <a:gd name="T38" fmla="*/ 59 w 82"/>
                  <a:gd name="T39" fmla="*/ 14 h 54"/>
                  <a:gd name="T40" fmla="*/ 52 w 82"/>
                  <a:gd name="T41" fmla="*/ 12 h 54"/>
                  <a:gd name="T42" fmla="*/ 43 w 82"/>
                  <a:gd name="T43" fmla="*/ 11 h 54"/>
                  <a:gd name="T44" fmla="*/ 49 w 82"/>
                  <a:gd name="T45" fmla="*/ 16 h 54"/>
                  <a:gd name="T46" fmla="*/ 52 w 82"/>
                  <a:gd name="T47" fmla="*/ 23 h 54"/>
                  <a:gd name="T48" fmla="*/ 52 w 82"/>
                  <a:gd name="T49" fmla="*/ 32 h 54"/>
                  <a:gd name="T50" fmla="*/ 50 w 82"/>
                  <a:gd name="T51" fmla="*/ 39 h 54"/>
                  <a:gd name="T52" fmla="*/ 47 w 82"/>
                  <a:gd name="T53" fmla="*/ 44 h 54"/>
                  <a:gd name="T54" fmla="*/ 43 w 82"/>
                  <a:gd name="T55" fmla="*/ 50 h 54"/>
                  <a:gd name="T56" fmla="*/ 36 w 82"/>
                  <a:gd name="T57" fmla="*/ 53 h 54"/>
                  <a:gd name="T58" fmla="*/ 27 w 82"/>
                  <a:gd name="T59" fmla="*/ 53 h 54"/>
                  <a:gd name="T60" fmla="*/ 18 w 82"/>
                  <a:gd name="T61" fmla="*/ 53 h 54"/>
                  <a:gd name="T62" fmla="*/ 13 w 82"/>
                  <a:gd name="T63" fmla="*/ 50 h 54"/>
                  <a:gd name="T64" fmla="*/ 6 w 82"/>
                  <a:gd name="T65" fmla="*/ 46 h 54"/>
                  <a:gd name="T66" fmla="*/ 2 w 82"/>
                  <a:gd name="T67" fmla="*/ 39 h 54"/>
                  <a:gd name="T68" fmla="*/ 0 w 82"/>
                  <a:gd name="T69" fmla="*/ 32 h 54"/>
                  <a:gd name="T70" fmla="*/ 0 w 82"/>
                  <a:gd name="T71" fmla="*/ 23 h 54"/>
                  <a:gd name="T72" fmla="*/ 2 w 82"/>
                  <a:gd name="T73" fmla="*/ 16 h 54"/>
                  <a:gd name="T74" fmla="*/ 8 w 82"/>
                  <a:gd name="T75" fmla="*/ 9 h 54"/>
                  <a:gd name="T76" fmla="*/ 13 w 82"/>
                  <a:gd name="T77" fmla="*/ 5 h 54"/>
                  <a:gd name="T78" fmla="*/ 20 w 82"/>
                  <a:gd name="T79" fmla="*/ 2 h 54"/>
                  <a:gd name="T80" fmla="*/ 27 w 82"/>
                  <a:gd name="T81" fmla="*/ 0 h 54"/>
                  <a:gd name="T82" fmla="*/ 36 w 82"/>
                  <a:gd name="T83" fmla="*/ 0 h 54"/>
                  <a:gd name="T84" fmla="*/ 45 w 82"/>
                  <a:gd name="T85" fmla="*/ 0 h 54"/>
                  <a:gd name="T86" fmla="*/ 52 w 82"/>
                  <a:gd name="T87" fmla="*/ 2 h 54"/>
                  <a:gd name="T88" fmla="*/ 61 w 82"/>
                  <a:gd name="T89" fmla="*/ 4 h 54"/>
                  <a:gd name="T90" fmla="*/ 68 w 82"/>
                  <a:gd name="T91" fmla="*/ 7 h 54"/>
                  <a:gd name="T92" fmla="*/ 74 w 82"/>
                  <a:gd name="T93" fmla="*/ 11 h 54"/>
                  <a:gd name="T94" fmla="*/ 77 w 82"/>
                  <a:gd name="T95" fmla="*/ 16 h 54"/>
                  <a:gd name="T96" fmla="*/ 79 w 82"/>
                  <a:gd name="T97" fmla="*/ 23 h 54"/>
                  <a:gd name="T98" fmla="*/ 81 w 82"/>
                  <a:gd name="T99" fmla="*/ 30 h 54"/>
                  <a:gd name="T100" fmla="*/ 79 w 82"/>
                  <a:gd name="T101" fmla="*/ 37 h 54"/>
                  <a:gd name="T102" fmla="*/ 75 w 82"/>
                  <a:gd name="T103" fmla="*/ 44 h 54"/>
                  <a:gd name="T104" fmla="*/ 70 w 82"/>
                  <a:gd name="T105" fmla="*/ 51 h 54"/>
                  <a:gd name="T106" fmla="*/ 61 w 82"/>
                  <a:gd name="T107" fmla="*/ 53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54"/>
                  <a:gd name="T164" fmla="*/ 82 w 82"/>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54">
                    <a:moveTo>
                      <a:pt x="25" y="43"/>
                    </a:moveTo>
                    <a:lnTo>
                      <a:pt x="27" y="43"/>
                    </a:lnTo>
                    <a:lnTo>
                      <a:pt x="29" y="43"/>
                    </a:lnTo>
                    <a:lnTo>
                      <a:pt x="31" y="43"/>
                    </a:lnTo>
                    <a:lnTo>
                      <a:pt x="33" y="43"/>
                    </a:lnTo>
                    <a:lnTo>
                      <a:pt x="34" y="43"/>
                    </a:lnTo>
                    <a:lnTo>
                      <a:pt x="34" y="41"/>
                    </a:lnTo>
                    <a:lnTo>
                      <a:pt x="36" y="41"/>
                    </a:lnTo>
                    <a:lnTo>
                      <a:pt x="38" y="41"/>
                    </a:lnTo>
                    <a:lnTo>
                      <a:pt x="38" y="39"/>
                    </a:lnTo>
                    <a:lnTo>
                      <a:pt x="40" y="39"/>
                    </a:lnTo>
                    <a:lnTo>
                      <a:pt x="40" y="37"/>
                    </a:lnTo>
                    <a:lnTo>
                      <a:pt x="40" y="35"/>
                    </a:lnTo>
                    <a:lnTo>
                      <a:pt x="41" y="35"/>
                    </a:lnTo>
                    <a:lnTo>
                      <a:pt x="41" y="34"/>
                    </a:lnTo>
                    <a:lnTo>
                      <a:pt x="41" y="32"/>
                    </a:lnTo>
                    <a:lnTo>
                      <a:pt x="43" y="32"/>
                    </a:lnTo>
                    <a:lnTo>
                      <a:pt x="43" y="30"/>
                    </a:lnTo>
                    <a:lnTo>
                      <a:pt x="43" y="28"/>
                    </a:lnTo>
                    <a:lnTo>
                      <a:pt x="43" y="27"/>
                    </a:lnTo>
                    <a:lnTo>
                      <a:pt x="43" y="25"/>
                    </a:lnTo>
                    <a:lnTo>
                      <a:pt x="41" y="25"/>
                    </a:lnTo>
                    <a:lnTo>
                      <a:pt x="41" y="23"/>
                    </a:lnTo>
                    <a:lnTo>
                      <a:pt x="41" y="21"/>
                    </a:lnTo>
                    <a:lnTo>
                      <a:pt x="41" y="20"/>
                    </a:lnTo>
                    <a:lnTo>
                      <a:pt x="40" y="20"/>
                    </a:lnTo>
                    <a:lnTo>
                      <a:pt x="40" y="18"/>
                    </a:lnTo>
                    <a:lnTo>
                      <a:pt x="38" y="18"/>
                    </a:lnTo>
                    <a:lnTo>
                      <a:pt x="38" y="16"/>
                    </a:lnTo>
                    <a:lnTo>
                      <a:pt x="36" y="14"/>
                    </a:lnTo>
                    <a:lnTo>
                      <a:pt x="34" y="14"/>
                    </a:lnTo>
                    <a:lnTo>
                      <a:pt x="33" y="12"/>
                    </a:lnTo>
                    <a:lnTo>
                      <a:pt x="31" y="12"/>
                    </a:lnTo>
                    <a:lnTo>
                      <a:pt x="29" y="12"/>
                    </a:lnTo>
                    <a:lnTo>
                      <a:pt x="27" y="12"/>
                    </a:lnTo>
                    <a:lnTo>
                      <a:pt x="25" y="12"/>
                    </a:lnTo>
                    <a:lnTo>
                      <a:pt x="24" y="12"/>
                    </a:lnTo>
                    <a:lnTo>
                      <a:pt x="22" y="12"/>
                    </a:lnTo>
                    <a:lnTo>
                      <a:pt x="20" y="12"/>
                    </a:lnTo>
                    <a:lnTo>
                      <a:pt x="18" y="12"/>
                    </a:lnTo>
                    <a:lnTo>
                      <a:pt x="18" y="14"/>
                    </a:lnTo>
                    <a:lnTo>
                      <a:pt x="16" y="14"/>
                    </a:lnTo>
                    <a:lnTo>
                      <a:pt x="15" y="14"/>
                    </a:lnTo>
                    <a:lnTo>
                      <a:pt x="15" y="16"/>
                    </a:lnTo>
                    <a:lnTo>
                      <a:pt x="13" y="16"/>
                    </a:lnTo>
                    <a:lnTo>
                      <a:pt x="13" y="18"/>
                    </a:lnTo>
                    <a:lnTo>
                      <a:pt x="11" y="18"/>
                    </a:lnTo>
                    <a:lnTo>
                      <a:pt x="11" y="20"/>
                    </a:lnTo>
                    <a:lnTo>
                      <a:pt x="11" y="21"/>
                    </a:lnTo>
                    <a:lnTo>
                      <a:pt x="9" y="21"/>
                    </a:lnTo>
                    <a:lnTo>
                      <a:pt x="9" y="23"/>
                    </a:lnTo>
                    <a:lnTo>
                      <a:pt x="9" y="25"/>
                    </a:lnTo>
                    <a:lnTo>
                      <a:pt x="9" y="27"/>
                    </a:lnTo>
                    <a:lnTo>
                      <a:pt x="9" y="28"/>
                    </a:lnTo>
                    <a:lnTo>
                      <a:pt x="9" y="30"/>
                    </a:lnTo>
                    <a:lnTo>
                      <a:pt x="9" y="32"/>
                    </a:lnTo>
                    <a:lnTo>
                      <a:pt x="9" y="34"/>
                    </a:lnTo>
                    <a:lnTo>
                      <a:pt x="11" y="34"/>
                    </a:lnTo>
                    <a:lnTo>
                      <a:pt x="11" y="35"/>
                    </a:lnTo>
                    <a:lnTo>
                      <a:pt x="11" y="37"/>
                    </a:lnTo>
                    <a:lnTo>
                      <a:pt x="13" y="37"/>
                    </a:lnTo>
                    <a:lnTo>
                      <a:pt x="13" y="39"/>
                    </a:lnTo>
                    <a:lnTo>
                      <a:pt x="15" y="39"/>
                    </a:lnTo>
                    <a:lnTo>
                      <a:pt x="15" y="41"/>
                    </a:lnTo>
                    <a:lnTo>
                      <a:pt x="16" y="41"/>
                    </a:lnTo>
                    <a:lnTo>
                      <a:pt x="18" y="41"/>
                    </a:lnTo>
                    <a:lnTo>
                      <a:pt x="18" y="43"/>
                    </a:lnTo>
                    <a:lnTo>
                      <a:pt x="20" y="43"/>
                    </a:lnTo>
                    <a:lnTo>
                      <a:pt x="22" y="43"/>
                    </a:lnTo>
                    <a:lnTo>
                      <a:pt x="24" y="43"/>
                    </a:lnTo>
                    <a:lnTo>
                      <a:pt x="25" y="43"/>
                    </a:lnTo>
                    <a:lnTo>
                      <a:pt x="59" y="53"/>
                    </a:lnTo>
                    <a:lnTo>
                      <a:pt x="59" y="43"/>
                    </a:lnTo>
                    <a:lnTo>
                      <a:pt x="61" y="43"/>
                    </a:lnTo>
                    <a:lnTo>
                      <a:pt x="63" y="43"/>
                    </a:lnTo>
                    <a:lnTo>
                      <a:pt x="65" y="43"/>
                    </a:lnTo>
                    <a:lnTo>
                      <a:pt x="65" y="41"/>
                    </a:lnTo>
                    <a:lnTo>
                      <a:pt x="66" y="41"/>
                    </a:lnTo>
                    <a:lnTo>
                      <a:pt x="68" y="39"/>
                    </a:lnTo>
                    <a:lnTo>
                      <a:pt x="68" y="37"/>
                    </a:lnTo>
                    <a:lnTo>
                      <a:pt x="70" y="37"/>
                    </a:lnTo>
                    <a:lnTo>
                      <a:pt x="70" y="35"/>
                    </a:lnTo>
                    <a:lnTo>
                      <a:pt x="70" y="34"/>
                    </a:lnTo>
                    <a:lnTo>
                      <a:pt x="72" y="34"/>
                    </a:lnTo>
                    <a:lnTo>
                      <a:pt x="72" y="32"/>
                    </a:lnTo>
                    <a:lnTo>
                      <a:pt x="72" y="30"/>
                    </a:lnTo>
                    <a:lnTo>
                      <a:pt x="72" y="28"/>
                    </a:lnTo>
                    <a:lnTo>
                      <a:pt x="72" y="27"/>
                    </a:lnTo>
                    <a:lnTo>
                      <a:pt x="72" y="25"/>
                    </a:lnTo>
                    <a:lnTo>
                      <a:pt x="70" y="25"/>
                    </a:lnTo>
                    <a:lnTo>
                      <a:pt x="70" y="23"/>
                    </a:lnTo>
                    <a:lnTo>
                      <a:pt x="70" y="21"/>
                    </a:lnTo>
                    <a:lnTo>
                      <a:pt x="68" y="21"/>
                    </a:lnTo>
                    <a:lnTo>
                      <a:pt x="68" y="20"/>
                    </a:lnTo>
                    <a:lnTo>
                      <a:pt x="66" y="18"/>
                    </a:lnTo>
                    <a:lnTo>
                      <a:pt x="65" y="16"/>
                    </a:lnTo>
                    <a:lnTo>
                      <a:pt x="63" y="16"/>
                    </a:lnTo>
                    <a:lnTo>
                      <a:pt x="63" y="14"/>
                    </a:lnTo>
                    <a:lnTo>
                      <a:pt x="61" y="14"/>
                    </a:lnTo>
                    <a:lnTo>
                      <a:pt x="59" y="14"/>
                    </a:lnTo>
                    <a:lnTo>
                      <a:pt x="58" y="14"/>
                    </a:lnTo>
                    <a:lnTo>
                      <a:pt x="58" y="12"/>
                    </a:lnTo>
                    <a:lnTo>
                      <a:pt x="56" y="12"/>
                    </a:lnTo>
                    <a:lnTo>
                      <a:pt x="54" y="12"/>
                    </a:lnTo>
                    <a:lnTo>
                      <a:pt x="52" y="12"/>
                    </a:lnTo>
                    <a:lnTo>
                      <a:pt x="50" y="12"/>
                    </a:lnTo>
                    <a:lnTo>
                      <a:pt x="49" y="11"/>
                    </a:lnTo>
                    <a:lnTo>
                      <a:pt x="47" y="11"/>
                    </a:lnTo>
                    <a:lnTo>
                      <a:pt x="45" y="11"/>
                    </a:lnTo>
                    <a:lnTo>
                      <a:pt x="43" y="11"/>
                    </a:lnTo>
                    <a:lnTo>
                      <a:pt x="43" y="12"/>
                    </a:lnTo>
                    <a:lnTo>
                      <a:pt x="45" y="12"/>
                    </a:lnTo>
                    <a:lnTo>
                      <a:pt x="47" y="14"/>
                    </a:lnTo>
                    <a:lnTo>
                      <a:pt x="47" y="16"/>
                    </a:lnTo>
                    <a:lnTo>
                      <a:pt x="49" y="16"/>
                    </a:lnTo>
                    <a:lnTo>
                      <a:pt x="49" y="18"/>
                    </a:lnTo>
                    <a:lnTo>
                      <a:pt x="50" y="20"/>
                    </a:lnTo>
                    <a:lnTo>
                      <a:pt x="50" y="21"/>
                    </a:lnTo>
                    <a:lnTo>
                      <a:pt x="50" y="23"/>
                    </a:lnTo>
                    <a:lnTo>
                      <a:pt x="52" y="23"/>
                    </a:lnTo>
                    <a:lnTo>
                      <a:pt x="52" y="25"/>
                    </a:lnTo>
                    <a:lnTo>
                      <a:pt x="52" y="27"/>
                    </a:lnTo>
                    <a:lnTo>
                      <a:pt x="52" y="28"/>
                    </a:lnTo>
                    <a:lnTo>
                      <a:pt x="52" y="30"/>
                    </a:lnTo>
                    <a:lnTo>
                      <a:pt x="52" y="32"/>
                    </a:lnTo>
                    <a:lnTo>
                      <a:pt x="52" y="34"/>
                    </a:lnTo>
                    <a:lnTo>
                      <a:pt x="52" y="35"/>
                    </a:lnTo>
                    <a:lnTo>
                      <a:pt x="50" y="35"/>
                    </a:lnTo>
                    <a:lnTo>
                      <a:pt x="50" y="37"/>
                    </a:lnTo>
                    <a:lnTo>
                      <a:pt x="50" y="39"/>
                    </a:lnTo>
                    <a:lnTo>
                      <a:pt x="50" y="41"/>
                    </a:lnTo>
                    <a:lnTo>
                      <a:pt x="49" y="41"/>
                    </a:lnTo>
                    <a:lnTo>
                      <a:pt x="49" y="43"/>
                    </a:lnTo>
                    <a:lnTo>
                      <a:pt x="49" y="44"/>
                    </a:lnTo>
                    <a:lnTo>
                      <a:pt x="47" y="44"/>
                    </a:lnTo>
                    <a:lnTo>
                      <a:pt x="47" y="46"/>
                    </a:lnTo>
                    <a:lnTo>
                      <a:pt x="45" y="46"/>
                    </a:lnTo>
                    <a:lnTo>
                      <a:pt x="45" y="48"/>
                    </a:lnTo>
                    <a:lnTo>
                      <a:pt x="43" y="48"/>
                    </a:lnTo>
                    <a:lnTo>
                      <a:pt x="43" y="50"/>
                    </a:lnTo>
                    <a:lnTo>
                      <a:pt x="41" y="50"/>
                    </a:lnTo>
                    <a:lnTo>
                      <a:pt x="40" y="51"/>
                    </a:lnTo>
                    <a:lnTo>
                      <a:pt x="38" y="51"/>
                    </a:lnTo>
                    <a:lnTo>
                      <a:pt x="36" y="51"/>
                    </a:lnTo>
                    <a:lnTo>
                      <a:pt x="36" y="53"/>
                    </a:lnTo>
                    <a:lnTo>
                      <a:pt x="34" y="53"/>
                    </a:lnTo>
                    <a:lnTo>
                      <a:pt x="33" y="53"/>
                    </a:lnTo>
                    <a:lnTo>
                      <a:pt x="31" y="53"/>
                    </a:lnTo>
                    <a:lnTo>
                      <a:pt x="29" y="53"/>
                    </a:lnTo>
                    <a:lnTo>
                      <a:pt x="27" y="53"/>
                    </a:lnTo>
                    <a:lnTo>
                      <a:pt x="25" y="53"/>
                    </a:lnTo>
                    <a:lnTo>
                      <a:pt x="24" y="53"/>
                    </a:lnTo>
                    <a:lnTo>
                      <a:pt x="22" y="53"/>
                    </a:lnTo>
                    <a:lnTo>
                      <a:pt x="20" y="53"/>
                    </a:lnTo>
                    <a:lnTo>
                      <a:pt x="18" y="53"/>
                    </a:lnTo>
                    <a:lnTo>
                      <a:pt x="16" y="53"/>
                    </a:lnTo>
                    <a:lnTo>
                      <a:pt x="16" y="51"/>
                    </a:lnTo>
                    <a:lnTo>
                      <a:pt x="15" y="51"/>
                    </a:lnTo>
                    <a:lnTo>
                      <a:pt x="13" y="51"/>
                    </a:lnTo>
                    <a:lnTo>
                      <a:pt x="13" y="50"/>
                    </a:lnTo>
                    <a:lnTo>
                      <a:pt x="11" y="50"/>
                    </a:lnTo>
                    <a:lnTo>
                      <a:pt x="9" y="48"/>
                    </a:lnTo>
                    <a:lnTo>
                      <a:pt x="8" y="48"/>
                    </a:lnTo>
                    <a:lnTo>
                      <a:pt x="8" y="46"/>
                    </a:lnTo>
                    <a:lnTo>
                      <a:pt x="6" y="46"/>
                    </a:lnTo>
                    <a:lnTo>
                      <a:pt x="6" y="44"/>
                    </a:lnTo>
                    <a:lnTo>
                      <a:pt x="4" y="43"/>
                    </a:lnTo>
                    <a:lnTo>
                      <a:pt x="4" y="41"/>
                    </a:lnTo>
                    <a:lnTo>
                      <a:pt x="2" y="41"/>
                    </a:lnTo>
                    <a:lnTo>
                      <a:pt x="2" y="39"/>
                    </a:lnTo>
                    <a:lnTo>
                      <a:pt x="2" y="37"/>
                    </a:lnTo>
                    <a:lnTo>
                      <a:pt x="2" y="35"/>
                    </a:lnTo>
                    <a:lnTo>
                      <a:pt x="0" y="35"/>
                    </a:lnTo>
                    <a:lnTo>
                      <a:pt x="0" y="34"/>
                    </a:lnTo>
                    <a:lnTo>
                      <a:pt x="0" y="32"/>
                    </a:lnTo>
                    <a:lnTo>
                      <a:pt x="0" y="30"/>
                    </a:lnTo>
                    <a:lnTo>
                      <a:pt x="0" y="28"/>
                    </a:lnTo>
                    <a:lnTo>
                      <a:pt x="0" y="27"/>
                    </a:lnTo>
                    <a:lnTo>
                      <a:pt x="0" y="25"/>
                    </a:lnTo>
                    <a:lnTo>
                      <a:pt x="0" y="23"/>
                    </a:lnTo>
                    <a:lnTo>
                      <a:pt x="0" y="21"/>
                    </a:lnTo>
                    <a:lnTo>
                      <a:pt x="0" y="20"/>
                    </a:lnTo>
                    <a:lnTo>
                      <a:pt x="2" y="20"/>
                    </a:lnTo>
                    <a:lnTo>
                      <a:pt x="2" y="18"/>
                    </a:lnTo>
                    <a:lnTo>
                      <a:pt x="2" y="16"/>
                    </a:lnTo>
                    <a:lnTo>
                      <a:pt x="4" y="14"/>
                    </a:lnTo>
                    <a:lnTo>
                      <a:pt x="4" y="12"/>
                    </a:lnTo>
                    <a:lnTo>
                      <a:pt x="6" y="12"/>
                    </a:lnTo>
                    <a:lnTo>
                      <a:pt x="6" y="11"/>
                    </a:lnTo>
                    <a:lnTo>
                      <a:pt x="8" y="9"/>
                    </a:lnTo>
                    <a:lnTo>
                      <a:pt x="9" y="9"/>
                    </a:lnTo>
                    <a:lnTo>
                      <a:pt x="9" y="7"/>
                    </a:lnTo>
                    <a:lnTo>
                      <a:pt x="11" y="7"/>
                    </a:lnTo>
                    <a:lnTo>
                      <a:pt x="11" y="5"/>
                    </a:lnTo>
                    <a:lnTo>
                      <a:pt x="13" y="5"/>
                    </a:lnTo>
                    <a:lnTo>
                      <a:pt x="15" y="4"/>
                    </a:lnTo>
                    <a:lnTo>
                      <a:pt x="16" y="4"/>
                    </a:lnTo>
                    <a:lnTo>
                      <a:pt x="18" y="4"/>
                    </a:lnTo>
                    <a:lnTo>
                      <a:pt x="18" y="2"/>
                    </a:lnTo>
                    <a:lnTo>
                      <a:pt x="20" y="2"/>
                    </a:lnTo>
                    <a:lnTo>
                      <a:pt x="22" y="2"/>
                    </a:lnTo>
                    <a:lnTo>
                      <a:pt x="24" y="2"/>
                    </a:lnTo>
                    <a:lnTo>
                      <a:pt x="25" y="2"/>
                    </a:lnTo>
                    <a:lnTo>
                      <a:pt x="25" y="0"/>
                    </a:lnTo>
                    <a:lnTo>
                      <a:pt x="27" y="0"/>
                    </a:lnTo>
                    <a:lnTo>
                      <a:pt x="29" y="0"/>
                    </a:lnTo>
                    <a:lnTo>
                      <a:pt x="31" y="0"/>
                    </a:lnTo>
                    <a:lnTo>
                      <a:pt x="33" y="0"/>
                    </a:lnTo>
                    <a:lnTo>
                      <a:pt x="34" y="0"/>
                    </a:lnTo>
                    <a:lnTo>
                      <a:pt x="36" y="0"/>
                    </a:lnTo>
                    <a:lnTo>
                      <a:pt x="38" y="0"/>
                    </a:lnTo>
                    <a:lnTo>
                      <a:pt x="40" y="0"/>
                    </a:lnTo>
                    <a:lnTo>
                      <a:pt x="41" y="0"/>
                    </a:lnTo>
                    <a:lnTo>
                      <a:pt x="43" y="0"/>
                    </a:lnTo>
                    <a:lnTo>
                      <a:pt x="45" y="0"/>
                    </a:lnTo>
                    <a:lnTo>
                      <a:pt x="47" y="0"/>
                    </a:lnTo>
                    <a:lnTo>
                      <a:pt x="49" y="0"/>
                    </a:lnTo>
                    <a:lnTo>
                      <a:pt x="50" y="0"/>
                    </a:lnTo>
                    <a:lnTo>
                      <a:pt x="50" y="2"/>
                    </a:lnTo>
                    <a:lnTo>
                      <a:pt x="52" y="2"/>
                    </a:lnTo>
                    <a:lnTo>
                      <a:pt x="54" y="2"/>
                    </a:lnTo>
                    <a:lnTo>
                      <a:pt x="56" y="2"/>
                    </a:lnTo>
                    <a:lnTo>
                      <a:pt x="58" y="2"/>
                    </a:lnTo>
                    <a:lnTo>
                      <a:pt x="59" y="4"/>
                    </a:lnTo>
                    <a:lnTo>
                      <a:pt x="61" y="4"/>
                    </a:lnTo>
                    <a:lnTo>
                      <a:pt x="63" y="4"/>
                    </a:lnTo>
                    <a:lnTo>
                      <a:pt x="63" y="5"/>
                    </a:lnTo>
                    <a:lnTo>
                      <a:pt x="65" y="5"/>
                    </a:lnTo>
                    <a:lnTo>
                      <a:pt x="66" y="5"/>
                    </a:lnTo>
                    <a:lnTo>
                      <a:pt x="68" y="7"/>
                    </a:lnTo>
                    <a:lnTo>
                      <a:pt x="70" y="7"/>
                    </a:lnTo>
                    <a:lnTo>
                      <a:pt x="70" y="9"/>
                    </a:lnTo>
                    <a:lnTo>
                      <a:pt x="72" y="9"/>
                    </a:lnTo>
                    <a:lnTo>
                      <a:pt x="72" y="11"/>
                    </a:lnTo>
                    <a:lnTo>
                      <a:pt x="74" y="11"/>
                    </a:lnTo>
                    <a:lnTo>
                      <a:pt x="74" y="12"/>
                    </a:lnTo>
                    <a:lnTo>
                      <a:pt x="75" y="12"/>
                    </a:lnTo>
                    <a:lnTo>
                      <a:pt x="75" y="14"/>
                    </a:lnTo>
                    <a:lnTo>
                      <a:pt x="77" y="14"/>
                    </a:lnTo>
                    <a:lnTo>
                      <a:pt x="77" y="16"/>
                    </a:lnTo>
                    <a:lnTo>
                      <a:pt x="77" y="18"/>
                    </a:lnTo>
                    <a:lnTo>
                      <a:pt x="79" y="18"/>
                    </a:lnTo>
                    <a:lnTo>
                      <a:pt x="79" y="20"/>
                    </a:lnTo>
                    <a:lnTo>
                      <a:pt x="79" y="21"/>
                    </a:lnTo>
                    <a:lnTo>
                      <a:pt x="79" y="23"/>
                    </a:lnTo>
                    <a:lnTo>
                      <a:pt x="81" y="23"/>
                    </a:lnTo>
                    <a:lnTo>
                      <a:pt x="81" y="25"/>
                    </a:lnTo>
                    <a:lnTo>
                      <a:pt x="81" y="27"/>
                    </a:lnTo>
                    <a:lnTo>
                      <a:pt x="81" y="28"/>
                    </a:lnTo>
                    <a:lnTo>
                      <a:pt x="81" y="30"/>
                    </a:lnTo>
                    <a:lnTo>
                      <a:pt x="81" y="32"/>
                    </a:lnTo>
                    <a:lnTo>
                      <a:pt x="81" y="34"/>
                    </a:lnTo>
                    <a:lnTo>
                      <a:pt x="81" y="35"/>
                    </a:lnTo>
                    <a:lnTo>
                      <a:pt x="79" y="35"/>
                    </a:lnTo>
                    <a:lnTo>
                      <a:pt x="79" y="37"/>
                    </a:lnTo>
                    <a:lnTo>
                      <a:pt x="79" y="39"/>
                    </a:lnTo>
                    <a:lnTo>
                      <a:pt x="79" y="41"/>
                    </a:lnTo>
                    <a:lnTo>
                      <a:pt x="77" y="43"/>
                    </a:lnTo>
                    <a:lnTo>
                      <a:pt x="77" y="44"/>
                    </a:lnTo>
                    <a:lnTo>
                      <a:pt x="75" y="44"/>
                    </a:lnTo>
                    <a:lnTo>
                      <a:pt x="75" y="46"/>
                    </a:lnTo>
                    <a:lnTo>
                      <a:pt x="74" y="48"/>
                    </a:lnTo>
                    <a:lnTo>
                      <a:pt x="72" y="50"/>
                    </a:lnTo>
                    <a:lnTo>
                      <a:pt x="70" y="50"/>
                    </a:lnTo>
                    <a:lnTo>
                      <a:pt x="70" y="51"/>
                    </a:lnTo>
                    <a:lnTo>
                      <a:pt x="68" y="51"/>
                    </a:lnTo>
                    <a:lnTo>
                      <a:pt x="66" y="51"/>
                    </a:lnTo>
                    <a:lnTo>
                      <a:pt x="65" y="53"/>
                    </a:lnTo>
                    <a:lnTo>
                      <a:pt x="63" y="53"/>
                    </a:lnTo>
                    <a:lnTo>
                      <a:pt x="61" y="53"/>
                    </a:lnTo>
                    <a:lnTo>
                      <a:pt x="59" y="53"/>
                    </a:lnTo>
                    <a:lnTo>
                      <a:pt x="25" y="4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6" name="Freeform 90"/>
              <p:cNvSpPr>
                <a:spLocks/>
              </p:cNvSpPr>
              <p:nvPr/>
            </p:nvSpPr>
            <p:spPr bwMode="auto">
              <a:xfrm>
                <a:off x="4763" y="1252"/>
                <a:ext cx="80" cy="55"/>
              </a:xfrm>
              <a:custGeom>
                <a:avLst/>
                <a:gdLst>
                  <a:gd name="T0" fmla="*/ 75 w 80"/>
                  <a:gd name="T1" fmla="*/ 59 h 54"/>
                  <a:gd name="T2" fmla="*/ 70 w 80"/>
                  <a:gd name="T3" fmla="*/ 59 h 54"/>
                  <a:gd name="T4" fmla="*/ 66 w 80"/>
                  <a:gd name="T5" fmla="*/ 57 h 54"/>
                  <a:gd name="T6" fmla="*/ 63 w 80"/>
                  <a:gd name="T7" fmla="*/ 56 h 54"/>
                  <a:gd name="T8" fmla="*/ 59 w 80"/>
                  <a:gd name="T9" fmla="*/ 54 h 54"/>
                  <a:gd name="T10" fmla="*/ 56 w 80"/>
                  <a:gd name="T11" fmla="*/ 50 h 54"/>
                  <a:gd name="T12" fmla="*/ 52 w 80"/>
                  <a:gd name="T13" fmla="*/ 49 h 54"/>
                  <a:gd name="T14" fmla="*/ 48 w 80"/>
                  <a:gd name="T15" fmla="*/ 40 h 54"/>
                  <a:gd name="T16" fmla="*/ 47 w 80"/>
                  <a:gd name="T17" fmla="*/ 37 h 54"/>
                  <a:gd name="T18" fmla="*/ 45 w 80"/>
                  <a:gd name="T19" fmla="*/ 33 h 54"/>
                  <a:gd name="T20" fmla="*/ 39 w 80"/>
                  <a:gd name="T21" fmla="*/ 23 h 54"/>
                  <a:gd name="T22" fmla="*/ 36 w 80"/>
                  <a:gd name="T23" fmla="*/ 21 h 54"/>
                  <a:gd name="T24" fmla="*/ 34 w 80"/>
                  <a:gd name="T25" fmla="*/ 17 h 54"/>
                  <a:gd name="T26" fmla="*/ 31 w 80"/>
                  <a:gd name="T27" fmla="*/ 13 h 54"/>
                  <a:gd name="T28" fmla="*/ 27 w 80"/>
                  <a:gd name="T29" fmla="*/ 11 h 54"/>
                  <a:gd name="T30" fmla="*/ 22 w 80"/>
                  <a:gd name="T31" fmla="*/ 11 h 54"/>
                  <a:gd name="T32" fmla="*/ 16 w 80"/>
                  <a:gd name="T33" fmla="*/ 13 h 54"/>
                  <a:gd name="T34" fmla="*/ 13 w 80"/>
                  <a:gd name="T35" fmla="*/ 19 h 54"/>
                  <a:gd name="T36" fmla="*/ 11 w 80"/>
                  <a:gd name="T37" fmla="*/ 23 h 54"/>
                  <a:gd name="T38" fmla="*/ 9 w 80"/>
                  <a:gd name="T39" fmla="*/ 26 h 54"/>
                  <a:gd name="T40" fmla="*/ 9 w 80"/>
                  <a:gd name="T41" fmla="*/ 31 h 54"/>
                  <a:gd name="T42" fmla="*/ 11 w 80"/>
                  <a:gd name="T43" fmla="*/ 37 h 54"/>
                  <a:gd name="T44" fmla="*/ 14 w 80"/>
                  <a:gd name="T45" fmla="*/ 40 h 54"/>
                  <a:gd name="T46" fmla="*/ 18 w 80"/>
                  <a:gd name="T47" fmla="*/ 43 h 54"/>
                  <a:gd name="T48" fmla="*/ 22 w 80"/>
                  <a:gd name="T49" fmla="*/ 47 h 54"/>
                  <a:gd name="T50" fmla="*/ 27 w 80"/>
                  <a:gd name="T51" fmla="*/ 47 h 54"/>
                  <a:gd name="T52" fmla="*/ 27 w 80"/>
                  <a:gd name="T53" fmla="*/ 57 h 54"/>
                  <a:gd name="T54" fmla="*/ 22 w 80"/>
                  <a:gd name="T55" fmla="*/ 57 h 54"/>
                  <a:gd name="T56" fmla="*/ 16 w 80"/>
                  <a:gd name="T57" fmla="*/ 56 h 54"/>
                  <a:gd name="T58" fmla="*/ 13 w 80"/>
                  <a:gd name="T59" fmla="*/ 54 h 54"/>
                  <a:gd name="T60" fmla="*/ 9 w 80"/>
                  <a:gd name="T61" fmla="*/ 52 h 54"/>
                  <a:gd name="T62" fmla="*/ 6 w 80"/>
                  <a:gd name="T63" fmla="*/ 47 h 54"/>
                  <a:gd name="T64" fmla="*/ 4 w 80"/>
                  <a:gd name="T65" fmla="*/ 40 h 54"/>
                  <a:gd name="T66" fmla="*/ 2 w 80"/>
                  <a:gd name="T67" fmla="*/ 37 h 54"/>
                  <a:gd name="T68" fmla="*/ 0 w 80"/>
                  <a:gd name="T69" fmla="*/ 33 h 54"/>
                  <a:gd name="T70" fmla="*/ 0 w 80"/>
                  <a:gd name="T71" fmla="*/ 28 h 54"/>
                  <a:gd name="T72" fmla="*/ 0 w 80"/>
                  <a:gd name="T73" fmla="*/ 23 h 54"/>
                  <a:gd name="T74" fmla="*/ 2 w 80"/>
                  <a:gd name="T75" fmla="*/ 19 h 54"/>
                  <a:gd name="T76" fmla="*/ 4 w 80"/>
                  <a:gd name="T77" fmla="*/ 11 h 54"/>
                  <a:gd name="T78" fmla="*/ 7 w 80"/>
                  <a:gd name="T79" fmla="*/ 7 h 54"/>
                  <a:gd name="T80" fmla="*/ 11 w 80"/>
                  <a:gd name="T81" fmla="*/ 4 h 54"/>
                  <a:gd name="T82" fmla="*/ 14 w 80"/>
                  <a:gd name="T83" fmla="*/ 2 h 54"/>
                  <a:gd name="T84" fmla="*/ 18 w 80"/>
                  <a:gd name="T85" fmla="*/ 0 h 54"/>
                  <a:gd name="T86" fmla="*/ 23 w 80"/>
                  <a:gd name="T87" fmla="*/ 0 h 54"/>
                  <a:gd name="T88" fmla="*/ 29 w 80"/>
                  <a:gd name="T89" fmla="*/ 0 h 54"/>
                  <a:gd name="T90" fmla="*/ 32 w 80"/>
                  <a:gd name="T91" fmla="*/ 2 h 54"/>
                  <a:gd name="T92" fmla="*/ 36 w 80"/>
                  <a:gd name="T93" fmla="*/ 4 h 54"/>
                  <a:gd name="T94" fmla="*/ 39 w 80"/>
                  <a:gd name="T95" fmla="*/ 5 h 54"/>
                  <a:gd name="T96" fmla="*/ 41 w 80"/>
                  <a:gd name="T97" fmla="*/ 9 h 54"/>
                  <a:gd name="T98" fmla="*/ 45 w 80"/>
                  <a:gd name="T99" fmla="*/ 11 h 54"/>
                  <a:gd name="T100" fmla="*/ 47 w 80"/>
                  <a:gd name="T101" fmla="*/ 19 h 54"/>
                  <a:gd name="T102" fmla="*/ 52 w 80"/>
                  <a:gd name="T103" fmla="*/ 26 h 54"/>
                  <a:gd name="T104" fmla="*/ 54 w 80"/>
                  <a:gd name="T105" fmla="*/ 30 h 54"/>
                  <a:gd name="T106" fmla="*/ 56 w 80"/>
                  <a:gd name="T107" fmla="*/ 35 h 54"/>
                  <a:gd name="T108" fmla="*/ 59 w 80"/>
                  <a:gd name="T109" fmla="*/ 37 h 54"/>
                  <a:gd name="T110" fmla="*/ 63 w 80"/>
                  <a:gd name="T111" fmla="*/ 43 h 54"/>
                  <a:gd name="T112" fmla="*/ 66 w 80"/>
                  <a:gd name="T113" fmla="*/ 47 h 54"/>
                  <a:gd name="T114" fmla="*/ 68 w 80"/>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54"/>
                  <a:gd name="T176" fmla="*/ 80 w 80"/>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54">
                    <a:moveTo>
                      <a:pt x="79" y="53"/>
                    </a:moveTo>
                    <a:lnTo>
                      <a:pt x="77" y="53"/>
                    </a:lnTo>
                    <a:lnTo>
                      <a:pt x="75" y="53"/>
                    </a:lnTo>
                    <a:lnTo>
                      <a:pt x="73" y="53"/>
                    </a:lnTo>
                    <a:lnTo>
                      <a:pt x="72" y="53"/>
                    </a:lnTo>
                    <a:lnTo>
                      <a:pt x="70" y="53"/>
                    </a:lnTo>
                    <a:lnTo>
                      <a:pt x="70" y="51"/>
                    </a:lnTo>
                    <a:lnTo>
                      <a:pt x="68" y="51"/>
                    </a:lnTo>
                    <a:lnTo>
                      <a:pt x="66" y="51"/>
                    </a:lnTo>
                    <a:lnTo>
                      <a:pt x="64" y="51"/>
                    </a:lnTo>
                    <a:lnTo>
                      <a:pt x="64" y="50"/>
                    </a:lnTo>
                    <a:lnTo>
                      <a:pt x="63" y="50"/>
                    </a:lnTo>
                    <a:lnTo>
                      <a:pt x="61" y="50"/>
                    </a:lnTo>
                    <a:lnTo>
                      <a:pt x="61" y="48"/>
                    </a:lnTo>
                    <a:lnTo>
                      <a:pt x="59" y="48"/>
                    </a:lnTo>
                    <a:lnTo>
                      <a:pt x="57" y="46"/>
                    </a:lnTo>
                    <a:lnTo>
                      <a:pt x="56" y="46"/>
                    </a:lnTo>
                    <a:lnTo>
                      <a:pt x="56" y="44"/>
                    </a:lnTo>
                    <a:lnTo>
                      <a:pt x="54" y="44"/>
                    </a:lnTo>
                    <a:lnTo>
                      <a:pt x="54" y="43"/>
                    </a:lnTo>
                    <a:lnTo>
                      <a:pt x="52" y="43"/>
                    </a:lnTo>
                    <a:lnTo>
                      <a:pt x="52" y="41"/>
                    </a:lnTo>
                    <a:lnTo>
                      <a:pt x="50" y="39"/>
                    </a:lnTo>
                    <a:lnTo>
                      <a:pt x="48" y="37"/>
                    </a:lnTo>
                    <a:lnTo>
                      <a:pt x="48" y="36"/>
                    </a:lnTo>
                    <a:lnTo>
                      <a:pt x="47" y="36"/>
                    </a:lnTo>
                    <a:lnTo>
                      <a:pt x="47" y="34"/>
                    </a:lnTo>
                    <a:lnTo>
                      <a:pt x="47" y="32"/>
                    </a:lnTo>
                    <a:lnTo>
                      <a:pt x="45" y="32"/>
                    </a:lnTo>
                    <a:lnTo>
                      <a:pt x="45" y="30"/>
                    </a:lnTo>
                    <a:lnTo>
                      <a:pt x="43" y="28"/>
                    </a:lnTo>
                    <a:lnTo>
                      <a:pt x="39" y="21"/>
                    </a:lnTo>
                    <a:lnTo>
                      <a:pt x="39" y="20"/>
                    </a:lnTo>
                    <a:lnTo>
                      <a:pt x="38" y="20"/>
                    </a:lnTo>
                    <a:lnTo>
                      <a:pt x="38" y="18"/>
                    </a:lnTo>
                    <a:lnTo>
                      <a:pt x="36" y="18"/>
                    </a:lnTo>
                    <a:lnTo>
                      <a:pt x="36" y="16"/>
                    </a:lnTo>
                    <a:lnTo>
                      <a:pt x="34" y="16"/>
                    </a:lnTo>
                    <a:lnTo>
                      <a:pt x="34" y="14"/>
                    </a:lnTo>
                    <a:lnTo>
                      <a:pt x="32" y="14"/>
                    </a:lnTo>
                    <a:lnTo>
                      <a:pt x="32" y="13"/>
                    </a:lnTo>
                    <a:lnTo>
                      <a:pt x="31" y="13"/>
                    </a:lnTo>
                    <a:lnTo>
                      <a:pt x="29" y="13"/>
                    </a:lnTo>
                    <a:lnTo>
                      <a:pt x="29" y="11"/>
                    </a:lnTo>
                    <a:lnTo>
                      <a:pt x="27" y="11"/>
                    </a:lnTo>
                    <a:lnTo>
                      <a:pt x="25" y="11"/>
                    </a:lnTo>
                    <a:lnTo>
                      <a:pt x="23" y="11"/>
                    </a:lnTo>
                    <a:lnTo>
                      <a:pt x="22" y="11"/>
                    </a:lnTo>
                    <a:lnTo>
                      <a:pt x="20" y="11"/>
                    </a:lnTo>
                    <a:lnTo>
                      <a:pt x="18" y="13"/>
                    </a:lnTo>
                    <a:lnTo>
                      <a:pt x="16" y="13"/>
                    </a:lnTo>
                    <a:lnTo>
                      <a:pt x="14" y="14"/>
                    </a:lnTo>
                    <a:lnTo>
                      <a:pt x="13" y="14"/>
                    </a:lnTo>
                    <a:lnTo>
                      <a:pt x="13" y="16"/>
                    </a:lnTo>
                    <a:lnTo>
                      <a:pt x="13" y="18"/>
                    </a:lnTo>
                    <a:lnTo>
                      <a:pt x="11" y="18"/>
                    </a:lnTo>
                    <a:lnTo>
                      <a:pt x="11" y="20"/>
                    </a:lnTo>
                    <a:lnTo>
                      <a:pt x="11" y="21"/>
                    </a:lnTo>
                    <a:lnTo>
                      <a:pt x="11" y="23"/>
                    </a:lnTo>
                    <a:lnTo>
                      <a:pt x="9" y="23"/>
                    </a:lnTo>
                    <a:lnTo>
                      <a:pt x="9" y="25"/>
                    </a:lnTo>
                    <a:lnTo>
                      <a:pt x="9" y="27"/>
                    </a:lnTo>
                    <a:lnTo>
                      <a:pt x="9" y="28"/>
                    </a:lnTo>
                    <a:lnTo>
                      <a:pt x="11" y="30"/>
                    </a:lnTo>
                    <a:lnTo>
                      <a:pt x="11" y="32"/>
                    </a:lnTo>
                    <a:lnTo>
                      <a:pt x="11" y="34"/>
                    </a:lnTo>
                    <a:lnTo>
                      <a:pt x="13" y="34"/>
                    </a:lnTo>
                    <a:lnTo>
                      <a:pt x="13" y="36"/>
                    </a:lnTo>
                    <a:lnTo>
                      <a:pt x="14" y="37"/>
                    </a:lnTo>
                    <a:lnTo>
                      <a:pt x="16" y="37"/>
                    </a:lnTo>
                    <a:lnTo>
                      <a:pt x="16" y="39"/>
                    </a:lnTo>
                    <a:lnTo>
                      <a:pt x="18" y="39"/>
                    </a:lnTo>
                    <a:lnTo>
                      <a:pt x="20" y="39"/>
                    </a:lnTo>
                    <a:lnTo>
                      <a:pt x="20" y="41"/>
                    </a:lnTo>
                    <a:lnTo>
                      <a:pt x="22" y="41"/>
                    </a:lnTo>
                    <a:lnTo>
                      <a:pt x="23" y="41"/>
                    </a:lnTo>
                    <a:lnTo>
                      <a:pt x="25" y="41"/>
                    </a:lnTo>
                    <a:lnTo>
                      <a:pt x="27" y="41"/>
                    </a:lnTo>
                    <a:lnTo>
                      <a:pt x="29" y="41"/>
                    </a:lnTo>
                    <a:lnTo>
                      <a:pt x="29" y="51"/>
                    </a:lnTo>
                    <a:lnTo>
                      <a:pt x="27" y="51"/>
                    </a:lnTo>
                    <a:lnTo>
                      <a:pt x="25" y="51"/>
                    </a:lnTo>
                    <a:lnTo>
                      <a:pt x="23" y="51"/>
                    </a:lnTo>
                    <a:lnTo>
                      <a:pt x="22" y="51"/>
                    </a:lnTo>
                    <a:lnTo>
                      <a:pt x="20" y="51"/>
                    </a:lnTo>
                    <a:lnTo>
                      <a:pt x="18" y="50"/>
                    </a:lnTo>
                    <a:lnTo>
                      <a:pt x="16" y="50"/>
                    </a:lnTo>
                    <a:lnTo>
                      <a:pt x="14" y="50"/>
                    </a:lnTo>
                    <a:lnTo>
                      <a:pt x="14" y="48"/>
                    </a:lnTo>
                    <a:lnTo>
                      <a:pt x="13" y="48"/>
                    </a:lnTo>
                    <a:lnTo>
                      <a:pt x="11" y="48"/>
                    </a:lnTo>
                    <a:lnTo>
                      <a:pt x="11" y="46"/>
                    </a:lnTo>
                    <a:lnTo>
                      <a:pt x="9" y="46"/>
                    </a:lnTo>
                    <a:lnTo>
                      <a:pt x="7" y="44"/>
                    </a:lnTo>
                    <a:lnTo>
                      <a:pt x="6" y="43"/>
                    </a:lnTo>
                    <a:lnTo>
                      <a:pt x="6" y="41"/>
                    </a:lnTo>
                    <a:lnTo>
                      <a:pt x="4" y="41"/>
                    </a:lnTo>
                    <a:lnTo>
                      <a:pt x="4" y="39"/>
                    </a:lnTo>
                    <a:lnTo>
                      <a:pt x="4" y="37"/>
                    </a:lnTo>
                    <a:lnTo>
                      <a:pt x="2" y="37"/>
                    </a:lnTo>
                    <a:lnTo>
                      <a:pt x="2" y="36"/>
                    </a:lnTo>
                    <a:lnTo>
                      <a:pt x="2" y="34"/>
                    </a:lnTo>
                    <a:lnTo>
                      <a:pt x="2" y="32"/>
                    </a:lnTo>
                    <a:lnTo>
                      <a:pt x="0" y="32"/>
                    </a:lnTo>
                    <a:lnTo>
                      <a:pt x="0" y="30"/>
                    </a:lnTo>
                    <a:lnTo>
                      <a:pt x="0" y="28"/>
                    </a:lnTo>
                    <a:lnTo>
                      <a:pt x="0" y="27"/>
                    </a:lnTo>
                    <a:lnTo>
                      <a:pt x="0" y="25"/>
                    </a:lnTo>
                    <a:lnTo>
                      <a:pt x="0" y="23"/>
                    </a:lnTo>
                    <a:lnTo>
                      <a:pt x="0" y="21"/>
                    </a:lnTo>
                    <a:lnTo>
                      <a:pt x="0" y="20"/>
                    </a:lnTo>
                    <a:lnTo>
                      <a:pt x="2" y="20"/>
                    </a:lnTo>
                    <a:lnTo>
                      <a:pt x="2" y="18"/>
                    </a:lnTo>
                    <a:lnTo>
                      <a:pt x="2" y="16"/>
                    </a:lnTo>
                    <a:lnTo>
                      <a:pt x="2" y="14"/>
                    </a:lnTo>
                    <a:lnTo>
                      <a:pt x="4" y="13"/>
                    </a:lnTo>
                    <a:lnTo>
                      <a:pt x="4" y="11"/>
                    </a:lnTo>
                    <a:lnTo>
                      <a:pt x="6" y="11"/>
                    </a:lnTo>
                    <a:lnTo>
                      <a:pt x="6" y="9"/>
                    </a:lnTo>
                    <a:lnTo>
                      <a:pt x="7" y="7"/>
                    </a:lnTo>
                    <a:lnTo>
                      <a:pt x="7" y="5"/>
                    </a:lnTo>
                    <a:lnTo>
                      <a:pt x="9" y="5"/>
                    </a:lnTo>
                    <a:lnTo>
                      <a:pt x="11" y="4"/>
                    </a:lnTo>
                    <a:lnTo>
                      <a:pt x="13" y="4"/>
                    </a:lnTo>
                    <a:lnTo>
                      <a:pt x="13" y="2"/>
                    </a:lnTo>
                    <a:lnTo>
                      <a:pt x="14" y="2"/>
                    </a:lnTo>
                    <a:lnTo>
                      <a:pt x="16" y="2"/>
                    </a:lnTo>
                    <a:lnTo>
                      <a:pt x="18" y="2"/>
                    </a:lnTo>
                    <a:lnTo>
                      <a:pt x="18" y="0"/>
                    </a:lnTo>
                    <a:lnTo>
                      <a:pt x="20" y="0"/>
                    </a:lnTo>
                    <a:lnTo>
                      <a:pt x="22" y="0"/>
                    </a:lnTo>
                    <a:lnTo>
                      <a:pt x="23" y="0"/>
                    </a:lnTo>
                    <a:lnTo>
                      <a:pt x="25" y="0"/>
                    </a:lnTo>
                    <a:lnTo>
                      <a:pt x="27" y="0"/>
                    </a:lnTo>
                    <a:lnTo>
                      <a:pt x="29" y="0"/>
                    </a:lnTo>
                    <a:lnTo>
                      <a:pt x="29" y="2"/>
                    </a:lnTo>
                    <a:lnTo>
                      <a:pt x="31" y="2"/>
                    </a:lnTo>
                    <a:lnTo>
                      <a:pt x="32" y="2"/>
                    </a:lnTo>
                    <a:lnTo>
                      <a:pt x="34" y="2"/>
                    </a:lnTo>
                    <a:lnTo>
                      <a:pt x="34" y="4"/>
                    </a:lnTo>
                    <a:lnTo>
                      <a:pt x="36" y="4"/>
                    </a:lnTo>
                    <a:lnTo>
                      <a:pt x="38" y="4"/>
                    </a:lnTo>
                    <a:lnTo>
                      <a:pt x="38" y="5"/>
                    </a:lnTo>
                    <a:lnTo>
                      <a:pt x="39" y="5"/>
                    </a:lnTo>
                    <a:lnTo>
                      <a:pt x="39" y="7"/>
                    </a:lnTo>
                    <a:lnTo>
                      <a:pt x="41" y="7"/>
                    </a:lnTo>
                    <a:lnTo>
                      <a:pt x="41" y="9"/>
                    </a:lnTo>
                    <a:lnTo>
                      <a:pt x="43" y="9"/>
                    </a:lnTo>
                    <a:lnTo>
                      <a:pt x="43" y="11"/>
                    </a:lnTo>
                    <a:lnTo>
                      <a:pt x="45" y="11"/>
                    </a:lnTo>
                    <a:lnTo>
                      <a:pt x="45" y="13"/>
                    </a:lnTo>
                    <a:lnTo>
                      <a:pt x="47" y="14"/>
                    </a:lnTo>
                    <a:lnTo>
                      <a:pt x="47" y="16"/>
                    </a:lnTo>
                    <a:lnTo>
                      <a:pt x="48" y="16"/>
                    </a:lnTo>
                    <a:lnTo>
                      <a:pt x="48" y="18"/>
                    </a:lnTo>
                    <a:lnTo>
                      <a:pt x="52" y="23"/>
                    </a:lnTo>
                    <a:lnTo>
                      <a:pt x="52" y="25"/>
                    </a:lnTo>
                    <a:lnTo>
                      <a:pt x="52" y="27"/>
                    </a:lnTo>
                    <a:lnTo>
                      <a:pt x="54" y="27"/>
                    </a:lnTo>
                    <a:lnTo>
                      <a:pt x="54" y="28"/>
                    </a:lnTo>
                    <a:lnTo>
                      <a:pt x="56" y="30"/>
                    </a:lnTo>
                    <a:lnTo>
                      <a:pt x="56" y="32"/>
                    </a:lnTo>
                    <a:lnTo>
                      <a:pt x="57" y="32"/>
                    </a:lnTo>
                    <a:lnTo>
                      <a:pt x="57" y="34"/>
                    </a:lnTo>
                    <a:lnTo>
                      <a:pt x="59" y="34"/>
                    </a:lnTo>
                    <a:lnTo>
                      <a:pt x="59" y="36"/>
                    </a:lnTo>
                    <a:lnTo>
                      <a:pt x="61" y="37"/>
                    </a:lnTo>
                    <a:lnTo>
                      <a:pt x="63" y="39"/>
                    </a:lnTo>
                    <a:lnTo>
                      <a:pt x="64" y="39"/>
                    </a:lnTo>
                    <a:lnTo>
                      <a:pt x="64" y="41"/>
                    </a:lnTo>
                    <a:lnTo>
                      <a:pt x="66" y="41"/>
                    </a:lnTo>
                    <a:lnTo>
                      <a:pt x="68" y="41"/>
                    </a:lnTo>
                    <a:lnTo>
                      <a:pt x="68" y="43"/>
                    </a:lnTo>
                    <a:lnTo>
                      <a:pt x="68" y="0"/>
                    </a:lnTo>
                    <a:lnTo>
                      <a:pt x="79" y="0"/>
                    </a:lnTo>
                    <a:lnTo>
                      <a:pt x="79"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7" name="Freeform 91"/>
              <p:cNvSpPr>
                <a:spLocks/>
              </p:cNvSpPr>
              <p:nvPr/>
            </p:nvSpPr>
            <p:spPr bwMode="auto">
              <a:xfrm>
                <a:off x="4366" y="1263"/>
                <a:ext cx="77" cy="55"/>
              </a:xfrm>
              <a:custGeom>
                <a:avLst/>
                <a:gdLst>
                  <a:gd name="T0" fmla="*/ 46 w 76"/>
                  <a:gd name="T1" fmla="*/ 50 h 54"/>
                  <a:gd name="T2" fmla="*/ 46 w 76"/>
                  <a:gd name="T3" fmla="*/ 23 h 54"/>
                  <a:gd name="T4" fmla="*/ 12 w 76"/>
                  <a:gd name="T5" fmla="*/ 23 h 54"/>
                  <a:gd name="T6" fmla="*/ 46 w 76"/>
                  <a:gd name="T7" fmla="*/ 50 h 54"/>
                  <a:gd name="T8" fmla="*/ 75 w 76"/>
                  <a:gd name="T9" fmla="*/ 23 h 54"/>
                  <a:gd name="T10" fmla="*/ 55 w 76"/>
                  <a:gd name="T11" fmla="*/ 23 h 54"/>
                  <a:gd name="T12" fmla="*/ 55 w 76"/>
                  <a:gd name="T13" fmla="*/ 59 h 54"/>
                  <a:gd name="T14" fmla="*/ 46 w 76"/>
                  <a:gd name="T15" fmla="*/ 59 h 54"/>
                  <a:gd name="T16" fmla="*/ 0 w 76"/>
                  <a:gd name="T17" fmla="*/ 23 h 54"/>
                  <a:gd name="T18" fmla="*/ 0 w 76"/>
                  <a:gd name="T19" fmla="*/ 11 h 54"/>
                  <a:gd name="T20" fmla="*/ 46 w 76"/>
                  <a:gd name="T21" fmla="*/ 11 h 54"/>
                  <a:gd name="T22" fmla="*/ 46 w 76"/>
                  <a:gd name="T23" fmla="*/ 0 h 54"/>
                  <a:gd name="T24" fmla="*/ 55 w 76"/>
                  <a:gd name="T25" fmla="*/ 0 h 54"/>
                  <a:gd name="T26" fmla="*/ 55 w 76"/>
                  <a:gd name="T27" fmla="*/ 11 h 54"/>
                  <a:gd name="T28" fmla="*/ 75 w 76"/>
                  <a:gd name="T29" fmla="*/ 11 h 54"/>
                  <a:gd name="T30" fmla="*/ 75 w 76"/>
                  <a:gd name="T31" fmla="*/ 23 h 54"/>
                  <a:gd name="T32" fmla="*/ 46 w 76"/>
                  <a:gd name="T33" fmla="*/ 5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4"/>
                  <a:gd name="T53" fmla="*/ 76 w 7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4">
                    <a:moveTo>
                      <a:pt x="46" y="44"/>
                    </a:moveTo>
                    <a:lnTo>
                      <a:pt x="46" y="20"/>
                    </a:lnTo>
                    <a:lnTo>
                      <a:pt x="12" y="20"/>
                    </a:lnTo>
                    <a:lnTo>
                      <a:pt x="46" y="44"/>
                    </a:lnTo>
                    <a:lnTo>
                      <a:pt x="75" y="20"/>
                    </a:lnTo>
                    <a:lnTo>
                      <a:pt x="55" y="20"/>
                    </a:lnTo>
                    <a:lnTo>
                      <a:pt x="55" y="53"/>
                    </a:lnTo>
                    <a:lnTo>
                      <a:pt x="46" y="53"/>
                    </a:lnTo>
                    <a:lnTo>
                      <a:pt x="0" y="20"/>
                    </a:lnTo>
                    <a:lnTo>
                      <a:pt x="0" y="11"/>
                    </a:lnTo>
                    <a:lnTo>
                      <a:pt x="46" y="11"/>
                    </a:lnTo>
                    <a:lnTo>
                      <a:pt x="46" y="0"/>
                    </a:lnTo>
                    <a:lnTo>
                      <a:pt x="55" y="0"/>
                    </a:lnTo>
                    <a:lnTo>
                      <a:pt x="55" y="11"/>
                    </a:lnTo>
                    <a:lnTo>
                      <a:pt x="75" y="11"/>
                    </a:lnTo>
                    <a:lnTo>
                      <a:pt x="75" y="20"/>
                    </a:lnTo>
                    <a:lnTo>
                      <a:pt x="46" y="44"/>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8" name="Freeform 92"/>
              <p:cNvSpPr>
                <a:spLocks/>
              </p:cNvSpPr>
              <p:nvPr/>
            </p:nvSpPr>
            <p:spPr bwMode="auto">
              <a:xfrm>
                <a:off x="3966" y="1254"/>
                <a:ext cx="80" cy="60"/>
              </a:xfrm>
              <a:custGeom>
                <a:avLst/>
                <a:gdLst>
                  <a:gd name="T0" fmla="*/ 48 w 80"/>
                  <a:gd name="T1" fmla="*/ 13 h 56"/>
                  <a:gd name="T2" fmla="*/ 43 w 80"/>
                  <a:gd name="T3" fmla="*/ 19 h 56"/>
                  <a:gd name="T4" fmla="*/ 37 w 80"/>
                  <a:gd name="T5" fmla="*/ 23 h 56"/>
                  <a:gd name="T6" fmla="*/ 37 w 80"/>
                  <a:gd name="T7" fmla="*/ 32 h 56"/>
                  <a:gd name="T8" fmla="*/ 39 w 80"/>
                  <a:gd name="T9" fmla="*/ 39 h 56"/>
                  <a:gd name="T10" fmla="*/ 43 w 80"/>
                  <a:gd name="T11" fmla="*/ 46 h 56"/>
                  <a:gd name="T12" fmla="*/ 50 w 80"/>
                  <a:gd name="T13" fmla="*/ 49 h 56"/>
                  <a:gd name="T14" fmla="*/ 59 w 80"/>
                  <a:gd name="T15" fmla="*/ 49 h 56"/>
                  <a:gd name="T16" fmla="*/ 64 w 80"/>
                  <a:gd name="T17" fmla="*/ 42 h 56"/>
                  <a:gd name="T18" fmla="*/ 70 w 80"/>
                  <a:gd name="T19" fmla="*/ 39 h 56"/>
                  <a:gd name="T20" fmla="*/ 71 w 80"/>
                  <a:gd name="T21" fmla="*/ 32 h 56"/>
                  <a:gd name="T22" fmla="*/ 70 w 80"/>
                  <a:gd name="T23" fmla="*/ 25 h 56"/>
                  <a:gd name="T24" fmla="*/ 66 w 80"/>
                  <a:gd name="T25" fmla="*/ 19 h 56"/>
                  <a:gd name="T26" fmla="*/ 59 w 80"/>
                  <a:gd name="T27" fmla="*/ 13 h 56"/>
                  <a:gd name="T28" fmla="*/ 21 w 80"/>
                  <a:gd name="T29" fmla="*/ 2 h 56"/>
                  <a:gd name="T30" fmla="*/ 14 w 80"/>
                  <a:gd name="T31" fmla="*/ 13 h 56"/>
                  <a:gd name="T32" fmla="*/ 11 w 80"/>
                  <a:gd name="T33" fmla="*/ 21 h 56"/>
                  <a:gd name="T34" fmla="*/ 9 w 80"/>
                  <a:gd name="T35" fmla="*/ 28 h 56"/>
                  <a:gd name="T36" fmla="*/ 11 w 80"/>
                  <a:gd name="T37" fmla="*/ 37 h 56"/>
                  <a:gd name="T38" fmla="*/ 16 w 80"/>
                  <a:gd name="T39" fmla="*/ 42 h 56"/>
                  <a:gd name="T40" fmla="*/ 23 w 80"/>
                  <a:gd name="T41" fmla="*/ 46 h 56"/>
                  <a:gd name="T42" fmla="*/ 30 w 80"/>
                  <a:gd name="T43" fmla="*/ 49 h 56"/>
                  <a:gd name="T44" fmla="*/ 34 w 80"/>
                  <a:gd name="T45" fmla="*/ 49 h 56"/>
                  <a:gd name="T46" fmla="*/ 30 w 80"/>
                  <a:gd name="T47" fmla="*/ 39 h 56"/>
                  <a:gd name="T48" fmla="*/ 29 w 80"/>
                  <a:gd name="T49" fmla="*/ 32 h 56"/>
                  <a:gd name="T50" fmla="*/ 29 w 80"/>
                  <a:gd name="T51" fmla="*/ 23 h 56"/>
                  <a:gd name="T52" fmla="*/ 30 w 80"/>
                  <a:gd name="T53" fmla="*/ 13 h 56"/>
                  <a:gd name="T54" fmla="*/ 34 w 80"/>
                  <a:gd name="T55" fmla="*/ 7 h 56"/>
                  <a:gd name="T56" fmla="*/ 41 w 80"/>
                  <a:gd name="T57" fmla="*/ 4 h 56"/>
                  <a:gd name="T58" fmla="*/ 50 w 80"/>
                  <a:gd name="T59" fmla="*/ 2 h 56"/>
                  <a:gd name="T60" fmla="*/ 57 w 80"/>
                  <a:gd name="T61" fmla="*/ 0 h 56"/>
                  <a:gd name="T62" fmla="*/ 64 w 80"/>
                  <a:gd name="T63" fmla="*/ 2 h 56"/>
                  <a:gd name="T64" fmla="*/ 70 w 80"/>
                  <a:gd name="T65" fmla="*/ 6 h 56"/>
                  <a:gd name="T66" fmla="*/ 75 w 80"/>
                  <a:gd name="T67" fmla="*/ 11 h 56"/>
                  <a:gd name="T68" fmla="*/ 79 w 80"/>
                  <a:gd name="T69" fmla="*/ 19 h 56"/>
                  <a:gd name="T70" fmla="*/ 79 w 80"/>
                  <a:gd name="T71" fmla="*/ 28 h 56"/>
                  <a:gd name="T72" fmla="*/ 79 w 80"/>
                  <a:gd name="T73" fmla="*/ 37 h 56"/>
                  <a:gd name="T74" fmla="*/ 77 w 80"/>
                  <a:gd name="T75" fmla="*/ 46 h 56"/>
                  <a:gd name="T76" fmla="*/ 70 w 80"/>
                  <a:gd name="T77" fmla="*/ 54 h 56"/>
                  <a:gd name="T78" fmla="*/ 64 w 80"/>
                  <a:gd name="T79" fmla="*/ 58 h 56"/>
                  <a:gd name="T80" fmla="*/ 55 w 80"/>
                  <a:gd name="T81" fmla="*/ 59 h 56"/>
                  <a:gd name="T82" fmla="*/ 48 w 80"/>
                  <a:gd name="T83" fmla="*/ 61 h 56"/>
                  <a:gd name="T84" fmla="*/ 39 w 80"/>
                  <a:gd name="T85" fmla="*/ 61 h 56"/>
                  <a:gd name="T86" fmla="*/ 30 w 80"/>
                  <a:gd name="T87" fmla="*/ 59 h 56"/>
                  <a:gd name="T88" fmla="*/ 23 w 80"/>
                  <a:gd name="T89" fmla="*/ 58 h 56"/>
                  <a:gd name="T90" fmla="*/ 14 w 80"/>
                  <a:gd name="T91" fmla="*/ 56 h 56"/>
                  <a:gd name="T92" fmla="*/ 9 w 80"/>
                  <a:gd name="T93" fmla="*/ 52 h 56"/>
                  <a:gd name="T94" fmla="*/ 4 w 80"/>
                  <a:gd name="T95" fmla="*/ 42 h 56"/>
                  <a:gd name="T96" fmla="*/ 0 w 80"/>
                  <a:gd name="T97" fmla="*/ 37 h 56"/>
                  <a:gd name="T98" fmla="*/ 0 w 80"/>
                  <a:gd name="T99" fmla="*/ 28 h 56"/>
                  <a:gd name="T100" fmla="*/ 0 w 80"/>
                  <a:gd name="T101" fmla="*/ 19 h 56"/>
                  <a:gd name="T102" fmla="*/ 4 w 80"/>
                  <a:gd name="T103" fmla="*/ 9 h 56"/>
                  <a:gd name="T104" fmla="*/ 9 w 80"/>
                  <a:gd name="T105" fmla="*/ 6 h 56"/>
                  <a:gd name="T106" fmla="*/ 14 w 80"/>
                  <a:gd name="T107" fmla="*/ 2 h 56"/>
                  <a:gd name="T108" fmla="*/ 54 w 80"/>
                  <a:gd name="T109" fmla="*/ 11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56"/>
                  <a:gd name="T167" fmla="*/ 80 w 80"/>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56">
                    <a:moveTo>
                      <a:pt x="54" y="11"/>
                    </a:moveTo>
                    <a:lnTo>
                      <a:pt x="52" y="11"/>
                    </a:lnTo>
                    <a:lnTo>
                      <a:pt x="52" y="13"/>
                    </a:lnTo>
                    <a:lnTo>
                      <a:pt x="50" y="13"/>
                    </a:lnTo>
                    <a:lnTo>
                      <a:pt x="48" y="13"/>
                    </a:lnTo>
                    <a:lnTo>
                      <a:pt x="46" y="13"/>
                    </a:lnTo>
                    <a:lnTo>
                      <a:pt x="45" y="13"/>
                    </a:lnTo>
                    <a:lnTo>
                      <a:pt x="45" y="15"/>
                    </a:lnTo>
                    <a:lnTo>
                      <a:pt x="43" y="15"/>
                    </a:lnTo>
                    <a:lnTo>
                      <a:pt x="43" y="16"/>
                    </a:lnTo>
                    <a:lnTo>
                      <a:pt x="41" y="16"/>
                    </a:lnTo>
                    <a:lnTo>
                      <a:pt x="41" y="18"/>
                    </a:lnTo>
                    <a:lnTo>
                      <a:pt x="39" y="18"/>
                    </a:lnTo>
                    <a:lnTo>
                      <a:pt x="39" y="20"/>
                    </a:lnTo>
                    <a:lnTo>
                      <a:pt x="37" y="20"/>
                    </a:lnTo>
                    <a:lnTo>
                      <a:pt x="37" y="22"/>
                    </a:lnTo>
                    <a:lnTo>
                      <a:pt x="37" y="23"/>
                    </a:lnTo>
                    <a:lnTo>
                      <a:pt x="37" y="25"/>
                    </a:lnTo>
                    <a:lnTo>
                      <a:pt x="37" y="27"/>
                    </a:lnTo>
                    <a:lnTo>
                      <a:pt x="37" y="29"/>
                    </a:lnTo>
                    <a:lnTo>
                      <a:pt x="37" y="30"/>
                    </a:lnTo>
                    <a:lnTo>
                      <a:pt x="37" y="32"/>
                    </a:lnTo>
                    <a:lnTo>
                      <a:pt x="37" y="34"/>
                    </a:lnTo>
                    <a:lnTo>
                      <a:pt x="39" y="34"/>
                    </a:lnTo>
                    <a:lnTo>
                      <a:pt x="39" y="36"/>
                    </a:lnTo>
                    <a:lnTo>
                      <a:pt x="39" y="38"/>
                    </a:lnTo>
                    <a:lnTo>
                      <a:pt x="41" y="38"/>
                    </a:lnTo>
                    <a:lnTo>
                      <a:pt x="41" y="39"/>
                    </a:lnTo>
                    <a:lnTo>
                      <a:pt x="43" y="39"/>
                    </a:lnTo>
                    <a:lnTo>
                      <a:pt x="43" y="41"/>
                    </a:lnTo>
                    <a:lnTo>
                      <a:pt x="45" y="41"/>
                    </a:lnTo>
                    <a:lnTo>
                      <a:pt x="46" y="41"/>
                    </a:lnTo>
                    <a:lnTo>
                      <a:pt x="46" y="43"/>
                    </a:lnTo>
                    <a:lnTo>
                      <a:pt x="48" y="43"/>
                    </a:lnTo>
                    <a:lnTo>
                      <a:pt x="50" y="43"/>
                    </a:lnTo>
                    <a:lnTo>
                      <a:pt x="52" y="43"/>
                    </a:lnTo>
                    <a:lnTo>
                      <a:pt x="54" y="43"/>
                    </a:lnTo>
                    <a:lnTo>
                      <a:pt x="55" y="43"/>
                    </a:lnTo>
                    <a:lnTo>
                      <a:pt x="57" y="43"/>
                    </a:lnTo>
                    <a:lnTo>
                      <a:pt x="59" y="43"/>
                    </a:lnTo>
                    <a:lnTo>
                      <a:pt x="61" y="43"/>
                    </a:lnTo>
                    <a:lnTo>
                      <a:pt x="61" y="41"/>
                    </a:lnTo>
                    <a:lnTo>
                      <a:pt x="62" y="41"/>
                    </a:lnTo>
                    <a:lnTo>
                      <a:pt x="64" y="41"/>
                    </a:lnTo>
                    <a:lnTo>
                      <a:pt x="64" y="39"/>
                    </a:lnTo>
                    <a:lnTo>
                      <a:pt x="66" y="39"/>
                    </a:lnTo>
                    <a:lnTo>
                      <a:pt x="66" y="38"/>
                    </a:lnTo>
                    <a:lnTo>
                      <a:pt x="68" y="38"/>
                    </a:lnTo>
                    <a:lnTo>
                      <a:pt x="68" y="36"/>
                    </a:lnTo>
                    <a:lnTo>
                      <a:pt x="70" y="36"/>
                    </a:lnTo>
                    <a:lnTo>
                      <a:pt x="70" y="34"/>
                    </a:lnTo>
                    <a:lnTo>
                      <a:pt x="70" y="32"/>
                    </a:lnTo>
                    <a:lnTo>
                      <a:pt x="70" y="30"/>
                    </a:lnTo>
                    <a:lnTo>
                      <a:pt x="70" y="29"/>
                    </a:lnTo>
                    <a:lnTo>
                      <a:pt x="71" y="29"/>
                    </a:lnTo>
                    <a:lnTo>
                      <a:pt x="71" y="27"/>
                    </a:lnTo>
                    <a:lnTo>
                      <a:pt x="71" y="25"/>
                    </a:lnTo>
                    <a:lnTo>
                      <a:pt x="70" y="25"/>
                    </a:lnTo>
                    <a:lnTo>
                      <a:pt x="70" y="23"/>
                    </a:lnTo>
                    <a:lnTo>
                      <a:pt x="70" y="22"/>
                    </a:lnTo>
                    <a:lnTo>
                      <a:pt x="70" y="20"/>
                    </a:lnTo>
                    <a:lnTo>
                      <a:pt x="68" y="20"/>
                    </a:lnTo>
                    <a:lnTo>
                      <a:pt x="68" y="18"/>
                    </a:lnTo>
                    <a:lnTo>
                      <a:pt x="68" y="16"/>
                    </a:lnTo>
                    <a:lnTo>
                      <a:pt x="66" y="16"/>
                    </a:lnTo>
                    <a:lnTo>
                      <a:pt x="64" y="15"/>
                    </a:lnTo>
                    <a:lnTo>
                      <a:pt x="62" y="15"/>
                    </a:lnTo>
                    <a:lnTo>
                      <a:pt x="62" y="13"/>
                    </a:lnTo>
                    <a:lnTo>
                      <a:pt x="61" y="13"/>
                    </a:lnTo>
                    <a:lnTo>
                      <a:pt x="59" y="13"/>
                    </a:lnTo>
                    <a:lnTo>
                      <a:pt x="57" y="13"/>
                    </a:lnTo>
                    <a:lnTo>
                      <a:pt x="55" y="13"/>
                    </a:lnTo>
                    <a:lnTo>
                      <a:pt x="55" y="11"/>
                    </a:lnTo>
                    <a:lnTo>
                      <a:pt x="54" y="11"/>
                    </a:lnTo>
                    <a:lnTo>
                      <a:pt x="21" y="2"/>
                    </a:lnTo>
                    <a:lnTo>
                      <a:pt x="21" y="13"/>
                    </a:lnTo>
                    <a:lnTo>
                      <a:pt x="20" y="13"/>
                    </a:lnTo>
                    <a:lnTo>
                      <a:pt x="18" y="13"/>
                    </a:lnTo>
                    <a:lnTo>
                      <a:pt x="16" y="13"/>
                    </a:lnTo>
                    <a:lnTo>
                      <a:pt x="14" y="13"/>
                    </a:lnTo>
                    <a:lnTo>
                      <a:pt x="14" y="15"/>
                    </a:lnTo>
                    <a:lnTo>
                      <a:pt x="12" y="15"/>
                    </a:lnTo>
                    <a:lnTo>
                      <a:pt x="12" y="16"/>
                    </a:lnTo>
                    <a:lnTo>
                      <a:pt x="11" y="16"/>
                    </a:lnTo>
                    <a:lnTo>
                      <a:pt x="11" y="18"/>
                    </a:lnTo>
                    <a:lnTo>
                      <a:pt x="9" y="18"/>
                    </a:lnTo>
                    <a:lnTo>
                      <a:pt x="9" y="20"/>
                    </a:lnTo>
                    <a:lnTo>
                      <a:pt x="9" y="22"/>
                    </a:lnTo>
                    <a:lnTo>
                      <a:pt x="9" y="23"/>
                    </a:lnTo>
                    <a:lnTo>
                      <a:pt x="9" y="25"/>
                    </a:lnTo>
                    <a:lnTo>
                      <a:pt x="9" y="27"/>
                    </a:lnTo>
                    <a:lnTo>
                      <a:pt x="9" y="29"/>
                    </a:lnTo>
                    <a:lnTo>
                      <a:pt x="9" y="30"/>
                    </a:lnTo>
                    <a:lnTo>
                      <a:pt x="9" y="32"/>
                    </a:lnTo>
                    <a:lnTo>
                      <a:pt x="11" y="34"/>
                    </a:lnTo>
                    <a:lnTo>
                      <a:pt x="11" y="36"/>
                    </a:lnTo>
                    <a:lnTo>
                      <a:pt x="12" y="36"/>
                    </a:lnTo>
                    <a:lnTo>
                      <a:pt x="12" y="38"/>
                    </a:lnTo>
                    <a:lnTo>
                      <a:pt x="14" y="38"/>
                    </a:lnTo>
                    <a:lnTo>
                      <a:pt x="16" y="39"/>
                    </a:lnTo>
                    <a:lnTo>
                      <a:pt x="18" y="39"/>
                    </a:lnTo>
                    <a:lnTo>
                      <a:pt x="18" y="41"/>
                    </a:lnTo>
                    <a:lnTo>
                      <a:pt x="20" y="41"/>
                    </a:lnTo>
                    <a:lnTo>
                      <a:pt x="21" y="41"/>
                    </a:lnTo>
                    <a:lnTo>
                      <a:pt x="23" y="41"/>
                    </a:lnTo>
                    <a:lnTo>
                      <a:pt x="23" y="43"/>
                    </a:lnTo>
                    <a:lnTo>
                      <a:pt x="25" y="43"/>
                    </a:lnTo>
                    <a:lnTo>
                      <a:pt x="27" y="43"/>
                    </a:lnTo>
                    <a:lnTo>
                      <a:pt x="29" y="43"/>
                    </a:lnTo>
                    <a:lnTo>
                      <a:pt x="30" y="43"/>
                    </a:lnTo>
                    <a:lnTo>
                      <a:pt x="32" y="43"/>
                    </a:lnTo>
                    <a:lnTo>
                      <a:pt x="34" y="43"/>
                    </a:lnTo>
                    <a:lnTo>
                      <a:pt x="36" y="45"/>
                    </a:lnTo>
                    <a:lnTo>
                      <a:pt x="36" y="43"/>
                    </a:lnTo>
                    <a:lnTo>
                      <a:pt x="34" y="43"/>
                    </a:lnTo>
                    <a:lnTo>
                      <a:pt x="34" y="41"/>
                    </a:lnTo>
                    <a:lnTo>
                      <a:pt x="32" y="41"/>
                    </a:lnTo>
                    <a:lnTo>
                      <a:pt x="32" y="39"/>
                    </a:lnTo>
                    <a:lnTo>
                      <a:pt x="30" y="38"/>
                    </a:lnTo>
                    <a:lnTo>
                      <a:pt x="30" y="36"/>
                    </a:lnTo>
                    <a:lnTo>
                      <a:pt x="30" y="34"/>
                    </a:lnTo>
                    <a:lnTo>
                      <a:pt x="29" y="34"/>
                    </a:lnTo>
                    <a:lnTo>
                      <a:pt x="29" y="32"/>
                    </a:lnTo>
                    <a:lnTo>
                      <a:pt x="29" y="30"/>
                    </a:lnTo>
                    <a:lnTo>
                      <a:pt x="29" y="29"/>
                    </a:lnTo>
                    <a:lnTo>
                      <a:pt x="29" y="27"/>
                    </a:lnTo>
                    <a:lnTo>
                      <a:pt x="29" y="25"/>
                    </a:lnTo>
                    <a:lnTo>
                      <a:pt x="29" y="23"/>
                    </a:lnTo>
                    <a:lnTo>
                      <a:pt x="29" y="22"/>
                    </a:lnTo>
                    <a:lnTo>
                      <a:pt x="29" y="20"/>
                    </a:lnTo>
                    <a:lnTo>
                      <a:pt x="29" y="18"/>
                    </a:lnTo>
                    <a:lnTo>
                      <a:pt x="29" y="16"/>
                    </a:lnTo>
                    <a:lnTo>
                      <a:pt x="30" y="16"/>
                    </a:lnTo>
                    <a:lnTo>
                      <a:pt x="30" y="15"/>
                    </a:lnTo>
                    <a:lnTo>
                      <a:pt x="30" y="13"/>
                    </a:lnTo>
                    <a:lnTo>
                      <a:pt x="32" y="13"/>
                    </a:lnTo>
                    <a:lnTo>
                      <a:pt x="32" y="11"/>
                    </a:lnTo>
                    <a:lnTo>
                      <a:pt x="32" y="9"/>
                    </a:lnTo>
                    <a:lnTo>
                      <a:pt x="34" y="9"/>
                    </a:lnTo>
                    <a:lnTo>
                      <a:pt x="34" y="7"/>
                    </a:lnTo>
                    <a:lnTo>
                      <a:pt x="36" y="7"/>
                    </a:lnTo>
                    <a:lnTo>
                      <a:pt x="37" y="6"/>
                    </a:lnTo>
                    <a:lnTo>
                      <a:pt x="39" y="6"/>
                    </a:lnTo>
                    <a:lnTo>
                      <a:pt x="39" y="4"/>
                    </a:lnTo>
                    <a:lnTo>
                      <a:pt x="41" y="4"/>
                    </a:lnTo>
                    <a:lnTo>
                      <a:pt x="43" y="2"/>
                    </a:lnTo>
                    <a:lnTo>
                      <a:pt x="45" y="2"/>
                    </a:lnTo>
                    <a:lnTo>
                      <a:pt x="46" y="2"/>
                    </a:lnTo>
                    <a:lnTo>
                      <a:pt x="48" y="2"/>
                    </a:lnTo>
                    <a:lnTo>
                      <a:pt x="50" y="2"/>
                    </a:lnTo>
                    <a:lnTo>
                      <a:pt x="50" y="0"/>
                    </a:lnTo>
                    <a:lnTo>
                      <a:pt x="52" y="0"/>
                    </a:lnTo>
                    <a:lnTo>
                      <a:pt x="54" y="0"/>
                    </a:lnTo>
                    <a:lnTo>
                      <a:pt x="55" y="0"/>
                    </a:lnTo>
                    <a:lnTo>
                      <a:pt x="57" y="0"/>
                    </a:lnTo>
                    <a:lnTo>
                      <a:pt x="57" y="2"/>
                    </a:lnTo>
                    <a:lnTo>
                      <a:pt x="59" y="2"/>
                    </a:lnTo>
                    <a:lnTo>
                      <a:pt x="61" y="2"/>
                    </a:lnTo>
                    <a:lnTo>
                      <a:pt x="62" y="2"/>
                    </a:lnTo>
                    <a:lnTo>
                      <a:pt x="64" y="2"/>
                    </a:lnTo>
                    <a:lnTo>
                      <a:pt x="64" y="4"/>
                    </a:lnTo>
                    <a:lnTo>
                      <a:pt x="66" y="4"/>
                    </a:lnTo>
                    <a:lnTo>
                      <a:pt x="68" y="4"/>
                    </a:lnTo>
                    <a:lnTo>
                      <a:pt x="68" y="6"/>
                    </a:lnTo>
                    <a:lnTo>
                      <a:pt x="70" y="6"/>
                    </a:lnTo>
                    <a:lnTo>
                      <a:pt x="70" y="7"/>
                    </a:lnTo>
                    <a:lnTo>
                      <a:pt x="71" y="7"/>
                    </a:lnTo>
                    <a:lnTo>
                      <a:pt x="73" y="9"/>
                    </a:lnTo>
                    <a:lnTo>
                      <a:pt x="73" y="11"/>
                    </a:lnTo>
                    <a:lnTo>
                      <a:pt x="75" y="11"/>
                    </a:lnTo>
                    <a:lnTo>
                      <a:pt x="75" y="13"/>
                    </a:lnTo>
                    <a:lnTo>
                      <a:pt x="77" y="13"/>
                    </a:lnTo>
                    <a:lnTo>
                      <a:pt x="77" y="15"/>
                    </a:lnTo>
                    <a:lnTo>
                      <a:pt x="77" y="16"/>
                    </a:lnTo>
                    <a:lnTo>
                      <a:pt x="79" y="16"/>
                    </a:lnTo>
                    <a:lnTo>
                      <a:pt x="79" y="18"/>
                    </a:lnTo>
                    <a:lnTo>
                      <a:pt x="79" y="20"/>
                    </a:lnTo>
                    <a:lnTo>
                      <a:pt x="79" y="22"/>
                    </a:lnTo>
                    <a:lnTo>
                      <a:pt x="79" y="23"/>
                    </a:lnTo>
                    <a:lnTo>
                      <a:pt x="79" y="25"/>
                    </a:lnTo>
                    <a:lnTo>
                      <a:pt x="79" y="27"/>
                    </a:lnTo>
                    <a:lnTo>
                      <a:pt x="79" y="29"/>
                    </a:lnTo>
                    <a:lnTo>
                      <a:pt x="79" y="30"/>
                    </a:lnTo>
                    <a:lnTo>
                      <a:pt x="79" y="32"/>
                    </a:lnTo>
                    <a:lnTo>
                      <a:pt x="79" y="34"/>
                    </a:lnTo>
                    <a:lnTo>
                      <a:pt x="79" y="36"/>
                    </a:lnTo>
                    <a:lnTo>
                      <a:pt x="79" y="38"/>
                    </a:lnTo>
                    <a:lnTo>
                      <a:pt x="77" y="38"/>
                    </a:lnTo>
                    <a:lnTo>
                      <a:pt x="77" y="39"/>
                    </a:lnTo>
                    <a:lnTo>
                      <a:pt x="77" y="41"/>
                    </a:lnTo>
                    <a:lnTo>
                      <a:pt x="75" y="41"/>
                    </a:lnTo>
                    <a:lnTo>
                      <a:pt x="75" y="43"/>
                    </a:lnTo>
                    <a:lnTo>
                      <a:pt x="73" y="45"/>
                    </a:lnTo>
                    <a:lnTo>
                      <a:pt x="71" y="46"/>
                    </a:lnTo>
                    <a:lnTo>
                      <a:pt x="70" y="48"/>
                    </a:lnTo>
                    <a:lnTo>
                      <a:pt x="68" y="48"/>
                    </a:lnTo>
                    <a:lnTo>
                      <a:pt x="68" y="50"/>
                    </a:lnTo>
                    <a:lnTo>
                      <a:pt x="66" y="50"/>
                    </a:lnTo>
                    <a:lnTo>
                      <a:pt x="64" y="50"/>
                    </a:lnTo>
                    <a:lnTo>
                      <a:pt x="64" y="52"/>
                    </a:lnTo>
                    <a:lnTo>
                      <a:pt x="62" y="52"/>
                    </a:lnTo>
                    <a:lnTo>
                      <a:pt x="61" y="52"/>
                    </a:lnTo>
                    <a:lnTo>
                      <a:pt x="59" y="53"/>
                    </a:lnTo>
                    <a:lnTo>
                      <a:pt x="57" y="53"/>
                    </a:lnTo>
                    <a:lnTo>
                      <a:pt x="55" y="53"/>
                    </a:lnTo>
                    <a:lnTo>
                      <a:pt x="54" y="53"/>
                    </a:lnTo>
                    <a:lnTo>
                      <a:pt x="52" y="53"/>
                    </a:lnTo>
                    <a:lnTo>
                      <a:pt x="52" y="55"/>
                    </a:lnTo>
                    <a:lnTo>
                      <a:pt x="50" y="55"/>
                    </a:lnTo>
                    <a:lnTo>
                      <a:pt x="48" y="55"/>
                    </a:lnTo>
                    <a:lnTo>
                      <a:pt x="46" y="55"/>
                    </a:lnTo>
                    <a:lnTo>
                      <a:pt x="45" y="55"/>
                    </a:lnTo>
                    <a:lnTo>
                      <a:pt x="43" y="55"/>
                    </a:lnTo>
                    <a:lnTo>
                      <a:pt x="41" y="55"/>
                    </a:lnTo>
                    <a:lnTo>
                      <a:pt x="39" y="55"/>
                    </a:lnTo>
                    <a:lnTo>
                      <a:pt x="37" y="55"/>
                    </a:lnTo>
                    <a:lnTo>
                      <a:pt x="36" y="55"/>
                    </a:lnTo>
                    <a:lnTo>
                      <a:pt x="34" y="55"/>
                    </a:lnTo>
                    <a:lnTo>
                      <a:pt x="32" y="53"/>
                    </a:lnTo>
                    <a:lnTo>
                      <a:pt x="30" y="53"/>
                    </a:lnTo>
                    <a:lnTo>
                      <a:pt x="29" y="53"/>
                    </a:lnTo>
                    <a:lnTo>
                      <a:pt x="27" y="53"/>
                    </a:lnTo>
                    <a:lnTo>
                      <a:pt x="25" y="53"/>
                    </a:lnTo>
                    <a:lnTo>
                      <a:pt x="23" y="53"/>
                    </a:lnTo>
                    <a:lnTo>
                      <a:pt x="23" y="52"/>
                    </a:lnTo>
                    <a:lnTo>
                      <a:pt x="21" y="52"/>
                    </a:lnTo>
                    <a:lnTo>
                      <a:pt x="20" y="52"/>
                    </a:lnTo>
                    <a:lnTo>
                      <a:pt x="18" y="52"/>
                    </a:lnTo>
                    <a:lnTo>
                      <a:pt x="16" y="50"/>
                    </a:lnTo>
                    <a:lnTo>
                      <a:pt x="14" y="50"/>
                    </a:lnTo>
                    <a:lnTo>
                      <a:pt x="14" y="48"/>
                    </a:lnTo>
                    <a:lnTo>
                      <a:pt x="12" y="48"/>
                    </a:lnTo>
                    <a:lnTo>
                      <a:pt x="11" y="48"/>
                    </a:lnTo>
                    <a:lnTo>
                      <a:pt x="11" y="46"/>
                    </a:lnTo>
                    <a:lnTo>
                      <a:pt x="9" y="46"/>
                    </a:lnTo>
                    <a:lnTo>
                      <a:pt x="7" y="45"/>
                    </a:lnTo>
                    <a:lnTo>
                      <a:pt x="5" y="43"/>
                    </a:lnTo>
                    <a:lnTo>
                      <a:pt x="5" y="41"/>
                    </a:lnTo>
                    <a:lnTo>
                      <a:pt x="4" y="41"/>
                    </a:lnTo>
                    <a:lnTo>
                      <a:pt x="4" y="39"/>
                    </a:lnTo>
                    <a:lnTo>
                      <a:pt x="2" y="39"/>
                    </a:lnTo>
                    <a:lnTo>
                      <a:pt x="2" y="38"/>
                    </a:lnTo>
                    <a:lnTo>
                      <a:pt x="2" y="36"/>
                    </a:lnTo>
                    <a:lnTo>
                      <a:pt x="0" y="36"/>
                    </a:lnTo>
                    <a:lnTo>
                      <a:pt x="0" y="34"/>
                    </a:lnTo>
                    <a:lnTo>
                      <a:pt x="0" y="32"/>
                    </a:lnTo>
                    <a:lnTo>
                      <a:pt x="0" y="30"/>
                    </a:lnTo>
                    <a:lnTo>
                      <a:pt x="0" y="29"/>
                    </a:lnTo>
                    <a:lnTo>
                      <a:pt x="0" y="27"/>
                    </a:lnTo>
                    <a:lnTo>
                      <a:pt x="0" y="25"/>
                    </a:lnTo>
                    <a:lnTo>
                      <a:pt x="0" y="23"/>
                    </a:lnTo>
                    <a:lnTo>
                      <a:pt x="0" y="22"/>
                    </a:lnTo>
                    <a:lnTo>
                      <a:pt x="0" y="20"/>
                    </a:lnTo>
                    <a:lnTo>
                      <a:pt x="0" y="18"/>
                    </a:lnTo>
                    <a:lnTo>
                      <a:pt x="0" y="16"/>
                    </a:lnTo>
                    <a:lnTo>
                      <a:pt x="2" y="15"/>
                    </a:lnTo>
                    <a:lnTo>
                      <a:pt x="2" y="13"/>
                    </a:lnTo>
                    <a:lnTo>
                      <a:pt x="2" y="11"/>
                    </a:lnTo>
                    <a:lnTo>
                      <a:pt x="4" y="11"/>
                    </a:lnTo>
                    <a:lnTo>
                      <a:pt x="4" y="9"/>
                    </a:lnTo>
                    <a:lnTo>
                      <a:pt x="5" y="9"/>
                    </a:lnTo>
                    <a:lnTo>
                      <a:pt x="5" y="7"/>
                    </a:lnTo>
                    <a:lnTo>
                      <a:pt x="7" y="7"/>
                    </a:lnTo>
                    <a:lnTo>
                      <a:pt x="7" y="6"/>
                    </a:lnTo>
                    <a:lnTo>
                      <a:pt x="9" y="6"/>
                    </a:lnTo>
                    <a:lnTo>
                      <a:pt x="9" y="4"/>
                    </a:lnTo>
                    <a:lnTo>
                      <a:pt x="11" y="4"/>
                    </a:lnTo>
                    <a:lnTo>
                      <a:pt x="12" y="4"/>
                    </a:lnTo>
                    <a:lnTo>
                      <a:pt x="14" y="4"/>
                    </a:lnTo>
                    <a:lnTo>
                      <a:pt x="14" y="2"/>
                    </a:lnTo>
                    <a:lnTo>
                      <a:pt x="16" y="2"/>
                    </a:lnTo>
                    <a:lnTo>
                      <a:pt x="18" y="2"/>
                    </a:lnTo>
                    <a:lnTo>
                      <a:pt x="20" y="2"/>
                    </a:lnTo>
                    <a:lnTo>
                      <a:pt x="21" y="2"/>
                    </a:lnTo>
                    <a:lnTo>
                      <a:pt x="54"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9" name="Freeform 93"/>
              <p:cNvSpPr>
                <a:spLocks/>
              </p:cNvSpPr>
              <p:nvPr/>
            </p:nvSpPr>
            <p:spPr bwMode="auto">
              <a:xfrm>
                <a:off x="3566" y="1263"/>
                <a:ext cx="81" cy="55"/>
              </a:xfrm>
              <a:custGeom>
                <a:avLst/>
                <a:gdLst>
                  <a:gd name="T0" fmla="*/ 62 w 81"/>
                  <a:gd name="T1" fmla="*/ 47 h 54"/>
                  <a:gd name="T2" fmla="*/ 68 w 81"/>
                  <a:gd name="T3" fmla="*/ 39 h 54"/>
                  <a:gd name="T4" fmla="*/ 70 w 81"/>
                  <a:gd name="T5" fmla="*/ 31 h 54"/>
                  <a:gd name="T6" fmla="*/ 70 w 81"/>
                  <a:gd name="T7" fmla="*/ 23 h 54"/>
                  <a:gd name="T8" fmla="*/ 66 w 81"/>
                  <a:gd name="T9" fmla="*/ 17 h 54"/>
                  <a:gd name="T10" fmla="*/ 59 w 81"/>
                  <a:gd name="T11" fmla="*/ 11 h 54"/>
                  <a:gd name="T12" fmla="*/ 50 w 81"/>
                  <a:gd name="T13" fmla="*/ 11 h 54"/>
                  <a:gd name="T14" fmla="*/ 45 w 81"/>
                  <a:gd name="T15" fmla="*/ 19 h 54"/>
                  <a:gd name="T16" fmla="*/ 41 w 81"/>
                  <a:gd name="T17" fmla="*/ 24 h 54"/>
                  <a:gd name="T18" fmla="*/ 41 w 81"/>
                  <a:gd name="T19" fmla="*/ 33 h 54"/>
                  <a:gd name="T20" fmla="*/ 45 w 81"/>
                  <a:gd name="T21" fmla="*/ 40 h 54"/>
                  <a:gd name="T22" fmla="*/ 50 w 81"/>
                  <a:gd name="T23" fmla="*/ 47 h 54"/>
                  <a:gd name="T24" fmla="*/ 21 w 81"/>
                  <a:gd name="T25" fmla="*/ 43 h 54"/>
                  <a:gd name="T26" fmla="*/ 29 w 81"/>
                  <a:gd name="T27" fmla="*/ 40 h 54"/>
                  <a:gd name="T28" fmla="*/ 32 w 81"/>
                  <a:gd name="T29" fmla="*/ 35 h 54"/>
                  <a:gd name="T30" fmla="*/ 32 w 81"/>
                  <a:gd name="T31" fmla="*/ 26 h 54"/>
                  <a:gd name="T32" fmla="*/ 30 w 81"/>
                  <a:gd name="T33" fmla="*/ 19 h 54"/>
                  <a:gd name="T34" fmla="*/ 25 w 81"/>
                  <a:gd name="T35" fmla="*/ 13 h 54"/>
                  <a:gd name="T36" fmla="*/ 16 w 81"/>
                  <a:gd name="T37" fmla="*/ 13 h 54"/>
                  <a:gd name="T38" fmla="*/ 11 w 81"/>
                  <a:gd name="T39" fmla="*/ 19 h 54"/>
                  <a:gd name="T40" fmla="*/ 9 w 81"/>
                  <a:gd name="T41" fmla="*/ 26 h 54"/>
                  <a:gd name="T42" fmla="*/ 9 w 81"/>
                  <a:gd name="T43" fmla="*/ 35 h 54"/>
                  <a:gd name="T44" fmla="*/ 12 w 81"/>
                  <a:gd name="T45" fmla="*/ 40 h 54"/>
                  <a:gd name="T46" fmla="*/ 20 w 81"/>
                  <a:gd name="T47" fmla="*/ 43 h 54"/>
                  <a:gd name="T48" fmla="*/ 32 w 81"/>
                  <a:gd name="T49" fmla="*/ 50 h 54"/>
                  <a:gd name="T50" fmla="*/ 27 w 81"/>
                  <a:gd name="T51" fmla="*/ 54 h 54"/>
                  <a:gd name="T52" fmla="*/ 20 w 81"/>
                  <a:gd name="T53" fmla="*/ 56 h 54"/>
                  <a:gd name="T54" fmla="*/ 12 w 81"/>
                  <a:gd name="T55" fmla="*/ 54 h 54"/>
                  <a:gd name="T56" fmla="*/ 7 w 81"/>
                  <a:gd name="T57" fmla="*/ 50 h 54"/>
                  <a:gd name="T58" fmla="*/ 4 w 81"/>
                  <a:gd name="T59" fmla="*/ 43 h 54"/>
                  <a:gd name="T60" fmla="*/ 0 w 81"/>
                  <a:gd name="T61" fmla="*/ 37 h 54"/>
                  <a:gd name="T62" fmla="*/ 0 w 81"/>
                  <a:gd name="T63" fmla="*/ 28 h 54"/>
                  <a:gd name="T64" fmla="*/ 2 w 81"/>
                  <a:gd name="T65" fmla="*/ 19 h 54"/>
                  <a:gd name="T66" fmla="*/ 5 w 81"/>
                  <a:gd name="T67" fmla="*/ 9 h 54"/>
                  <a:gd name="T68" fmla="*/ 11 w 81"/>
                  <a:gd name="T69" fmla="*/ 4 h 54"/>
                  <a:gd name="T70" fmla="*/ 20 w 81"/>
                  <a:gd name="T71" fmla="*/ 2 h 54"/>
                  <a:gd name="T72" fmla="*/ 29 w 81"/>
                  <a:gd name="T73" fmla="*/ 4 h 54"/>
                  <a:gd name="T74" fmla="*/ 34 w 81"/>
                  <a:gd name="T75" fmla="*/ 7 h 54"/>
                  <a:gd name="T76" fmla="*/ 36 w 81"/>
                  <a:gd name="T77" fmla="*/ 11 h 54"/>
                  <a:gd name="T78" fmla="*/ 39 w 81"/>
                  <a:gd name="T79" fmla="*/ 5 h 54"/>
                  <a:gd name="T80" fmla="*/ 45 w 81"/>
                  <a:gd name="T81" fmla="*/ 2 h 54"/>
                  <a:gd name="T82" fmla="*/ 52 w 81"/>
                  <a:gd name="T83" fmla="*/ 0 h 54"/>
                  <a:gd name="T84" fmla="*/ 61 w 81"/>
                  <a:gd name="T85" fmla="*/ 0 h 54"/>
                  <a:gd name="T86" fmla="*/ 68 w 81"/>
                  <a:gd name="T87" fmla="*/ 2 h 54"/>
                  <a:gd name="T88" fmla="*/ 73 w 81"/>
                  <a:gd name="T89" fmla="*/ 7 h 54"/>
                  <a:gd name="T90" fmla="*/ 77 w 81"/>
                  <a:gd name="T91" fmla="*/ 17 h 54"/>
                  <a:gd name="T92" fmla="*/ 79 w 81"/>
                  <a:gd name="T93" fmla="*/ 24 h 54"/>
                  <a:gd name="T94" fmla="*/ 80 w 81"/>
                  <a:gd name="T95" fmla="*/ 31 h 54"/>
                  <a:gd name="T96" fmla="*/ 79 w 81"/>
                  <a:gd name="T97" fmla="*/ 39 h 54"/>
                  <a:gd name="T98" fmla="*/ 75 w 81"/>
                  <a:gd name="T99" fmla="*/ 49 h 54"/>
                  <a:gd name="T100" fmla="*/ 71 w 81"/>
                  <a:gd name="T101" fmla="*/ 54 h 54"/>
                  <a:gd name="T102" fmla="*/ 66 w 81"/>
                  <a:gd name="T103" fmla="*/ 57 h 54"/>
                  <a:gd name="T104" fmla="*/ 59 w 81"/>
                  <a:gd name="T105" fmla="*/ 59 h 54"/>
                  <a:gd name="T106" fmla="*/ 52 w 81"/>
                  <a:gd name="T107" fmla="*/ 57 h 54"/>
                  <a:gd name="T108" fmla="*/ 43 w 81"/>
                  <a:gd name="T109" fmla="*/ 56 h 54"/>
                  <a:gd name="T110" fmla="*/ 39 w 81"/>
                  <a:gd name="T111" fmla="*/ 50 h 54"/>
                  <a:gd name="T112" fmla="*/ 36 w 81"/>
                  <a:gd name="T113" fmla="*/ 43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54"/>
                  <a:gd name="T173" fmla="*/ 81 w 81"/>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54">
                    <a:moveTo>
                      <a:pt x="55" y="43"/>
                    </a:moveTo>
                    <a:lnTo>
                      <a:pt x="57" y="43"/>
                    </a:lnTo>
                    <a:lnTo>
                      <a:pt x="59" y="41"/>
                    </a:lnTo>
                    <a:lnTo>
                      <a:pt x="61" y="41"/>
                    </a:lnTo>
                    <a:lnTo>
                      <a:pt x="62" y="41"/>
                    </a:lnTo>
                    <a:lnTo>
                      <a:pt x="64" y="39"/>
                    </a:lnTo>
                    <a:lnTo>
                      <a:pt x="66" y="39"/>
                    </a:lnTo>
                    <a:lnTo>
                      <a:pt x="66" y="37"/>
                    </a:lnTo>
                    <a:lnTo>
                      <a:pt x="68" y="37"/>
                    </a:lnTo>
                    <a:lnTo>
                      <a:pt x="68" y="36"/>
                    </a:lnTo>
                    <a:lnTo>
                      <a:pt x="68" y="34"/>
                    </a:lnTo>
                    <a:lnTo>
                      <a:pt x="70" y="34"/>
                    </a:lnTo>
                    <a:lnTo>
                      <a:pt x="70" y="32"/>
                    </a:lnTo>
                    <a:lnTo>
                      <a:pt x="70" y="30"/>
                    </a:lnTo>
                    <a:lnTo>
                      <a:pt x="70" y="28"/>
                    </a:lnTo>
                    <a:lnTo>
                      <a:pt x="70" y="27"/>
                    </a:lnTo>
                    <a:lnTo>
                      <a:pt x="70" y="25"/>
                    </a:lnTo>
                    <a:lnTo>
                      <a:pt x="70" y="23"/>
                    </a:lnTo>
                    <a:lnTo>
                      <a:pt x="70" y="21"/>
                    </a:lnTo>
                    <a:lnTo>
                      <a:pt x="70" y="20"/>
                    </a:lnTo>
                    <a:lnTo>
                      <a:pt x="70" y="18"/>
                    </a:lnTo>
                    <a:lnTo>
                      <a:pt x="68" y="18"/>
                    </a:lnTo>
                    <a:lnTo>
                      <a:pt x="68" y="16"/>
                    </a:lnTo>
                    <a:lnTo>
                      <a:pt x="66" y="16"/>
                    </a:lnTo>
                    <a:lnTo>
                      <a:pt x="66" y="14"/>
                    </a:lnTo>
                    <a:lnTo>
                      <a:pt x="64" y="14"/>
                    </a:lnTo>
                    <a:lnTo>
                      <a:pt x="64" y="13"/>
                    </a:lnTo>
                    <a:lnTo>
                      <a:pt x="62" y="13"/>
                    </a:lnTo>
                    <a:lnTo>
                      <a:pt x="61" y="11"/>
                    </a:lnTo>
                    <a:lnTo>
                      <a:pt x="59" y="11"/>
                    </a:lnTo>
                    <a:lnTo>
                      <a:pt x="57" y="11"/>
                    </a:lnTo>
                    <a:lnTo>
                      <a:pt x="55" y="11"/>
                    </a:lnTo>
                    <a:lnTo>
                      <a:pt x="54" y="11"/>
                    </a:lnTo>
                    <a:lnTo>
                      <a:pt x="52" y="11"/>
                    </a:lnTo>
                    <a:lnTo>
                      <a:pt x="50" y="11"/>
                    </a:lnTo>
                    <a:lnTo>
                      <a:pt x="48" y="13"/>
                    </a:lnTo>
                    <a:lnTo>
                      <a:pt x="46" y="13"/>
                    </a:lnTo>
                    <a:lnTo>
                      <a:pt x="46" y="14"/>
                    </a:lnTo>
                    <a:lnTo>
                      <a:pt x="45" y="14"/>
                    </a:lnTo>
                    <a:lnTo>
                      <a:pt x="45" y="16"/>
                    </a:lnTo>
                    <a:lnTo>
                      <a:pt x="43" y="16"/>
                    </a:lnTo>
                    <a:lnTo>
                      <a:pt x="43" y="18"/>
                    </a:lnTo>
                    <a:lnTo>
                      <a:pt x="43" y="20"/>
                    </a:lnTo>
                    <a:lnTo>
                      <a:pt x="41" y="20"/>
                    </a:lnTo>
                    <a:lnTo>
                      <a:pt x="41" y="21"/>
                    </a:lnTo>
                    <a:lnTo>
                      <a:pt x="41" y="23"/>
                    </a:lnTo>
                    <a:lnTo>
                      <a:pt x="41" y="25"/>
                    </a:lnTo>
                    <a:lnTo>
                      <a:pt x="41" y="27"/>
                    </a:lnTo>
                    <a:lnTo>
                      <a:pt x="41" y="28"/>
                    </a:lnTo>
                    <a:lnTo>
                      <a:pt x="41" y="30"/>
                    </a:lnTo>
                    <a:lnTo>
                      <a:pt x="41" y="32"/>
                    </a:lnTo>
                    <a:lnTo>
                      <a:pt x="41" y="34"/>
                    </a:lnTo>
                    <a:lnTo>
                      <a:pt x="43" y="34"/>
                    </a:lnTo>
                    <a:lnTo>
                      <a:pt x="43" y="36"/>
                    </a:lnTo>
                    <a:lnTo>
                      <a:pt x="45" y="37"/>
                    </a:lnTo>
                    <a:lnTo>
                      <a:pt x="45" y="39"/>
                    </a:lnTo>
                    <a:lnTo>
                      <a:pt x="46" y="39"/>
                    </a:lnTo>
                    <a:lnTo>
                      <a:pt x="48" y="39"/>
                    </a:lnTo>
                    <a:lnTo>
                      <a:pt x="48" y="41"/>
                    </a:lnTo>
                    <a:lnTo>
                      <a:pt x="50" y="41"/>
                    </a:lnTo>
                    <a:lnTo>
                      <a:pt x="52" y="41"/>
                    </a:lnTo>
                    <a:lnTo>
                      <a:pt x="54" y="43"/>
                    </a:lnTo>
                    <a:lnTo>
                      <a:pt x="55" y="43"/>
                    </a:lnTo>
                    <a:lnTo>
                      <a:pt x="20" y="39"/>
                    </a:lnTo>
                    <a:lnTo>
                      <a:pt x="21" y="39"/>
                    </a:lnTo>
                    <a:lnTo>
                      <a:pt x="23" y="39"/>
                    </a:lnTo>
                    <a:lnTo>
                      <a:pt x="25" y="39"/>
                    </a:lnTo>
                    <a:lnTo>
                      <a:pt x="27" y="39"/>
                    </a:lnTo>
                    <a:lnTo>
                      <a:pt x="27" y="37"/>
                    </a:lnTo>
                    <a:lnTo>
                      <a:pt x="29" y="37"/>
                    </a:lnTo>
                    <a:lnTo>
                      <a:pt x="29" y="36"/>
                    </a:lnTo>
                    <a:lnTo>
                      <a:pt x="30" y="36"/>
                    </a:lnTo>
                    <a:lnTo>
                      <a:pt x="30" y="34"/>
                    </a:lnTo>
                    <a:lnTo>
                      <a:pt x="32" y="34"/>
                    </a:lnTo>
                    <a:lnTo>
                      <a:pt x="32" y="32"/>
                    </a:lnTo>
                    <a:lnTo>
                      <a:pt x="32" y="30"/>
                    </a:lnTo>
                    <a:lnTo>
                      <a:pt x="32" y="28"/>
                    </a:lnTo>
                    <a:lnTo>
                      <a:pt x="32" y="27"/>
                    </a:lnTo>
                    <a:lnTo>
                      <a:pt x="32" y="25"/>
                    </a:lnTo>
                    <a:lnTo>
                      <a:pt x="32" y="23"/>
                    </a:lnTo>
                    <a:lnTo>
                      <a:pt x="32" y="21"/>
                    </a:lnTo>
                    <a:lnTo>
                      <a:pt x="32" y="20"/>
                    </a:lnTo>
                    <a:lnTo>
                      <a:pt x="30" y="20"/>
                    </a:lnTo>
                    <a:lnTo>
                      <a:pt x="30" y="18"/>
                    </a:lnTo>
                    <a:lnTo>
                      <a:pt x="30" y="16"/>
                    </a:lnTo>
                    <a:lnTo>
                      <a:pt x="29" y="16"/>
                    </a:lnTo>
                    <a:lnTo>
                      <a:pt x="29" y="14"/>
                    </a:lnTo>
                    <a:lnTo>
                      <a:pt x="27" y="14"/>
                    </a:lnTo>
                    <a:lnTo>
                      <a:pt x="25" y="14"/>
                    </a:lnTo>
                    <a:lnTo>
                      <a:pt x="25" y="13"/>
                    </a:lnTo>
                    <a:lnTo>
                      <a:pt x="23" y="13"/>
                    </a:lnTo>
                    <a:lnTo>
                      <a:pt x="21" y="13"/>
                    </a:lnTo>
                    <a:lnTo>
                      <a:pt x="20" y="13"/>
                    </a:lnTo>
                    <a:lnTo>
                      <a:pt x="18" y="13"/>
                    </a:lnTo>
                    <a:lnTo>
                      <a:pt x="16" y="13"/>
                    </a:lnTo>
                    <a:lnTo>
                      <a:pt x="16" y="14"/>
                    </a:lnTo>
                    <a:lnTo>
                      <a:pt x="14" y="14"/>
                    </a:lnTo>
                    <a:lnTo>
                      <a:pt x="12" y="14"/>
                    </a:lnTo>
                    <a:lnTo>
                      <a:pt x="12" y="16"/>
                    </a:lnTo>
                    <a:lnTo>
                      <a:pt x="11" y="16"/>
                    </a:lnTo>
                    <a:lnTo>
                      <a:pt x="11" y="18"/>
                    </a:lnTo>
                    <a:lnTo>
                      <a:pt x="11" y="20"/>
                    </a:lnTo>
                    <a:lnTo>
                      <a:pt x="9" y="20"/>
                    </a:lnTo>
                    <a:lnTo>
                      <a:pt x="9" y="21"/>
                    </a:lnTo>
                    <a:lnTo>
                      <a:pt x="9" y="23"/>
                    </a:lnTo>
                    <a:lnTo>
                      <a:pt x="9" y="25"/>
                    </a:lnTo>
                    <a:lnTo>
                      <a:pt x="9" y="27"/>
                    </a:lnTo>
                    <a:lnTo>
                      <a:pt x="9" y="28"/>
                    </a:lnTo>
                    <a:lnTo>
                      <a:pt x="9" y="30"/>
                    </a:lnTo>
                    <a:lnTo>
                      <a:pt x="9" y="32"/>
                    </a:lnTo>
                    <a:lnTo>
                      <a:pt x="9" y="34"/>
                    </a:lnTo>
                    <a:lnTo>
                      <a:pt x="11" y="34"/>
                    </a:lnTo>
                    <a:lnTo>
                      <a:pt x="11" y="36"/>
                    </a:lnTo>
                    <a:lnTo>
                      <a:pt x="12" y="36"/>
                    </a:lnTo>
                    <a:lnTo>
                      <a:pt x="12" y="37"/>
                    </a:lnTo>
                    <a:lnTo>
                      <a:pt x="14" y="37"/>
                    </a:lnTo>
                    <a:lnTo>
                      <a:pt x="14" y="39"/>
                    </a:lnTo>
                    <a:lnTo>
                      <a:pt x="16" y="39"/>
                    </a:lnTo>
                    <a:lnTo>
                      <a:pt x="18" y="39"/>
                    </a:lnTo>
                    <a:lnTo>
                      <a:pt x="20" y="39"/>
                    </a:lnTo>
                    <a:lnTo>
                      <a:pt x="36" y="39"/>
                    </a:lnTo>
                    <a:lnTo>
                      <a:pt x="36" y="41"/>
                    </a:lnTo>
                    <a:lnTo>
                      <a:pt x="34" y="43"/>
                    </a:lnTo>
                    <a:lnTo>
                      <a:pt x="34" y="44"/>
                    </a:lnTo>
                    <a:lnTo>
                      <a:pt x="32" y="44"/>
                    </a:lnTo>
                    <a:lnTo>
                      <a:pt x="32" y="46"/>
                    </a:lnTo>
                    <a:lnTo>
                      <a:pt x="30" y="46"/>
                    </a:lnTo>
                    <a:lnTo>
                      <a:pt x="30" y="48"/>
                    </a:lnTo>
                    <a:lnTo>
                      <a:pt x="29" y="48"/>
                    </a:lnTo>
                    <a:lnTo>
                      <a:pt x="27" y="48"/>
                    </a:lnTo>
                    <a:lnTo>
                      <a:pt x="27" y="50"/>
                    </a:lnTo>
                    <a:lnTo>
                      <a:pt x="25" y="50"/>
                    </a:lnTo>
                    <a:lnTo>
                      <a:pt x="23" y="50"/>
                    </a:lnTo>
                    <a:lnTo>
                      <a:pt x="21" y="50"/>
                    </a:lnTo>
                    <a:lnTo>
                      <a:pt x="20" y="50"/>
                    </a:lnTo>
                    <a:lnTo>
                      <a:pt x="18" y="50"/>
                    </a:lnTo>
                    <a:lnTo>
                      <a:pt x="16" y="50"/>
                    </a:lnTo>
                    <a:lnTo>
                      <a:pt x="14" y="50"/>
                    </a:lnTo>
                    <a:lnTo>
                      <a:pt x="12" y="50"/>
                    </a:lnTo>
                    <a:lnTo>
                      <a:pt x="12" y="48"/>
                    </a:lnTo>
                    <a:lnTo>
                      <a:pt x="11" y="48"/>
                    </a:lnTo>
                    <a:lnTo>
                      <a:pt x="9" y="48"/>
                    </a:lnTo>
                    <a:lnTo>
                      <a:pt x="9" y="46"/>
                    </a:lnTo>
                    <a:lnTo>
                      <a:pt x="7" y="46"/>
                    </a:lnTo>
                    <a:lnTo>
                      <a:pt x="7" y="44"/>
                    </a:lnTo>
                    <a:lnTo>
                      <a:pt x="5" y="44"/>
                    </a:lnTo>
                    <a:lnTo>
                      <a:pt x="5" y="43"/>
                    </a:lnTo>
                    <a:lnTo>
                      <a:pt x="4" y="43"/>
                    </a:lnTo>
                    <a:lnTo>
                      <a:pt x="4" y="41"/>
                    </a:lnTo>
                    <a:lnTo>
                      <a:pt x="4" y="39"/>
                    </a:lnTo>
                    <a:lnTo>
                      <a:pt x="2" y="39"/>
                    </a:lnTo>
                    <a:lnTo>
                      <a:pt x="2" y="37"/>
                    </a:lnTo>
                    <a:lnTo>
                      <a:pt x="2" y="36"/>
                    </a:lnTo>
                    <a:lnTo>
                      <a:pt x="0" y="36"/>
                    </a:lnTo>
                    <a:lnTo>
                      <a:pt x="0" y="34"/>
                    </a:lnTo>
                    <a:lnTo>
                      <a:pt x="0" y="32"/>
                    </a:lnTo>
                    <a:lnTo>
                      <a:pt x="0" y="30"/>
                    </a:lnTo>
                    <a:lnTo>
                      <a:pt x="0" y="28"/>
                    </a:lnTo>
                    <a:lnTo>
                      <a:pt x="0" y="27"/>
                    </a:lnTo>
                    <a:lnTo>
                      <a:pt x="0" y="25"/>
                    </a:lnTo>
                    <a:lnTo>
                      <a:pt x="0" y="23"/>
                    </a:lnTo>
                    <a:lnTo>
                      <a:pt x="0" y="21"/>
                    </a:lnTo>
                    <a:lnTo>
                      <a:pt x="0" y="20"/>
                    </a:lnTo>
                    <a:lnTo>
                      <a:pt x="0" y="18"/>
                    </a:lnTo>
                    <a:lnTo>
                      <a:pt x="2" y="16"/>
                    </a:lnTo>
                    <a:lnTo>
                      <a:pt x="2" y="14"/>
                    </a:lnTo>
                    <a:lnTo>
                      <a:pt x="2" y="13"/>
                    </a:lnTo>
                    <a:lnTo>
                      <a:pt x="4" y="13"/>
                    </a:lnTo>
                    <a:lnTo>
                      <a:pt x="4" y="11"/>
                    </a:lnTo>
                    <a:lnTo>
                      <a:pt x="5" y="9"/>
                    </a:lnTo>
                    <a:lnTo>
                      <a:pt x="5" y="7"/>
                    </a:lnTo>
                    <a:lnTo>
                      <a:pt x="7" y="7"/>
                    </a:lnTo>
                    <a:lnTo>
                      <a:pt x="9" y="5"/>
                    </a:lnTo>
                    <a:lnTo>
                      <a:pt x="11" y="5"/>
                    </a:lnTo>
                    <a:lnTo>
                      <a:pt x="11" y="4"/>
                    </a:lnTo>
                    <a:lnTo>
                      <a:pt x="12" y="4"/>
                    </a:lnTo>
                    <a:lnTo>
                      <a:pt x="14" y="4"/>
                    </a:lnTo>
                    <a:lnTo>
                      <a:pt x="16" y="2"/>
                    </a:lnTo>
                    <a:lnTo>
                      <a:pt x="18" y="2"/>
                    </a:lnTo>
                    <a:lnTo>
                      <a:pt x="20" y="2"/>
                    </a:lnTo>
                    <a:lnTo>
                      <a:pt x="21" y="2"/>
                    </a:lnTo>
                    <a:lnTo>
                      <a:pt x="23" y="2"/>
                    </a:lnTo>
                    <a:lnTo>
                      <a:pt x="25" y="4"/>
                    </a:lnTo>
                    <a:lnTo>
                      <a:pt x="27" y="4"/>
                    </a:lnTo>
                    <a:lnTo>
                      <a:pt x="29" y="4"/>
                    </a:lnTo>
                    <a:lnTo>
                      <a:pt x="29" y="5"/>
                    </a:lnTo>
                    <a:lnTo>
                      <a:pt x="30" y="5"/>
                    </a:lnTo>
                    <a:lnTo>
                      <a:pt x="32" y="5"/>
                    </a:lnTo>
                    <a:lnTo>
                      <a:pt x="32" y="7"/>
                    </a:lnTo>
                    <a:lnTo>
                      <a:pt x="34" y="7"/>
                    </a:lnTo>
                    <a:lnTo>
                      <a:pt x="34" y="9"/>
                    </a:lnTo>
                    <a:lnTo>
                      <a:pt x="34" y="11"/>
                    </a:lnTo>
                    <a:lnTo>
                      <a:pt x="36" y="11"/>
                    </a:lnTo>
                    <a:lnTo>
                      <a:pt x="36" y="13"/>
                    </a:lnTo>
                    <a:lnTo>
                      <a:pt x="36" y="11"/>
                    </a:lnTo>
                    <a:lnTo>
                      <a:pt x="37" y="11"/>
                    </a:lnTo>
                    <a:lnTo>
                      <a:pt x="37" y="9"/>
                    </a:lnTo>
                    <a:lnTo>
                      <a:pt x="37" y="7"/>
                    </a:lnTo>
                    <a:lnTo>
                      <a:pt x="39" y="7"/>
                    </a:lnTo>
                    <a:lnTo>
                      <a:pt x="39" y="5"/>
                    </a:lnTo>
                    <a:lnTo>
                      <a:pt x="41" y="5"/>
                    </a:lnTo>
                    <a:lnTo>
                      <a:pt x="41" y="4"/>
                    </a:lnTo>
                    <a:lnTo>
                      <a:pt x="43" y="4"/>
                    </a:lnTo>
                    <a:lnTo>
                      <a:pt x="43" y="2"/>
                    </a:lnTo>
                    <a:lnTo>
                      <a:pt x="45" y="2"/>
                    </a:lnTo>
                    <a:lnTo>
                      <a:pt x="46" y="2"/>
                    </a:lnTo>
                    <a:lnTo>
                      <a:pt x="46" y="0"/>
                    </a:lnTo>
                    <a:lnTo>
                      <a:pt x="48" y="0"/>
                    </a:lnTo>
                    <a:lnTo>
                      <a:pt x="50" y="0"/>
                    </a:lnTo>
                    <a:lnTo>
                      <a:pt x="52" y="0"/>
                    </a:lnTo>
                    <a:lnTo>
                      <a:pt x="54" y="0"/>
                    </a:lnTo>
                    <a:lnTo>
                      <a:pt x="55" y="0"/>
                    </a:lnTo>
                    <a:lnTo>
                      <a:pt x="57" y="0"/>
                    </a:lnTo>
                    <a:lnTo>
                      <a:pt x="59" y="0"/>
                    </a:lnTo>
                    <a:lnTo>
                      <a:pt x="61" y="0"/>
                    </a:lnTo>
                    <a:lnTo>
                      <a:pt x="62" y="0"/>
                    </a:lnTo>
                    <a:lnTo>
                      <a:pt x="64" y="0"/>
                    </a:lnTo>
                    <a:lnTo>
                      <a:pt x="64" y="2"/>
                    </a:lnTo>
                    <a:lnTo>
                      <a:pt x="66" y="2"/>
                    </a:lnTo>
                    <a:lnTo>
                      <a:pt x="68" y="2"/>
                    </a:lnTo>
                    <a:lnTo>
                      <a:pt x="68" y="4"/>
                    </a:lnTo>
                    <a:lnTo>
                      <a:pt x="70" y="4"/>
                    </a:lnTo>
                    <a:lnTo>
                      <a:pt x="71" y="5"/>
                    </a:lnTo>
                    <a:lnTo>
                      <a:pt x="73" y="5"/>
                    </a:lnTo>
                    <a:lnTo>
                      <a:pt x="73" y="7"/>
                    </a:lnTo>
                    <a:lnTo>
                      <a:pt x="75" y="9"/>
                    </a:lnTo>
                    <a:lnTo>
                      <a:pt x="75" y="11"/>
                    </a:lnTo>
                    <a:lnTo>
                      <a:pt x="77" y="11"/>
                    </a:lnTo>
                    <a:lnTo>
                      <a:pt x="77" y="13"/>
                    </a:lnTo>
                    <a:lnTo>
                      <a:pt x="77" y="14"/>
                    </a:lnTo>
                    <a:lnTo>
                      <a:pt x="79" y="14"/>
                    </a:lnTo>
                    <a:lnTo>
                      <a:pt x="79" y="16"/>
                    </a:lnTo>
                    <a:lnTo>
                      <a:pt x="79" y="18"/>
                    </a:lnTo>
                    <a:lnTo>
                      <a:pt x="79" y="20"/>
                    </a:lnTo>
                    <a:lnTo>
                      <a:pt x="79" y="21"/>
                    </a:lnTo>
                    <a:lnTo>
                      <a:pt x="80" y="21"/>
                    </a:lnTo>
                    <a:lnTo>
                      <a:pt x="80" y="23"/>
                    </a:lnTo>
                    <a:lnTo>
                      <a:pt x="80" y="25"/>
                    </a:lnTo>
                    <a:lnTo>
                      <a:pt x="80" y="27"/>
                    </a:lnTo>
                    <a:lnTo>
                      <a:pt x="80" y="28"/>
                    </a:lnTo>
                    <a:lnTo>
                      <a:pt x="80" y="30"/>
                    </a:lnTo>
                    <a:lnTo>
                      <a:pt x="80" y="32"/>
                    </a:lnTo>
                    <a:lnTo>
                      <a:pt x="79" y="32"/>
                    </a:lnTo>
                    <a:lnTo>
                      <a:pt x="79" y="34"/>
                    </a:lnTo>
                    <a:lnTo>
                      <a:pt x="79" y="36"/>
                    </a:lnTo>
                    <a:lnTo>
                      <a:pt x="79" y="37"/>
                    </a:lnTo>
                    <a:lnTo>
                      <a:pt x="79" y="39"/>
                    </a:lnTo>
                    <a:lnTo>
                      <a:pt x="77" y="39"/>
                    </a:lnTo>
                    <a:lnTo>
                      <a:pt x="77" y="41"/>
                    </a:lnTo>
                    <a:lnTo>
                      <a:pt x="75" y="43"/>
                    </a:lnTo>
                    <a:lnTo>
                      <a:pt x="75" y="44"/>
                    </a:lnTo>
                    <a:lnTo>
                      <a:pt x="73" y="44"/>
                    </a:lnTo>
                    <a:lnTo>
                      <a:pt x="73" y="46"/>
                    </a:lnTo>
                    <a:lnTo>
                      <a:pt x="71" y="46"/>
                    </a:lnTo>
                    <a:lnTo>
                      <a:pt x="71" y="48"/>
                    </a:lnTo>
                    <a:lnTo>
                      <a:pt x="70" y="48"/>
                    </a:lnTo>
                    <a:lnTo>
                      <a:pt x="70" y="50"/>
                    </a:lnTo>
                    <a:lnTo>
                      <a:pt x="68" y="50"/>
                    </a:lnTo>
                    <a:lnTo>
                      <a:pt x="66" y="50"/>
                    </a:lnTo>
                    <a:lnTo>
                      <a:pt x="66" y="51"/>
                    </a:lnTo>
                    <a:lnTo>
                      <a:pt x="64" y="51"/>
                    </a:lnTo>
                    <a:lnTo>
                      <a:pt x="62" y="51"/>
                    </a:lnTo>
                    <a:lnTo>
                      <a:pt x="61" y="51"/>
                    </a:lnTo>
                    <a:lnTo>
                      <a:pt x="59" y="51"/>
                    </a:lnTo>
                    <a:lnTo>
                      <a:pt x="59" y="53"/>
                    </a:lnTo>
                    <a:lnTo>
                      <a:pt x="57" y="53"/>
                    </a:lnTo>
                    <a:lnTo>
                      <a:pt x="55" y="53"/>
                    </a:lnTo>
                    <a:lnTo>
                      <a:pt x="54" y="53"/>
                    </a:lnTo>
                    <a:lnTo>
                      <a:pt x="52" y="53"/>
                    </a:lnTo>
                    <a:lnTo>
                      <a:pt x="52" y="51"/>
                    </a:lnTo>
                    <a:lnTo>
                      <a:pt x="50" y="51"/>
                    </a:lnTo>
                    <a:lnTo>
                      <a:pt x="48" y="51"/>
                    </a:lnTo>
                    <a:lnTo>
                      <a:pt x="46" y="51"/>
                    </a:lnTo>
                    <a:lnTo>
                      <a:pt x="45" y="50"/>
                    </a:lnTo>
                    <a:lnTo>
                      <a:pt x="43" y="50"/>
                    </a:lnTo>
                    <a:lnTo>
                      <a:pt x="43" y="48"/>
                    </a:lnTo>
                    <a:lnTo>
                      <a:pt x="41" y="48"/>
                    </a:lnTo>
                    <a:lnTo>
                      <a:pt x="41" y="46"/>
                    </a:lnTo>
                    <a:lnTo>
                      <a:pt x="39" y="46"/>
                    </a:lnTo>
                    <a:lnTo>
                      <a:pt x="39" y="44"/>
                    </a:lnTo>
                    <a:lnTo>
                      <a:pt x="37" y="44"/>
                    </a:lnTo>
                    <a:lnTo>
                      <a:pt x="37" y="43"/>
                    </a:lnTo>
                    <a:lnTo>
                      <a:pt x="37" y="41"/>
                    </a:lnTo>
                    <a:lnTo>
                      <a:pt x="36" y="41"/>
                    </a:lnTo>
                    <a:lnTo>
                      <a:pt x="36" y="39"/>
                    </a:lnTo>
                    <a:lnTo>
                      <a:pt x="55" y="4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grpSp>
        <p:grpSp>
          <p:nvGrpSpPr>
            <p:cNvPr id="100421" name="Group 94"/>
            <p:cNvGrpSpPr>
              <a:grpSpLocks/>
            </p:cNvGrpSpPr>
            <p:nvPr/>
          </p:nvGrpSpPr>
          <p:grpSpPr bwMode="auto">
            <a:xfrm>
              <a:off x="7443788" y="2859093"/>
              <a:ext cx="412750" cy="650877"/>
              <a:chOff x="5350" y="1171"/>
              <a:chExt cx="273" cy="432"/>
            </a:xfrm>
          </p:grpSpPr>
          <p:sp>
            <p:nvSpPr>
              <p:cNvPr id="70" name="Freeform 95"/>
              <p:cNvSpPr>
                <a:spLocks/>
              </p:cNvSpPr>
              <p:nvPr/>
            </p:nvSpPr>
            <p:spPr bwMode="auto">
              <a:xfrm>
                <a:off x="5350" y="1169"/>
                <a:ext cx="107" cy="83"/>
              </a:xfrm>
              <a:custGeom>
                <a:avLst/>
                <a:gdLst>
                  <a:gd name="T0" fmla="*/ 8 w 107"/>
                  <a:gd name="T1" fmla="*/ 40 h 82"/>
                  <a:gd name="T2" fmla="*/ 0 w 107"/>
                  <a:gd name="T3" fmla="*/ 40 h 82"/>
                  <a:gd name="T4" fmla="*/ 106 w 107"/>
                  <a:gd name="T5" fmla="*/ 0 h 82"/>
                  <a:gd name="T6" fmla="*/ 104 w 107"/>
                  <a:gd name="T7" fmla="*/ 1 h 82"/>
                  <a:gd name="T8" fmla="*/ 104 w 107"/>
                  <a:gd name="T9" fmla="*/ 5 h 82"/>
                  <a:gd name="T10" fmla="*/ 102 w 107"/>
                  <a:gd name="T11" fmla="*/ 7 h 82"/>
                  <a:gd name="T12" fmla="*/ 100 w 107"/>
                  <a:gd name="T13" fmla="*/ 10 h 82"/>
                  <a:gd name="T14" fmla="*/ 100 w 107"/>
                  <a:gd name="T15" fmla="*/ 12 h 82"/>
                  <a:gd name="T16" fmla="*/ 99 w 107"/>
                  <a:gd name="T17" fmla="*/ 15 h 82"/>
                  <a:gd name="T18" fmla="*/ 99 w 107"/>
                  <a:gd name="T19" fmla="*/ 17 h 82"/>
                  <a:gd name="T20" fmla="*/ 99 w 107"/>
                  <a:gd name="T21" fmla="*/ 21 h 82"/>
                  <a:gd name="T22" fmla="*/ 97 w 107"/>
                  <a:gd name="T23" fmla="*/ 23 h 82"/>
                  <a:gd name="T24" fmla="*/ 97 w 107"/>
                  <a:gd name="T25" fmla="*/ 24 h 82"/>
                  <a:gd name="T26" fmla="*/ 97 w 107"/>
                  <a:gd name="T27" fmla="*/ 28 h 82"/>
                  <a:gd name="T28" fmla="*/ 95 w 107"/>
                  <a:gd name="T29" fmla="*/ 30 h 82"/>
                  <a:gd name="T30" fmla="*/ 95 w 107"/>
                  <a:gd name="T31" fmla="*/ 33 h 82"/>
                  <a:gd name="T32" fmla="*/ 95 w 107"/>
                  <a:gd name="T33" fmla="*/ 35 h 82"/>
                  <a:gd name="T34" fmla="*/ 95 w 107"/>
                  <a:gd name="T35" fmla="*/ 38 h 82"/>
                  <a:gd name="T36" fmla="*/ 95 w 107"/>
                  <a:gd name="T37" fmla="*/ 40 h 82"/>
                  <a:gd name="T38" fmla="*/ 95 w 107"/>
                  <a:gd name="T39" fmla="*/ 44 h 82"/>
                  <a:gd name="T40" fmla="*/ 95 w 107"/>
                  <a:gd name="T41" fmla="*/ 46 h 82"/>
                  <a:gd name="T42" fmla="*/ 95 w 107"/>
                  <a:gd name="T43" fmla="*/ 47 h 82"/>
                  <a:gd name="T44" fmla="*/ 95 w 107"/>
                  <a:gd name="T45" fmla="*/ 51 h 82"/>
                  <a:gd name="T46" fmla="*/ 97 w 107"/>
                  <a:gd name="T47" fmla="*/ 53 h 82"/>
                  <a:gd name="T48" fmla="*/ 97 w 107"/>
                  <a:gd name="T49" fmla="*/ 56 h 82"/>
                  <a:gd name="T50" fmla="*/ 97 w 107"/>
                  <a:gd name="T51" fmla="*/ 58 h 82"/>
                  <a:gd name="T52" fmla="*/ 99 w 107"/>
                  <a:gd name="T53" fmla="*/ 61 h 82"/>
                  <a:gd name="T54" fmla="*/ 99 w 107"/>
                  <a:gd name="T55" fmla="*/ 63 h 82"/>
                  <a:gd name="T56" fmla="*/ 99 w 107"/>
                  <a:gd name="T57" fmla="*/ 67 h 82"/>
                  <a:gd name="T58" fmla="*/ 100 w 107"/>
                  <a:gd name="T59" fmla="*/ 69 h 82"/>
                  <a:gd name="T60" fmla="*/ 100 w 107"/>
                  <a:gd name="T61" fmla="*/ 72 h 82"/>
                  <a:gd name="T62" fmla="*/ 102 w 107"/>
                  <a:gd name="T63" fmla="*/ 74 h 82"/>
                  <a:gd name="T64" fmla="*/ 104 w 107"/>
                  <a:gd name="T65" fmla="*/ 76 h 82"/>
                  <a:gd name="T66" fmla="*/ 104 w 107"/>
                  <a:gd name="T67" fmla="*/ 79 h 82"/>
                  <a:gd name="T68" fmla="*/ 106 w 107"/>
                  <a:gd name="T69" fmla="*/ 81 h 82"/>
                  <a:gd name="T70" fmla="*/ 0 w 107"/>
                  <a:gd name="T71" fmla="*/ 40 h 82"/>
                  <a:gd name="T72" fmla="*/ 8 w 107"/>
                  <a:gd name="T73" fmla="*/ 4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82"/>
                  <a:gd name="T113" fmla="*/ 107 w 107"/>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82">
                    <a:moveTo>
                      <a:pt x="8" y="40"/>
                    </a:moveTo>
                    <a:lnTo>
                      <a:pt x="0" y="40"/>
                    </a:lnTo>
                    <a:lnTo>
                      <a:pt x="106" y="0"/>
                    </a:lnTo>
                    <a:lnTo>
                      <a:pt x="104" y="1"/>
                    </a:lnTo>
                    <a:lnTo>
                      <a:pt x="104" y="5"/>
                    </a:lnTo>
                    <a:lnTo>
                      <a:pt x="102" y="7"/>
                    </a:lnTo>
                    <a:lnTo>
                      <a:pt x="100" y="10"/>
                    </a:lnTo>
                    <a:lnTo>
                      <a:pt x="100" y="12"/>
                    </a:lnTo>
                    <a:lnTo>
                      <a:pt x="99" y="15"/>
                    </a:lnTo>
                    <a:lnTo>
                      <a:pt x="99" y="17"/>
                    </a:lnTo>
                    <a:lnTo>
                      <a:pt x="99" y="21"/>
                    </a:lnTo>
                    <a:lnTo>
                      <a:pt x="97" y="23"/>
                    </a:lnTo>
                    <a:lnTo>
                      <a:pt x="97" y="24"/>
                    </a:lnTo>
                    <a:lnTo>
                      <a:pt x="97" y="28"/>
                    </a:lnTo>
                    <a:lnTo>
                      <a:pt x="95" y="30"/>
                    </a:lnTo>
                    <a:lnTo>
                      <a:pt x="95" y="33"/>
                    </a:lnTo>
                    <a:lnTo>
                      <a:pt x="95" y="35"/>
                    </a:lnTo>
                    <a:lnTo>
                      <a:pt x="95" y="38"/>
                    </a:lnTo>
                    <a:lnTo>
                      <a:pt x="95" y="40"/>
                    </a:lnTo>
                    <a:lnTo>
                      <a:pt x="95" y="44"/>
                    </a:lnTo>
                    <a:lnTo>
                      <a:pt x="95" y="46"/>
                    </a:lnTo>
                    <a:lnTo>
                      <a:pt x="95" y="47"/>
                    </a:lnTo>
                    <a:lnTo>
                      <a:pt x="95" y="51"/>
                    </a:lnTo>
                    <a:lnTo>
                      <a:pt x="97" y="53"/>
                    </a:lnTo>
                    <a:lnTo>
                      <a:pt x="97" y="56"/>
                    </a:lnTo>
                    <a:lnTo>
                      <a:pt x="97" y="58"/>
                    </a:lnTo>
                    <a:lnTo>
                      <a:pt x="99" y="61"/>
                    </a:lnTo>
                    <a:lnTo>
                      <a:pt x="99" y="63"/>
                    </a:lnTo>
                    <a:lnTo>
                      <a:pt x="99" y="67"/>
                    </a:lnTo>
                    <a:lnTo>
                      <a:pt x="100" y="69"/>
                    </a:lnTo>
                    <a:lnTo>
                      <a:pt x="100" y="72"/>
                    </a:lnTo>
                    <a:lnTo>
                      <a:pt x="102" y="74"/>
                    </a:lnTo>
                    <a:lnTo>
                      <a:pt x="104" y="76"/>
                    </a:lnTo>
                    <a:lnTo>
                      <a:pt x="104" y="79"/>
                    </a:lnTo>
                    <a:lnTo>
                      <a:pt x="106" y="81"/>
                    </a:lnTo>
                    <a:lnTo>
                      <a:pt x="0" y="40"/>
                    </a:lnTo>
                    <a:lnTo>
                      <a:pt x="8" y="40"/>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sp>
            <p:nvSpPr>
              <p:cNvPr id="71" name="Freeform 96"/>
              <p:cNvSpPr>
                <a:spLocks/>
              </p:cNvSpPr>
              <p:nvPr/>
            </p:nvSpPr>
            <p:spPr bwMode="auto">
              <a:xfrm>
                <a:off x="5422" y="1199"/>
                <a:ext cx="201" cy="204"/>
              </a:xfrm>
              <a:custGeom>
                <a:avLst/>
                <a:gdLst>
                  <a:gd name="T0" fmla="*/ 200 w 201"/>
                  <a:gd name="T1" fmla="*/ 193 h 207"/>
                  <a:gd name="T2" fmla="*/ 198 w 201"/>
                  <a:gd name="T3" fmla="*/ 170 h 207"/>
                  <a:gd name="T4" fmla="*/ 195 w 201"/>
                  <a:gd name="T5" fmla="*/ 149 h 207"/>
                  <a:gd name="T6" fmla="*/ 189 w 201"/>
                  <a:gd name="T7" fmla="*/ 129 h 207"/>
                  <a:gd name="T8" fmla="*/ 180 w 201"/>
                  <a:gd name="T9" fmla="*/ 110 h 207"/>
                  <a:gd name="T10" fmla="*/ 171 w 201"/>
                  <a:gd name="T11" fmla="*/ 92 h 207"/>
                  <a:gd name="T12" fmla="*/ 159 w 201"/>
                  <a:gd name="T13" fmla="*/ 76 h 207"/>
                  <a:gd name="T14" fmla="*/ 146 w 201"/>
                  <a:gd name="T15" fmla="*/ 62 h 207"/>
                  <a:gd name="T16" fmla="*/ 132 w 201"/>
                  <a:gd name="T17" fmla="*/ 48 h 207"/>
                  <a:gd name="T18" fmla="*/ 116 w 201"/>
                  <a:gd name="T19" fmla="*/ 36 h 207"/>
                  <a:gd name="T20" fmla="*/ 100 w 201"/>
                  <a:gd name="T21" fmla="*/ 27 h 207"/>
                  <a:gd name="T22" fmla="*/ 82 w 201"/>
                  <a:gd name="T23" fmla="*/ 18 h 207"/>
                  <a:gd name="T24" fmla="*/ 64 w 201"/>
                  <a:gd name="T25" fmla="*/ 11 h 207"/>
                  <a:gd name="T26" fmla="*/ 46 w 201"/>
                  <a:gd name="T27" fmla="*/ 6 h 207"/>
                  <a:gd name="T28" fmla="*/ 28 w 201"/>
                  <a:gd name="T29" fmla="*/ 2 h 207"/>
                  <a:gd name="T30" fmla="*/ 9 w 201"/>
                  <a:gd name="T31" fmla="*/ 0 h 207"/>
                  <a:gd name="T32" fmla="*/ 0 w 201"/>
                  <a:gd name="T33" fmla="*/ 18 h 207"/>
                  <a:gd name="T34" fmla="*/ 18 w 201"/>
                  <a:gd name="T35" fmla="*/ 20 h 207"/>
                  <a:gd name="T36" fmla="*/ 34 w 201"/>
                  <a:gd name="T37" fmla="*/ 22 h 207"/>
                  <a:gd name="T38" fmla="*/ 52 w 201"/>
                  <a:gd name="T39" fmla="*/ 27 h 207"/>
                  <a:gd name="T40" fmla="*/ 68 w 201"/>
                  <a:gd name="T41" fmla="*/ 32 h 207"/>
                  <a:gd name="T42" fmla="*/ 84 w 201"/>
                  <a:gd name="T43" fmla="*/ 39 h 207"/>
                  <a:gd name="T44" fmla="*/ 98 w 201"/>
                  <a:gd name="T45" fmla="*/ 46 h 207"/>
                  <a:gd name="T46" fmla="*/ 112 w 201"/>
                  <a:gd name="T47" fmla="*/ 57 h 207"/>
                  <a:gd name="T48" fmla="*/ 127 w 201"/>
                  <a:gd name="T49" fmla="*/ 68 h 207"/>
                  <a:gd name="T50" fmla="*/ 139 w 201"/>
                  <a:gd name="T51" fmla="*/ 80 h 207"/>
                  <a:gd name="T52" fmla="*/ 150 w 201"/>
                  <a:gd name="T53" fmla="*/ 94 h 207"/>
                  <a:gd name="T54" fmla="*/ 159 w 201"/>
                  <a:gd name="T55" fmla="*/ 110 h 207"/>
                  <a:gd name="T56" fmla="*/ 168 w 201"/>
                  <a:gd name="T57" fmla="*/ 126 h 207"/>
                  <a:gd name="T58" fmla="*/ 175 w 201"/>
                  <a:gd name="T59" fmla="*/ 144 h 207"/>
                  <a:gd name="T60" fmla="*/ 178 w 201"/>
                  <a:gd name="T61" fmla="*/ 163 h 207"/>
                  <a:gd name="T62" fmla="*/ 182 w 201"/>
                  <a:gd name="T63" fmla="*/ 183 h 207"/>
                  <a:gd name="T64" fmla="*/ 182 w 201"/>
                  <a:gd name="T65" fmla="*/ 204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7"/>
                  <a:gd name="T101" fmla="*/ 201 w 201"/>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7">
                    <a:moveTo>
                      <a:pt x="200" y="206"/>
                    </a:moveTo>
                    <a:lnTo>
                      <a:pt x="200" y="193"/>
                    </a:lnTo>
                    <a:lnTo>
                      <a:pt x="200" y="181"/>
                    </a:lnTo>
                    <a:lnTo>
                      <a:pt x="198" y="170"/>
                    </a:lnTo>
                    <a:lnTo>
                      <a:pt x="196" y="160"/>
                    </a:lnTo>
                    <a:lnTo>
                      <a:pt x="195" y="149"/>
                    </a:lnTo>
                    <a:lnTo>
                      <a:pt x="193" y="138"/>
                    </a:lnTo>
                    <a:lnTo>
                      <a:pt x="189" y="129"/>
                    </a:lnTo>
                    <a:lnTo>
                      <a:pt x="186" y="119"/>
                    </a:lnTo>
                    <a:lnTo>
                      <a:pt x="180" y="110"/>
                    </a:lnTo>
                    <a:lnTo>
                      <a:pt x="177" y="101"/>
                    </a:lnTo>
                    <a:lnTo>
                      <a:pt x="171" y="92"/>
                    </a:lnTo>
                    <a:lnTo>
                      <a:pt x="164" y="84"/>
                    </a:lnTo>
                    <a:lnTo>
                      <a:pt x="159" y="76"/>
                    </a:lnTo>
                    <a:lnTo>
                      <a:pt x="153" y="69"/>
                    </a:lnTo>
                    <a:lnTo>
                      <a:pt x="146" y="62"/>
                    </a:lnTo>
                    <a:lnTo>
                      <a:pt x="139" y="55"/>
                    </a:lnTo>
                    <a:lnTo>
                      <a:pt x="132" y="48"/>
                    </a:lnTo>
                    <a:lnTo>
                      <a:pt x="125" y="43"/>
                    </a:lnTo>
                    <a:lnTo>
                      <a:pt x="116" y="36"/>
                    </a:lnTo>
                    <a:lnTo>
                      <a:pt x="109" y="32"/>
                    </a:lnTo>
                    <a:lnTo>
                      <a:pt x="100" y="27"/>
                    </a:lnTo>
                    <a:lnTo>
                      <a:pt x="91" y="22"/>
                    </a:lnTo>
                    <a:lnTo>
                      <a:pt x="82" y="18"/>
                    </a:lnTo>
                    <a:lnTo>
                      <a:pt x="73" y="15"/>
                    </a:lnTo>
                    <a:lnTo>
                      <a:pt x="64" y="11"/>
                    </a:lnTo>
                    <a:lnTo>
                      <a:pt x="55" y="9"/>
                    </a:lnTo>
                    <a:lnTo>
                      <a:pt x="46" y="6"/>
                    </a:lnTo>
                    <a:lnTo>
                      <a:pt x="37" y="4"/>
                    </a:lnTo>
                    <a:lnTo>
                      <a:pt x="28" y="2"/>
                    </a:lnTo>
                    <a:lnTo>
                      <a:pt x="20" y="2"/>
                    </a:lnTo>
                    <a:lnTo>
                      <a:pt x="9" y="0"/>
                    </a:lnTo>
                    <a:lnTo>
                      <a:pt x="0" y="0"/>
                    </a:lnTo>
                    <a:lnTo>
                      <a:pt x="0" y="18"/>
                    </a:lnTo>
                    <a:lnTo>
                      <a:pt x="9" y="20"/>
                    </a:lnTo>
                    <a:lnTo>
                      <a:pt x="18" y="20"/>
                    </a:lnTo>
                    <a:lnTo>
                      <a:pt x="25" y="20"/>
                    </a:lnTo>
                    <a:lnTo>
                      <a:pt x="34" y="22"/>
                    </a:lnTo>
                    <a:lnTo>
                      <a:pt x="43" y="23"/>
                    </a:lnTo>
                    <a:lnTo>
                      <a:pt x="52" y="27"/>
                    </a:lnTo>
                    <a:lnTo>
                      <a:pt x="59" y="29"/>
                    </a:lnTo>
                    <a:lnTo>
                      <a:pt x="68" y="32"/>
                    </a:lnTo>
                    <a:lnTo>
                      <a:pt x="75" y="34"/>
                    </a:lnTo>
                    <a:lnTo>
                      <a:pt x="84" y="39"/>
                    </a:lnTo>
                    <a:lnTo>
                      <a:pt x="91" y="43"/>
                    </a:lnTo>
                    <a:lnTo>
                      <a:pt x="98" y="46"/>
                    </a:lnTo>
                    <a:lnTo>
                      <a:pt x="105" y="52"/>
                    </a:lnTo>
                    <a:lnTo>
                      <a:pt x="112" y="57"/>
                    </a:lnTo>
                    <a:lnTo>
                      <a:pt x="120" y="62"/>
                    </a:lnTo>
                    <a:lnTo>
                      <a:pt x="127" y="68"/>
                    </a:lnTo>
                    <a:lnTo>
                      <a:pt x="132" y="75"/>
                    </a:lnTo>
                    <a:lnTo>
                      <a:pt x="139" y="80"/>
                    </a:lnTo>
                    <a:lnTo>
                      <a:pt x="145" y="87"/>
                    </a:lnTo>
                    <a:lnTo>
                      <a:pt x="150" y="94"/>
                    </a:lnTo>
                    <a:lnTo>
                      <a:pt x="155" y="101"/>
                    </a:lnTo>
                    <a:lnTo>
                      <a:pt x="159" y="110"/>
                    </a:lnTo>
                    <a:lnTo>
                      <a:pt x="164" y="117"/>
                    </a:lnTo>
                    <a:lnTo>
                      <a:pt x="168" y="126"/>
                    </a:lnTo>
                    <a:lnTo>
                      <a:pt x="171" y="135"/>
                    </a:lnTo>
                    <a:lnTo>
                      <a:pt x="175" y="144"/>
                    </a:lnTo>
                    <a:lnTo>
                      <a:pt x="177" y="152"/>
                    </a:lnTo>
                    <a:lnTo>
                      <a:pt x="178" y="163"/>
                    </a:lnTo>
                    <a:lnTo>
                      <a:pt x="180" y="172"/>
                    </a:lnTo>
                    <a:lnTo>
                      <a:pt x="182" y="183"/>
                    </a:lnTo>
                    <a:lnTo>
                      <a:pt x="182" y="193"/>
                    </a:lnTo>
                    <a:lnTo>
                      <a:pt x="182" y="204"/>
                    </a:lnTo>
                    <a:lnTo>
                      <a:pt x="200" y="206"/>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sp>
            <p:nvSpPr>
              <p:cNvPr id="72" name="Freeform 97"/>
              <p:cNvSpPr>
                <a:spLocks/>
              </p:cNvSpPr>
              <p:nvPr/>
            </p:nvSpPr>
            <p:spPr bwMode="auto">
              <a:xfrm>
                <a:off x="5376" y="1403"/>
                <a:ext cx="247" cy="195"/>
              </a:xfrm>
              <a:custGeom>
                <a:avLst/>
                <a:gdLst>
                  <a:gd name="T0" fmla="*/ 13 w 248"/>
                  <a:gd name="T1" fmla="*/ 194 h 197"/>
                  <a:gd name="T2" fmla="*/ 38 w 248"/>
                  <a:gd name="T3" fmla="*/ 194 h 197"/>
                  <a:gd name="T4" fmla="*/ 61 w 248"/>
                  <a:gd name="T5" fmla="*/ 191 h 197"/>
                  <a:gd name="T6" fmla="*/ 84 w 248"/>
                  <a:gd name="T7" fmla="*/ 185 h 197"/>
                  <a:gd name="T8" fmla="*/ 106 w 248"/>
                  <a:gd name="T9" fmla="*/ 180 h 197"/>
                  <a:gd name="T10" fmla="*/ 125 w 248"/>
                  <a:gd name="T11" fmla="*/ 171 h 197"/>
                  <a:gd name="T12" fmla="*/ 145 w 248"/>
                  <a:gd name="T13" fmla="*/ 162 h 197"/>
                  <a:gd name="T14" fmla="*/ 163 w 248"/>
                  <a:gd name="T15" fmla="*/ 152 h 197"/>
                  <a:gd name="T16" fmla="*/ 181 w 248"/>
                  <a:gd name="T17" fmla="*/ 139 h 197"/>
                  <a:gd name="T18" fmla="*/ 195 w 248"/>
                  <a:gd name="T19" fmla="*/ 127 h 197"/>
                  <a:gd name="T20" fmla="*/ 209 w 248"/>
                  <a:gd name="T21" fmla="*/ 111 h 197"/>
                  <a:gd name="T22" fmla="*/ 220 w 248"/>
                  <a:gd name="T23" fmla="*/ 94 h 197"/>
                  <a:gd name="T24" fmla="*/ 231 w 248"/>
                  <a:gd name="T25" fmla="*/ 76 h 197"/>
                  <a:gd name="T26" fmla="*/ 238 w 248"/>
                  <a:gd name="T27" fmla="*/ 56 h 197"/>
                  <a:gd name="T28" fmla="*/ 243 w 248"/>
                  <a:gd name="T29" fmla="*/ 35 h 197"/>
                  <a:gd name="T30" fmla="*/ 247 w 248"/>
                  <a:gd name="T31" fmla="*/ 12 h 197"/>
                  <a:gd name="T32" fmla="*/ 229 w 248"/>
                  <a:gd name="T33" fmla="*/ 0 h 197"/>
                  <a:gd name="T34" fmla="*/ 227 w 248"/>
                  <a:gd name="T35" fmla="*/ 21 h 197"/>
                  <a:gd name="T36" fmla="*/ 224 w 248"/>
                  <a:gd name="T37" fmla="*/ 40 h 197"/>
                  <a:gd name="T38" fmla="*/ 217 w 248"/>
                  <a:gd name="T39" fmla="*/ 60 h 197"/>
                  <a:gd name="T40" fmla="*/ 209 w 248"/>
                  <a:gd name="T41" fmla="*/ 76 h 197"/>
                  <a:gd name="T42" fmla="*/ 200 w 248"/>
                  <a:gd name="T43" fmla="*/ 92 h 197"/>
                  <a:gd name="T44" fmla="*/ 188 w 248"/>
                  <a:gd name="T45" fmla="*/ 108 h 197"/>
                  <a:gd name="T46" fmla="*/ 175 w 248"/>
                  <a:gd name="T47" fmla="*/ 120 h 197"/>
                  <a:gd name="T48" fmla="*/ 161 w 248"/>
                  <a:gd name="T49" fmla="*/ 132 h 197"/>
                  <a:gd name="T50" fmla="*/ 145 w 248"/>
                  <a:gd name="T51" fmla="*/ 141 h 197"/>
                  <a:gd name="T52" fmla="*/ 129 w 248"/>
                  <a:gd name="T53" fmla="*/ 152 h 197"/>
                  <a:gd name="T54" fmla="*/ 109 w 248"/>
                  <a:gd name="T55" fmla="*/ 159 h 197"/>
                  <a:gd name="T56" fmla="*/ 90 w 248"/>
                  <a:gd name="T57" fmla="*/ 166 h 197"/>
                  <a:gd name="T58" fmla="*/ 68 w 248"/>
                  <a:gd name="T59" fmla="*/ 170 h 197"/>
                  <a:gd name="T60" fmla="*/ 47 w 248"/>
                  <a:gd name="T61" fmla="*/ 175 h 197"/>
                  <a:gd name="T62" fmla="*/ 24 w 248"/>
                  <a:gd name="T63" fmla="*/ 177 h 197"/>
                  <a:gd name="T64" fmla="*/ 0 w 248"/>
                  <a:gd name="T65" fmla="*/ 177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197"/>
                  <a:gd name="T101" fmla="*/ 248 w 248"/>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197">
                    <a:moveTo>
                      <a:pt x="0" y="196"/>
                    </a:moveTo>
                    <a:lnTo>
                      <a:pt x="13" y="194"/>
                    </a:lnTo>
                    <a:lnTo>
                      <a:pt x="25" y="194"/>
                    </a:lnTo>
                    <a:lnTo>
                      <a:pt x="38" y="194"/>
                    </a:lnTo>
                    <a:lnTo>
                      <a:pt x="49" y="193"/>
                    </a:lnTo>
                    <a:lnTo>
                      <a:pt x="61" y="191"/>
                    </a:lnTo>
                    <a:lnTo>
                      <a:pt x="72" y="189"/>
                    </a:lnTo>
                    <a:lnTo>
                      <a:pt x="84" y="185"/>
                    </a:lnTo>
                    <a:lnTo>
                      <a:pt x="95" y="184"/>
                    </a:lnTo>
                    <a:lnTo>
                      <a:pt x="106" y="180"/>
                    </a:lnTo>
                    <a:lnTo>
                      <a:pt x="117" y="177"/>
                    </a:lnTo>
                    <a:lnTo>
                      <a:pt x="125" y="171"/>
                    </a:lnTo>
                    <a:lnTo>
                      <a:pt x="136" y="168"/>
                    </a:lnTo>
                    <a:lnTo>
                      <a:pt x="145" y="162"/>
                    </a:lnTo>
                    <a:lnTo>
                      <a:pt x="156" y="157"/>
                    </a:lnTo>
                    <a:lnTo>
                      <a:pt x="163" y="152"/>
                    </a:lnTo>
                    <a:lnTo>
                      <a:pt x="172" y="147"/>
                    </a:lnTo>
                    <a:lnTo>
                      <a:pt x="181" y="139"/>
                    </a:lnTo>
                    <a:lnTo>
                      <a:pt x="188" y="134"/>
                    </a:lnTo>
                    <a:lnTo>
                      <a:pt x="195" y="127"/>
                    </a:lnTo>
                    <a:lnTo>
                      <a:pt x="202" y="118"/>
                    </a:lnTo>
                    <a:lnTo>
                      <a:pt x="209" y="111"/>
                    </a:lnTo>
                    <a:lnTo>
                      <a:pt x="215" y="102"/>
                    </a:lnTo>
                    <a:lnTo>
                      <a:pt x="220" y="94"/>
                    </a:lnTo>
                    <a:lnTo>
                      <a:pt x="225" y="85"/>
                    </a:lnTo>
                    <a:lnTo>
                      <a:pt x="231" y="76"/>
                    </a:lnTo>
                    <a:lnTo>
                      <a:pt x="234" y="67"/>
                    </a:lnTo>
                    <a:lnTo>
                      <a:pt x="238" y="56"/>
                    </a:lnTo>
                    <a:lnTo>
                      <a:pt x="242" y="46"/>
                    </a:lnTo>
                    <a:lnTo>
                      <a:pt x="243" y="35"/>
                    </a:lnTo>
                    <a:lnTo>
                      <a:pt x="245" y="25"/>
                    </a:lnTo>
                    <a:lnTo>
                      <a:pt x="247" y="12"/>
                    </a:lnTo>
                    <a:lnTo>
                      <a:pt x="247" y="2"/>
                    </a:lnTo>
                    <a:lnTo>
                      <a:pt x="229" y="0"/>
                    </a:lnTo>
                    <a:lnTo>
                      <a:pt x="227" y="10"/>
                    </a:lnTo>
                    <a:lnTo>
                      <a:pt x="227" y="21"/>
                    </a:lnTo>
                    <a:lnTo>
                      <a:pt x="225" y="32"/>
                    </a:lnTo>
                    <a:lnTo>
                      <a:pt x="224" y="40"/>
                    </a:lnTo>
                    <a:lnTo>
                      <a:pt x="220" y="51"/>
                    </a:lnTo>
                    <a:lnTo>
                      <a:pt x="217" y="60"/>
                    </a:lnTo>
                    <a:lnTo>
                      <a:pt x="213" y="69"/>
                    </a:lnTo>
                    <a:lnTo>
                      <a:pt x="209" y="76"/>
                    </a:lnTo>
                    <a:lnTo>
                      <a:pt x="204" y="85"/>
                    </a:lnTo>
                    <a:lnTo>
                      <a:pt x="200" y="92"/>
                    </a:lnTo>
                    <a:lnTo>
                      <a:pt x="195" y="101"/>
                    </a:lnTo>
                    <a:lnTo>
                      <a:pt x="188" y="108"/>
                    </a:lnTo>
                    <a:lnTo>
                      <a:pt x="183" y="113"/>
                    </a:lnTo>
                    <a:lnTo>
                      <a:pt x="175" y="120"/>
                    </a:lnTo>
                    <a:lnTo>
                      <a:pt x="168" y="125"/>
                    </a:lnTo>
                    <a:lnTo>
                      <a:pt x="161" y="132"/>
                    </a:lnTo>
                    <a:lnTo>
                      <a:pt x="154" y="138"/>
                    </a:lnTo>
                    <a:lnTo>
                      <a:pt x="145" y="141"/>
                    </a:lnTo>
                    <a:lnTo>
                      <a:pt x="136" y="147"/>
                    </a:lnTo>
                    <a:lnTo>
                      <a:pt x="129" y="152"/>
                    </a:lnTo>
                    <a:lnTo>
                      <a:pt x="118" y="155"/>
                    </a:lnTo>
                    <a:lnTo>
                      <a:pt x="109" y="159"/>
                    </a:lnTo>
                    <a:lnTo>
                      <a:pt x="100" y="162"/>
                    </a:lnTo>
                    <a:lnTo>
                      <a:pt x="90" y="166"/>
                    </a:lnTo>
                    <a:lnTo>
                      <a:pt x="79" y="168"/>
                    </a:lnTo>
                    <a:lnTo>
                      <a:pt x="68" y="170"/>
                    </a:lnTo>
                    <a:lnTo>
                      <a:pt x="58" y="173"/>
                    </a:lnTo>
                    <a:lnTo>
                      <a:pt x="47" y="175"/>
                    </a:lnTo>
                    <a:lnTo>
                      <a:pt x="36" y="175"/>
                    </a:lnTo>
                    <a:lnTo>
                      <a:pt x="24" y="177"/>
                    </a:lnTo>
                    <a:lnTo>
                      <a:pt x="13" y="177"/>
                    </a:lnTo>
                    <a:lnTo>
                      <a:pt x="0" y="177"/>
                    </a:lnTo>
                    <a:lnTo>
                      <a:pt x="0" y="196"/>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grpSp>
        <p:sp>
          <p:nvSpPr>
            <p:cNvPr id="67" name="Line 98"/>
            <p:cNvSpPr>
              <a:spLocks noChangeShapeType="1"/>
            </p:cNvSpPr>
            <p:nvPr/>
          </p:nvSpPr>
          <p:spPr bwMode="auto">
            <a:xfrm flipV="1">
              <a:off x="4685836" y="3296466"/>
              <a:ext cx="0" cy="391297"/>
            </a:xfrm>
            <a:prstGeom prst="line">
              <a:avLst/>
            </a:prstGeom>
            <a:noFill/>
            <a:ln w="25400">
              <a:solidFill>
                <a:schemeClr val="bg1"/>
              </a:solidFill>
              <a:round/>
              <a:headEnd type="none" w="sm" len="sm"/>
              <a:tailEnd type="none" w="sm" len="sm"/>
            </a:ln>
          </p:spPr>
          <p:txBody>
            <a:bodyPr wrap="none" anchor="ctr"/>
            <a:lstStyle/>
            <a:p>
              <a:pPr>
                <a:defRPr/>
              </a:pPr>
              <a:endParaRPr lang="en-US">
                <a:solidFill>
                  <a:srgbClr val="002060"/>
                </a:solidFill>
                <a:latin typeface="+mj-lt"/>
                <a:cs typeface="+mn-cs"/>
              </a:endParaRPr>
            </a:p>
          </p:txBody>
        </p:sp>
        <p:sp>
          <p:nvSpPr>
            <p:cNvPr id="68" name="Line 99"/>
            <p:cNvSpPr>
              <a:spLocks noChangeShapeType="1"/>
            </p:cNvSpPr>
            <p:nvPr/>
          </p:nvSpPr>
          <p:spPr bwMode="auto">
            <a:xfrm flipV="1">
              <a:off x="7085854" y="2735263"/>
              <a:ext cx="0" cy="391297"/>
            </a:xfrm>
            <a:prstGeom prst="line">
              <a:avLst/>
            </a:prstGeom>
            <a:noFill/>
            <a:ln w="25400">
              <a:solidFill>
                <a:schemeClr val="bg1"/>
              </a:solidFill>
              <a:round/>
              <a:headEnd type="none" w="sm" len="sm"/>
              <a:tailEnd type="none" w="sm" len="sm"/>
            </a:ln>
          </p:spPr>
          <p:txBody>
            <a:bodyPr wrap="none" anchor="ctr"/>
            <a:lstStyle/>
            <a:p>
              <a:pPr>
                <a:defRPr/>
              </a:pPr>
              <a:endParaRPr lang="en-US">
                <a:solidFill>
                  <a:srgbClr val="002060"/>
                </a:solidFill>
                <a:latin typeface="+mj-lt"/>
                <a:cs typeface="+mn-cs"/>
              </a:endParaRPr>
            </a:p>
          </p:txBody>
        </p:sp>
        <p:sp>
          <p:nvSpPr>
            <p:cNvPr id="69" name="Freeform 56"/>
            <p:cNvSpPr>
              <a:spLocks/>
            </p:cNvSpPr>
            <p:nvPr/>
          </p:nvSpPr>
          <p:spPr bwMode="auto">
            <a:xfrm rot="10495581">
              <a:off x="7116051" y="2869128"/>
              <a:ext cx="303285" cy="142446"/>
            </a:xfrm>
            <a:custGeom>
              <a:avLst/>
              <a:gdLst>
                <a:gd name="T0" fmla="*/ 2147483647 w 201"/>
                <a:gd name="T1" fmla="*/ 2147483647 h 94"/>
                <a:gd name="T2" fmla="*/ 2147483647 w 201"/>
                <a:gd name="T3" fmla="*/ 2147483647 h 94"/>
                <a:gd name="T4" fmla="*/ 2147483647 w 201"/>
                <a:gd name="T5" fmla="*/ 2147483647 h 94"/>
                <a:gd name="T6" fmla="*/ 2147483647 w 201"/>
                <a:gd name="T7" fmla="*/ 2147483647 h 94"/>
                <a:gd name="T8" fmla="*/ 2147483647 w 201"/>
                <a:gd name="T9" fmla="*/ 2147483647 h 94"/>
                <a:gd name="T10" fmla="*/ 2147483647 w 201"/>
                <a:gd name="T11" fmla="*/ 2147483647 h 94"/>
                <a:gd name="T12" fmla="*/ 2147483647 w 201"/>
                <a:gd name="T13" fmla="*/ 2147483647 h 94"/>
                <a:gd name="T14" fmla="*/ 2147483647 w 201"/>
                <a:gd name="T15" fmla="*/ 2147483647 h 94"/>
                <a:gd name="T16" fmla="*/ 2147483647 w 201"/>
                <a:gd name="T17" fmla="*/ 2147483647 h 94"/>
                <a:gd name="T18" fmla="*/ 2147483647 w 201"/>
                <a:gd name="T19" fmla="*/ 2147483647 h 94"/>
                <a:gd name="T20" fmla="*/ 2147483647 w 201"/>
                <a:gd name="T21" fmla="*/ 2147483647 h 94"/>
                <a:gd name="T22" fmla="*/ 2147483647 w 201"/>
                <a:gd name="T23" fmla="*/ 2147483647 h 94"/>
                <a:gd name="T24" fmla="*/ 2147483647 w 201"/>
                <a:gd name="T25" fmla="*/ 2147483647 h 94"/>
                <a:gd name="T26" fmla="*/ 2147483647 w 201"/>
                <a:gd name="T27" fmla="*/ 2147483647 h 94"/>
                <a:gd name="T28" fmla="*/ 2147483647 w 201"/>
                <a:gd name="T29" fmla="*/ 2147483647 h 94"/>
                <a:gd name="T30" fmla="*/ 2147483647 w 201"/>
                <a:gd name="T31" fmla="*/ 2147483647 h 94"/>
                <a:gd name="T32" fmla="*/ 2147483647 w 201"/>
                <a:gd name="T33" fmla="*/ 2147483647 h 94"/>
                <a:gd name="T34" fmla="*/ 2147483647 w 201"/>
                <a:gd name="T35" fmla="*/ 2147483647 h 94"/>
                <a:gd name="T36" fmla="*/ 2147483647 w 201"/>
                <a:gd name="T37" fmla="*/ 2147483647 h 94"/>
                <a:gd name="T38" fmla="*/ 2147483647 w 201"/>
                <a:gd name="T39" fmla="*/ 2147483647 h 94"/>
                <a:gd name="T40" fmla="*/ 2147483647 w 201"/>
                <a:gd name="T41" fmla="*/ 2147483647 h 94"/>
                <a:gd name="T42" fmla="*/ 0 w 201"/>
                <a:gd name="T43" fmla="*/ 2147483647 h 94"/>
                <a:gd name="T44" fmla="*/ 0 w 201"/>
                <a:gd name="T45" fmla="*/ 2147483647 h 94"/>
                <a:gd name="T46" fmla="*/ 2147483647 w 201"/>
                <a:gd name="T47" fmla="*/ 2147483647 h 94"/>
                <a:gd name="T48" fmla="*/ 2147483647 w 201"/>
                <a:gd name="T49" fmla="*/ 2147483647 h 94"/>
                <a:gd name="T50" fmla="*/ 2147483647 w 201"/>
                <a:gd name="T51" fmla="*/ 2147483647 h 94"/>
                <a:gd name="T52" fmla="*/ 2147483647 w 201"/>
                <a:gd name="T53" fmla="*/ 2147483647 h 94"/>
                <a:gd name="T54" fmla="*/ 2147483647 w 201"/>
                <a:gd name="T55" fmla="*/ 2147483647 h 94"/>
                <a:gd name="T56" fmla="*/ 2147483647 w 201"/>
                <a:gd name="T57" fmla="*/ 2147483647 h 94"/>
                <a:gd name="T58" fmla="*/ 2147483647 w 201"/>
                <a:gd name="T59" fmla="*/ 2147483647 h 94"/>
                <a:gd name="T60" fmla="*/ 2147483647 w 201"/>
                <a:gd name="T61" fmla="*/ 2147483647 h 94"/>
                <a:gd name="T62" fmla="*/ 2147483647 w 201"/>
                <a:gd name="T63" fmla="*/ 2147483647 h 94"/>
                <a:gd name="T64" fmla="*/ 2147483647 w 201"/>
                <a:gd name="T65" fmla="*/ 2147483647 h 94"/>
                <a:gd name="T66" fmla="*/ 2147483647 w 201"/>
                <a:gd name="T67" fmla="*/ 2147483647 h 94"/>
                <a:gd name="T68" fmla="*/ 2147483647 w 201"/>
                <a:gd name="T69" fmla="*/ 2147483647 h 94"/>
                <a:gd name="T70" fmla="*/ 2147483647 w 201"/>
                <a:gd name="T71" fmla="*/ 2147483647 h 94"/>
                <a:gd name="T72" fmla="*/ 2147483647 w 201"/>
                <a:gd name="T73" fmla="*/ 0 h 94"/>
                <a:gd name="T74" fmla="*/ 2147483647 w 201"/>
                <a:gd name="T75" fmla="*/ 0 h 94"/>
                <a:gd name="T76" fmla="*/ 2147483647 w 201"/>
                <a:gd name="T77" fmla="*/ 2147483647 h 94"/>
                <a:gd name="T78" fmla="*/ 2147483647 w 201"/>
                <a:gd name="T79" fmla="*/ 2147483647 h 94"/>
                <a:gd name="T80" fmla="*/ 2147483647 w 201"/>
                <a:gd name="T81" fmla="*/ 2147483647 h 94"/>
                <a:gd name="T82" fmla="*/ 2147483647 w 201"/>
                <a:gd name="T83" fmla="*/ 2147483647 h 94"/>
                <a:gd name="T84" fmla="*/ 2147483647 w 201"/>
                <a:gd name="T85" fmla="*/ 2147483647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7" y="79"/>
                  </a:lnTo>
                  <a:lnTo>
                    <a:pt x="195" y="83"/>
                  </a:lnTo>
                  <a:lnTo>
                    <a:pt x="193" y="85"/>
                  </a:lnTo>
                  <a:lnTo>
                    <a:pt x="191" y="88"/>
                  </a:lnTo>
                  <a:lnTo>
                    <a:pt x="190" y="90"/>
                  </a:lnTo>
                  <a:lnTo>
                    <a:pt x="186" y="92"/>
                  </a:lnTo>
                  <a:lnTo>
                    <a:pt x="182" y="92"/>
                  </a:lnTo>
                  <a:lnTo>
                    <a:pt x="181" y="92"/>
                  </a:lnTo>
                  <a:lnTo>
                    <a:pt x="177" y="93"/>
                  </a:lnTo>
                  <a:lnTo>
                    <a:pt x="173" y="93"/>
                  </a:lnTo>
                  <a:lnTo>
                    <a:pt x="170" y="92"/>
                  </a:lnTo>
                  <a:lnTo>
                    <a:pt x="165" y="92"/>
                  </a:lnTo>
                  <a:lnTo>
                    <a:pt x="161" y="90"/>
                  </a:lnTo>
                  <a:lnTo>
                    <a:pt x="157" y="90"/>
                  </a:lnTo>
                  <a:lnTo>
                    <a:pt x="152" y="88"/>
                  </a:lnTo>
                  <a:lnTo>
                    <a:pt x="148" y="86"/>
                  </a:lnTo>
                  <a:lnTo>
                    <a:pt x="143" y="86"/>
                  </a:lnTo>
                  <a:lnTo>
                    <a:pt x="140" y="85"/>
                  </a:lnTo>
                  <a:lnTo>
                    <a:pt x="134" y="83"/>
                  </a:lnTo>
                  <a:lnTo>
                    <a:pt x="129" y="81"/>
                  </a:lnTo>
                  <a:lnTo>
                    <a:pt x="125" y="79"/>
                  </a:lnTo>
                  <a:lnTo>
                    <a:pt x="120" y="78"/>
                  </a:lnTo>
                  <a:lnTo>
                    <a:pt x="115" y="76"/>
                  </a:lnTo>
                  <a:lnTo>
                    <a:pt x="111" y="76"/>
                  </a:lnTo>
                  <a:lnTo>
                    <a:pt x="106" y="74"/>
                  </a:lnTo>
                  <a:lnTo>
                    <a:pt x="100" y="74"/>
                  </a:lnTo>
                  <a:lnTo>
                    <a:pt x="97"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7" y="78"/>
                  </a:lnTo>
                  <a:lnTo>
                    <a:pt x="43" y="78"/>
                  </a:lnTo>
                  <a:lnTo>
                    <a:pt x="40" y="78"/>
                  </a:lnTo>
                  <a:lnTo>
                    <a:pt x="36" y="79"/>
                  </a:lnTo>
                  <a:lnTo>
                    <a:pt x="34" y="79"/>
                  </a:lnTo>
                  <a:lnTo>
                    <a:pt x="31" y="79"/>
                  </a:lnTo>
                  <a:lnTo>
                    <a:pt x="27" y="79"/>
                  </a:lnTo>
                  <a:lnTo>
                    <a:pt x="25" y="79"/>
                  </a:lnTo>
                  <a:lnTo>
                    <a:pt x="22" y="79"/>
                  </a:lnTo>
                  <a:lnTo>
                    <a:pt x="20" y="79"/>
                  </a:lnTo>
                  <a:lnTo>
                    <a:pt x="18" y="79"/>
                  </a:lnTo>
                  <a:lnTo>
                    <a:pt x="16" y="79"/>
                  </a:lnTo>
                  <a:lnTo>
                    <a:pt x="13" y="78"/>
                  </a:lnTo>
                  <a:lnTo>
                    <a:pt x="11" y="78"/>
                  </a:lnTo>
                  <a:lnTo>
                    <a:pt x="9" y="76"/>
                  </a:lnTo>
                  <a:lnTo>
                    <a:pt x="7" y="74"/>
                  </a:lnTo>
                  <a:lnTo>
                    <a:pt x="6" y="72"/>
                  </a:lnTo>
                  <a:lnTo>
                    <a:pt x="6"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6" y="24"/>
                  </a:lnTo>
                  <a:lnTo>
                    <a:pt x="7" y="23"/>
                  </a:lnTo>
                  <a:lnTo>
                    <a:pt x="9" y="21"/>
                  </a:lnTo>
                  <a:lnTo>
                    <a:pt x="13" y="19"/>
                  </a:lnTo>
                  <a:lnTo>
                    <a:pt x="15" y="17"/>
                  </a:lnTo>
                  <a:lnTo>
                    <a:pt x="16" y="16"/>
                  </a:lnTo>
                  <a:lnTo>
                    <a:pt x="20" y="16"/>
                  </a:lnTo>
                  <a:lnTo>
                    <a:pt x="22" y="14"/>
                  </a:lnTo>
                  <a:lnTo>
                    <a:pt x="25" y="12"/>
                  </a:lnTo>
                  <a:lnTo>
                    <a:pt x="29" y="12"/>
                  </a:lnTo>
                  <a:lnTo>
                    <a:pt x="31"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40" y="0"/>
                  </a:lnTo>
                  <a:lnTo>
                    <a:pt x="143" y="0"/>
                  </a:lnTo>
                  <a:lnTo>
                    <a:pt x="148" y="0"/>
                  </a:lnTo>
                  <a:lnTo>
                    <a:pt x="154" y="0"/>
                  </a:lnTo>
                  <a:lnTo>
                    <a:pt x="157"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grpSp>
      <p:cxnSp>
        <p:nvCxnSpPr>
          <p:cNvPr id="96" name="Straight Connector 95"/>
          <p:cNvCxnSpPr/>
          <p:nvPr/>
        </p:nvCxnSpPr>
        <p:spPr>
          <a:xfrm>
            <a:off x="3270250" y="5540375"/>
            <a:ext cx="434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25625" y="6013450"/>
            <a:ext cx="5819775"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066925" y="1673225"/>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p:cNvSpPr/>
          <p:nvPr/>
        </p:nvSpPr>
        <p:spPr>
          <a:xfrm>
            <a:off x="2066925" y="1885950"/>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p:cNvSpPr/>
          <p:nvPr/>
        </p:nvSpPr>
        <p:spPr>
          <a:xfrm>
            <a:off x="2828925" y="1673225"/>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p:nvPr/>
        </p:nvSpPr>
        <p:spPr>
          <a:xfrm>
            <a:off x="2828925" y="1870075"/>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32"/>
          <p:cNvSpPr>
            <a:spLocks noChangeArrowheads="1"/>
          </p:cNvSpPr>
          <p:nvPr/>
        </p:nvSpPr>
        <p:spPr bwMode="auto">
          <a:xfrm>
            <a:off x="7454900" y="1773238"/>
            <a:ext cx="357188" cy="15875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10" name="Rectangle 32"/>
          <p:cNvSpPr>
            <a:spLocks noChangeArrowheads="1"/>
          </p:cNvSpPr>
          <p:nvPr/>
        </p:nvSpPr>
        <p:spPr bwMode="auto">
          <a:xfrm>
            <a:off x="7454900" y="1971675"/>
            <a:ext cx="357188" cy="15875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12" name="Rectangle 32"/>
          <p:cNvSpPr>
            <a:spLocks noChangeArrowheads="1"/>
          </p:cNvSpPr>
          <p:nvPr/>
        </p:nvSpPr>
        <p:spPr bwMode="auto">
          <a:xfrm>
            <a:off x="7974013" y="1576388"/>
            <a:ext cx="357187" cy="1571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13" name="Rectangle 32"/>
          <p:cNvSpPr>
            <a:spLocks noChangeArrowheads="1"/>
          </p:cNvSpPr>
          <p:nvPr/>
        </p:nvSpPr>
        <p:spPr bwMode="auto">
          <a:xfrm>
            <a:off x="7974013" y="1773238"/>
            <a:ext cx="357187" cy="15875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14" name="Rectangle 32"/>
          <p:cNvSpPr>
            <a:spLocks noChangeArrowheads="1"/>
          </p:cNvSpPr>
          <p:nvPr/>
        </p:nvSpPr>
        <p:spPr bwMode="auto">
          <a:xfrm>
            <a:off x="7974013" y="1971675"/>
            <a:ext cx="357187" cy="15875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17" name="Rectangle 32"/>
          <p:cNvSpPr>
            <a:spLocks noChangeArrowheads="1"/>
          </p:cNvSpPr>
          <p:nvPr/>
        </p:nvSpPr>
        <p:spPr bwMode="auto">
          <a:xfrm>
            <a:off x="3133725" y="4157663"/>
            <a:ext cx="1874838"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3" name="Rectangle 32"/>
          <p:cNvSpPr>
            <a:spLocks noChangeArrowheads="1"/>
          </p:cNvSpPr>
          <p:nvPr/>
        </p:nvSpPr>
        <p:spPr bwMode="auto">
          <a:xfrm>
            <a:off x="3133725" y="4340225"/>
            <a:ext cx="1874838"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4" name="Rectangle 32"/>
          <p:cNvSpPr>
            <a:spLocks noChangeArrowheads="1"/>
          </p:cNvSpPr>
          <p:nvPr/>
        </p:nvSpPr>
        <p:spPr bwMode="auto">
          <a:xfrm>
            <a:off x="3133725" y="4522788"/>
            <a:ext cx="1874838"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5" name="Rectangle 32"/>
          <p:cNvSpPr>
            <a:spLocks noChangeArrowheads="1"/>
          </p:cNvSpPr>
          <p:nvPr/>
        </p:nvSpPr>
        <p:spPr bwMode="auto">
          <a:xfrm>
            <a:off x="3133725" y="4705350"/>
            <a:ext cx="1874838"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3" name="Rectangle 32"/>
          <p:cNvSpPr>
            <a:spLocks noChangeArrowheads="1"/>
          </p:cNvSpPr>
          <p:nvPr/>
        </p:nvSpPr>
        <p:spPr bwMode="auto">
          <a:xfrm>
            <a:off x="3133725" y="4889500"/>
            <a:ext cx="1874838" cy="180975"/>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4" name="Rectangle 32"/>
          <p:cNvSpPr>
            <a:spLocks noChangeArrowheads="1"/>
          </p:cNvSpPr>
          <p:nvPr/>
        </p:nvSpPr>
        <p:spPr bwMode="auto">
          <a:xfrm>
            <a:off x="5662613" y="4157663"/>
            <a:ext cx="1874837"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5" name="Rectangle 32"/>
          <p:cNvSpPr>
            <a:spLocks noChangeArrowheads="1"/>
          </p:cNvSpPr>
          <p:nvPr/>
        </p:nvSpPr>
        <p:spPr bwMode="auto">
          <a:xfrm>
            <a:off x="5662613" y="4522788"/>
            <a:ext cx="1874837"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6" name="Rectangle 32"/>
          <p:cNvSpPr>
            <a:spLocks noChangeArrowheads="1"/>
          </p:cNvSpPr>
          <p:nvPr/>
        </p:nvSpPr>
        <p:spPr bwMode="auto">
          <a:xfrm>
            <a:off x="5662613" y="4889500"/>
            <a:ext cx="1874837" cy="180975"/>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2" name="Rectangle 99"/>
          <p:cNvSpPr/>
          <p:nvPr/>
        </p:nvSpPr>
        <p:spPr>
          <a:xfrm>
            <a:off x="2066925" y="2133600"/>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01"/>
          <p:cNvSpPr/>
          <p:nvPr/>
        </p:nvSpPr>
        <p:spPr>
          <a:xfrm>
            <a:off x="2828925" y="2117725"/>
            <a:ext cx="152400" cy="152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391" name="Line 118"/>
          <p:cNvSpPr>
            <a:spLocks noChangeShapeType="1"/>
          </p:cNvSpPr>
          <p:nvPr/>
        </p:nvSpPr>
        <p:spPr bwMode="auto">
          <a:xfrm>
            <a:off x="5662613" y="4229100"/>
            <a:ext cx="0" cy="72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2" name="Line 119"/>
          <p:cNvSpPr>
            <a:spLocks noChangeShapeType="1"/>
          </p:cNvSpPr>
          <p:nvPr/>
        </p:nvSpPr>
        <p:spPr bwMode="auto">
          <a:xfrm>
            <a:off x="7534275" y="4229100"/>
            <a:ext cx="0" cy="72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 name="Straight Connector 95"/>
          <p:cNvCxnSpPr/>
          <p:nvPr/>
        </p:nvCxnSpPr>
        <p:spPr>
          <a:xfrm>
            <a:off x="3294063" y="5778500"/>
            <a:ext cx="434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394" name="Rectangle 121"/>
          <p:cNvSpPr>
            <a:spLocks noChangeArrowheads="1"/>
          </p:cNvSpPr>
          <p:nvPr/>
        </p:nvSpPr>
        <p:spPr bwMode="auto">
          <a:xfrm>
            <a:off x="2592388" y="3228975"/>
            <a:ext cx="1096962" cy="182563"/>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00395" name="Rectangle 123"/>
          <p:cNvSpPr>
            <a:spLocks noChangeArrowheads="1"/>
          </p:cNvSpPr>
          <p:nvPr/>
        </p:nvSpPr>
        <p:spPr bwMode="auto">
          <a:xfrm>
            <a:off x="2587625" y="3409950"/>
            <a:ext cx="1096963" cy="182563"/>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00396"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D6C701C4-434F-4C6B-858F-5C4EC2E7F354}" type="slidenum">
              <a:rPr lang="en-US" altLang="en-US" b="1">
                <a:solidFill>
                  <a:schemeClr val="bg1"/>
                </a:solidFill>
              </a:rPr>
              <a:pPr algn="r" eaLnBrk="1" hangingPunct="1"/>
              <a:t>66</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519113" y="679450"/>
            <a:ext cx="8051800" cy="582613"/>
          </a:xfrm>
        </p:spPr>
        <p:txBody>
          <a:bodyPr/>
          <a:lstStyle/>
          <a:p>
            <a:r>
              <a:rPr lang="en-US" altLang="en-US" smtClean="0"/>
              <a:t>Medical Assessment</a:t>
            </a:r>
          </a:p>
        </p:txBody>
      </p:sp>
      <p:sp>
        <p:nvSpPr>
          <p:cNvPr id="101379" name="Text Box 30"/>
          <p:cNvSpPr txBox="1">
            <a:spLocks noChangeArrowheads="1"/>
          </p:cNvSpPr>
          <p:nvPr/>
        </p:nvSpPr>
        <p:spPr bwMode="auto">
          <a:xfrm>
            <a:off x="766763" y="2262188"/>
            <a:ext cx="37496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buFontTx/>
              <a:buChar char="•"/>
            </a:pPr>
            <a:r>
              <a:rPr lang="en-US" altLang="en-US" sz="3200">
                <a:solidFill>
                  <a:srgbClr val="002060"/>
                </a:solidFill>
                <a:latin typeface="Arial" panose="020B0604020202020204" pitchFamily="34" charset="0"/>
              </a:rPr>
              <a:t>Equal Tracking</a:t>
            </a:r>
          </a:p>
          <a:p>
            <a:pPr>
              <a:buFontTx/>
              <a:buChar char="•"/>
            </a:pPr>
            <a:endParaRPr lang="en-US" altLang="en-US" sz="3200">
              <a:solidFill>
                <a:srgbClr val="002060"/>
              </a:solidFill>
              <a:latin typeface="Arial" panose="020B0604020202020204" pitchFamily="34" charset="0"/>
            </a:endParaRPr>
          </a:p>
          <a:p>
            <a:pPr>
              <a:buFontTx/>
              <a:buChar char="•"/>
            </a:pPr>
            <a:r>
              <a:rPr lang="en-US" altLang="en-US" sz="3200">
                <a:solidFill>
                  <a:srgbClr val="002060"/>
                </a:solidFill>
                <a:latin typeface="Arial" panose="020B0604020202020204" pitchFamily="34" charset="0"/>
              </a:rPr>
              <a:t>Equal Pupils</a:t>
            </a:r>
          </a:p>
          <a:p>
            <a:pPr>
              <a:buFontTx/>
              <a:buChar char="•"/>
            </a:pPr>
            <a:endParaRPr lang="en-US" altLang="en-US" sz="3200">
              <a:solidFill>
                <a:srgbClr val="002060"/>
              </a:solidFill>
              <a:latin typeface="Arial" panose="020B0604020202020204" pitchFamily="34" charset="0"/>
            </a:endParaRPr>
          </a:p>
          <a:p>
            <a:pPr>
              <a:buFontTx/>
              <a:buChar char="•"/>
            </a:pPr>
            <a:r>
              <a:rPr lang="en-US" altLang="en-US" sz="3200">
                <a:solidFill>
                  <a:srgbClr val="002060"/>
                </a:solidFill>
                <a:latin typeface="Arial" panose="020B0604020202020204" pitchFamily="34" charset="0"/>
              </a:rPr>
              <a:t>Resting Nyst.</a:t>
            </a:r>
          </a:p>
        </p:txBody>
      </p:sp>
      <p:sp>
        <p:nvSpPr>
          <p:cNvPr id="101380" name="Text Box 31"/>
          <p:cNvSpPr txBox="1">
            <a:spLocks noChangeArrowheads="1"/>
          </p:cNvSpPr>
          <p:nvPr/>
        </p:nvSpPr>
        <p:spPr bwMode="auto">
          <a:xfrm>
            <a:off x="5106988" y="2278063"/>
            <a:ext cx="25415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r>
              <a:rPr lang="en-US" altLang="en-US" sz="3200">
                <a:solidFill>
                  <a:srgbClr val="002060"/>
                </a:solidFill>
                <a:latin typeface="Arial" panose="020B0604020202020204" pitchFamily="34" charset="0"/>
              </a:rPr>
              <a:t>Yes          No</a:t>
            </a:r>
          </a:p>
          <a:p>
            <a:endParaRPr lang="en-US" altLang="en-US" sz="3200">
              <a:solidFill>
                <a:srgbClr val="002060"/>
              </a:solidFill>
              <a:latin typeface="Arial" panose="020B0604020202020204" pitchFamily="34" charset="0"/>
            </a:endParaRPr>
          </a:p>
          <a:p>
            <a:r>
              <a:rPr lang="en-US" altLang="en-US" sz="3200">
                <a:solidFill>
                  <a:srgbClr val="002060"/>
                </a:solidFill>
                <a:latin typeface="Arial" panose="020B0604020202020204" pitchFamily="34" charset="0"/>
              </a:rPr>
              <a:t>Yes          No</a:t>
            </a:r>
          </a:p>
          <a:p>
            <a:endParaRPr lang="en-US" altLang="en-US" sz="3200">
              <a:solidFill>
                <a:srgbClr val="002060"/>
              </a:solidFill>
              <a:latin typeface="Arial" panose="020B0604020202020204" pitchFamily="34" charset="0"/>
            </a:endParaRPr>
          </a:p>
          <a:p>
            <a:r>
              <a:rPr lang="en-US" altLang="en-US" sz="3200">
                <a:solidFill>
                  <a:srgbClr val="002060"/>
                </a:solidFill>
                <a:latin typeface="Arial" panose="020B0604020202020204" pitchFamily="34" charset="0"/>
              </a:rPr>
              <a:t>Yes          No</a:t>
            </a:r>
          </a:p>
          <a:p>
            <a:endParaRPr lang="en-US" altLang="en-US" sz="3200">
              <a:solidFill>
                <a:srgbClr val="002060"/>
              </a:solidFill>
              <a:latin typeface="Arial" panose="020B0604020202020204" pitchFamily="34" charset="0"/>
            </a:endParaRPr>
          </a:p>
        </p:txBody>
      </p:sp>
      <p:sp>
        <p:nvSpPr>
          <p:cNvPr id="99" name="Rectangle 98"/>
          <p:cNvSpPr/>
          <p:nvPr/>
        </p:nvSpPr>
        <p:spPr>
          <a:xfrm>
            <a:off x="4464050" y="2287588"/>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2" name="Rectangle 98"/>
          <p:cNvSpPr/>
          <p:nvPr/>
        </p:nvSpPr>
        <p:spPr>
          <a:xfrm>
            <a:off x="4473575" y="3211513"/>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3" name="Rectangle 98"/>
          <p:cNvSpPr/>
          <p:nvPr/>
        </p:nvSpPr>
        <p:spPr>
          <a:xfrm>
            <a:off x="4468813" y="4221163"/>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4" name="Rectangle 98"/>
          <p:cNvSpPr/>
          <p:nvPr/>
        </p:nvSpPr>
        <p:spPr>
          <a:xfrm>
            <a:off x="6288088" y="2297113"/>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5" name="Rectangle 98"/>
          <p:cNvSpPr/>
          <p:nvPr/>
        </p:nvSpPr>
        <p:spPr>
          <a:xfrm>
            <a:off x="6297613" y="3221038"/>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6" name="Rectangle 98"/>
          <p:cNvSpPr/>
          <p:nvPr/>
        </p:nvSpPr>
        <p:spPr>
          <a:xfrm>
            <a:off x="6292850" y="4230688"/>
            <a:ext cx="561975" cy="4397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cs typeface="Arial" charset="0"/>
            </a:endParaRPr>
          </a:p>
        </p:txBody>
      </p:sp>
      <p:sp>
        <p:nvSpPr>
          <p:cNvPr id="101387"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2808191A-FCBC-4D7E-8067-0BA5A722F877}" type="slidenum">
              <a:rPr lang="en-US" altLang="en-US" b="1">
                <a:solidFill>
                  <a:schemeClr val="bg1"/>
                </a:solidFill>
              </a:rPr>
              <a:pPr algn="r" eaLnBrk="1" hangingPunct="1"/>
              <a:t>67</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2"/>
          <p:cNvSpPr>
            <a:spLocks noChangeArrowheads="1"/>
          </p:cNvSpPr>
          <p:nvPr/>
        </p:nvSpPr>
        <p:spPr bwMode="auto">
          <a:xfrm>
            <a:off x="357188" y="2409825"/>
            <a:ext cx="80581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nSpc>
                <a:spcPct val="90000"/>
              </a:lnSpc>
            </a:pPr>
            <a:r>
              <a:rPr lang="en-US" altLang="en-US" sz="2400" b="1">
                <a:solidFill>
                  <a:srgbClr val="002060"/>
                </a:solidFill>
                <a:latin typeface="Arial" panose="020B0604020202020204" pitchFamily="34" charset="0"/>
              </a:rPr>
              <a:t>Horizontal Gaze Nystagmus</a:t>
            </a:r>
          </a:p>
          <a:p>
            <a:pPr>
              <a:lnSpc>
                <a:spcPct val="90000"/>
              </a:lnSpc>
            </a:pPr>
            <a:endParaRPr lang="en-US" altLang="en-US" sz="2400">
              <a:solidFill>
                <a:srgbClr val="002060"/>
              </a:solidFill>
              <a:latin typeface="Arial" panose="020B0604020202020204" pitchFamily="34" charset="0"/>
            </a:endParaRPr>
          </a:p>
          <a:p>
            <a:pPr>
              <a:lnSpc>
                <a:spcPct val="50000"/>
              </a:lnSpc>
              <a:buFontTx/>
              <a:buChar char="•"/>
            </a:pPr>
            <a:r>
              <a:rPr lang="en-US" altLang="en-US" sz="2400">
                <a:solidFill>
                  <a:srgbClr val="002060"/>
                </a:solidFill>
                <a:latin typeface="Arial" panose="020B0604020202020204" pitchFamily="34" charset="0"/>
              </a:rPr>
              <a:t>  Lack of smooth pursuit</a:t>
            </a:r>
          </a:p>
          <a:p>
            <a:pPr>
              <a:lnSpc>
                <a:spcPct val="90000"/>
              </a:lnSpc>
              <a:buFontTx/>
              <a:buChar char="•"/>
            </a:pPr>
            <a:r>
              <a:rPr lang="en-US" altLang="en-US" sz="2400">
                <a:solidFill>
                  <a:srgbClr val="002060"/>
                </a:solidFill>
                <a:latin typeface="Arial" panose="020B0604020202020204" pitchFamily="34" charset="0"/>
              </a:rPr>
              <a:t>  Dist. &amp; sust. nystagmus at maximum deviation</a:t>
            </a:r>
          </a:p>
          <a:p>
            <a:pPr>
              <a:lnSpc>
                <a:spcPct val="90000"/>
              </a:lnSpc>
              <a:buFontTx/>
              <a:buChar char="•"/>
            </a:pPr>
            <a:r>
              <a:rPr lang="en-US" altLang="en-US" sz="2400">
                <a:solidFill>
                  <a:srgbClr val="002060"/>
                </a:solidFill>
                <a:latin typeface="Arial" panose="020B0604020202020204" pitchFamily="34" charset="0"/>
              </a:rPr>
              <a:t>  Nystagmus onset prior to 45 degrees</a:t>
            </a:r>
          </a:p>
          <a:p>
            <a:pPr>
              <a:lnSpc>
                <a:spcPct val="90000"/>
              </a:lnSpc>
              <a:buFontTx/>
              <a:buChar char="•"/>
            </a:pPr>
            <a:r>
              <a:rPr lang="en-US" altLang="en-US" sz="2400">
                <a:solidFill>
                  <a:srgbClr val="002060"/>
                </a:solidFill>
                <a:latin typeface="Arial" panose="020B0604020202020204" pitchFamily="34" charset="0"/>
              </a:rPr>
              <a:t>  Vertical Gaze Nystagmus</a:t>
            </a:r>
            <a:r>
              <a:rPr lang="en-US" altLang="en-US" sz="2400">
                <a:solidFill>
                  <a:srgbClr val="002060"/>
                </a:solidFill>
              </a:rPr>
              <a:t>(circle one)</a:t>
            </a:r>
            <a:r>
              <a:rPr lang="en-US" altLang="en-US" sz="2400">
                <a:solidFill>
                  <a:srgbClr val="002060"/>
                </a:solidFill>
                <a:latin typeface="Arial" panose="020B0604020202020204" pitchFamily="34" charset="0"/>
              </a:rPr>
              <a:t>                Y   or   N Other _________________________________</a:t>
            </a:r>
          </a:p>
        </p:txBody>
      </p:sp>
      <p:sp>
        <p:nvSpPr>
          <p:cNvPr id="102403" name="Title 1"/>
          <p:cNvSpPr>
            <a:spLocks noGrp="1"/>
          </p:cNvSpPr>
          <p:nvPr>
            <p:ph type="title"/>
          </p:nvPr>
        </p:nvSpPr>
        <p:spPr>
          <a:xfrm>
            <a:off x="519113" y="679450"/>
            <a:ext cx="8051800" cy="582613"/>
          </a:xfrm>
        </p:spPr>
        <p:txBody>
          <a:bodyPr/>
          <a:lstStyle/>
          <a:p>
            <a:r>
              <a:rPr lang="en-US" altLang="en-US" smtClean="0"/>
              <a:t>Horizontal Gaze Nystagmus</a:t>
            </a:r>
          </a:p>
        </p:txBody>
      </p:sp>
      <p:sp>
        <p:nvSpPr>
          <p:cNvPr id="102404" name="Rectangle 23"/>
          <p:cNvSpPr>
            <a:spLocks noChangeArrowheads="1"/>
          </p:cNvSpPr>
          <p:nvPr/>
        </p:nvSpPr>
        <p:spPr bwMode="auto">
          <a:xfrm>
            <a:off x="6734175" y="2376488"/>
            <a:ext cx="219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r>
              <a:rPr lang="en-US" altLang="en-US" sz="2400" b="1">
                <a:solidFill>
                  <a:srgbClr val="002060"/>
                </a:solidFill>
                <a:latin typeface="Arial" panose="020B0604020202020204" pitchFamily="34" charset="0"/>
              </a:rPr>
              <a:t>  Left   Right</a:t>
            </a:r>
          </a:p>
        </p:txBody>
      </p:sp>
      <p:grpSp>
        <p:nvGrpSpPr>
          <p:cNvPr id="102405" name="Group 24"/>
          <p:cNvGrpSpPr>
            <a:grpSpLocks/>
          </p:cNvGrpSpPr>
          <p:nvPr/>
        </p:nvGrpSpPr>
        <p:grpSpPr bwMode="auto">
          <a:xfrm>
            <a:off x="7077075" y="2981325"/>
            <a:ext cx="422275" cy="914400"/>
            <a:chOff x="4395" y="2472"/>
            <a:chExt cx="266" cy="576"/>
          </a:xfrm>
        </p:grpSpPr>
        <p:sp>
          <p:nvSpPr>
            <p:cNvPr id="2" name="Rectangle 32"/>
            <p:cNvSpPr>
              <a:spLocks noChangeArrowheads="1"/>
            </p:cNvSpPr>
            <p:nvPr/>
          </p:nvSpPr>
          <p:spPr bwMode="auto">
            <a:xfrm>
              <a:off x="4398" y="2472"/>
              <a:ext cx="260" cy="168"/>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3" name="Rectangle 32"/>
            <p:cNvSpPr>
              <a:spLocks noChangeArrowheads="1"/>
            </p:cNvSpPr>
            <p:nvPr/>
          </p:nvSpPr>
          <p:spPr bwMode="auto">
            <a:xfrm>
              <a:off x="4395" y="2676"/>
              <a:ext cx="260" cy="168"/>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4" name="Rectangle 32"/>
            <p:cNvSpPr>
              <a:spLocks noChangeArrowheads="1"/>
            </p:cNvSpPr>
            <p:nvPr/>
          </p:nvSpPr>
          <p:spPr bwMode="auto">
            <a:xfrm>
              <a:off x="4401" y="2880"/>
              <a:ext cx="260" cy="168"/>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grpSp>
      <p:sp>
        <p:nvSpPr>
          <p:cNvPr id="110" name="Rectangle 32"/>
          <p:cNvSpPr>
            <a:spLocks noChangeArrowheads="1"/>
          </p:cNvSpPr>
          <p:nvPr/>
        </p:nvSpPr>
        <p:spPr bwMode="auto">
          <a:xfrm>
            <a:off x="7948613" y="2976563"/>
            <a:ext cx="412750" cy="26670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5" name="Rectangle 32"/>
          <p:cNvSpPr>
            <a:spLocks noChangeArrowheads="1"/>
          </p:cNvSpPr>
          <p:nvPr/>
        </p:nvSpPr>
        <p:spPr bwMode="auto">
          <a:xfrm>
            <a:off x="7958138" y="3300413"/>
            <a:ext cx="412750" cy="26670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6" name="Rectangle 32"/>
          <p:cNvSpPr>
            <a:spLocks noChangeArrowheads="1"/>
          </p:cNvSpPr>
          <p:nvPr/>
        </p:nvSpPr>
        <p:spPr bwMode="auto">
          <a:xfrm>
            <a:off x="7953375" y="3624263"/>
            <a:ext cx="412750" cy="266700"/>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2409"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3FB76414-9179-4A6A-9446-CDCBD0E75166}" type="slidenum">
              <a:rPr lang="en-US" altLang="en-US" b="1">
                <a:solidFill>
                  <a:schemeClr val="bg1"/>
                </a:solidFill>
              </a:rPr>
              <a:pPr algn="r" eaLnBrk="1" hangingPunct="1"/>
              <a:t>68</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3"/>
          <p:cNvSpPr>
            <a:spLocks noChangeArrowheads="1"/>
          </p:cNvSpPr>
          <p:nvPr/>
        </p:nvSpPr>
        <p:spPr bwMode="auto">
          <a:xfrm>
            <a:off x="1557338" y="1687513"/>
            <a:ext cx="141287" cy="98425"/>
          </a:xfrm>
          <a:prstGeom prst="rect">
            <a:avLst/>
          </a:prstGeom>
          <a:noFill/>
          <a:ln w="9525">
            <a:solidFill>
              <a:schemeClr val="bg1"/>
            </a:solidFill>
            <a:miter lim="800000"/>
            <a:headEnd/>
            <a:tailEnd/>
          </a:ln>
        </p:spPr>
        <p:txBody>
          <a:bodyPr wrap="none" anchor="ctr"/>
          <a:lstStyle/>
          <a:p>
            <a:pPr>
              <a:defRPr/>
            </a:pPr>
            <a:endParaRPr lang="en-US" sz="1400">
              <a:solidFill>
                <a:srgbClr val="002060"/>
              </a:solidFill>
              <a:latin typeface="+mj-lt"/>
              <a:cs typeface="+mn-cs"/>
            </a:endParaRPr>
          </a:p>
        </p:txBody>
      </p:sp>
      <p:sp>
        <p:nvSpPr>
          <p:cNvPr id="21" name="Rectangle 35"/>
          <p:cNvSpPr>
            <a:spLocks noChangeArrowheads="1"/>
          </p:cNvSpPr>
          <p:nvPr/>
        </p:nvSpPr>
        <p:spPr bwMode="auto">
          <a:xfrm>
            <a:off x="2371725" y="1687513"/>
            <a:ext cx="139700" cy="98425"/>
          </a:xfrm>
          <a:prstGeom prst="rect">
            <a:avLst/>
          </a:prstGeom>
          <a:noFill/>
          <a:ln w="9525">
            <a:solidFill>
              <a:schemeClr val="bg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4452" name="Rectangle 36"/>
          <p:cNvSpPr>
            <a:spLocks noChangeArrowheads="1"/>
          </p:cNvSpPr>
          <p:nvPr/>
        </p:nvSpPr>
        <p:spPr bwMode="auto">
          <a:xfrm>
            <a:off x="520700" y="1668463"/>
            <a:ext cx="22860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nSpc>
                <a:spcPct val="80000"/>
              </a:lnSpc>
            </a:pPr>
            <a:r>
              <a:rPr lang="en-US" altLang="en-US" sz="1400" b="1">
                <a:solidFill>
                  <a:srgbClr val="002060"/>
                </a:solidFill>
                <a:latin typeface="Arial" panose="020B0604020202020204" pitchFamily="34" charset="0"/>
              </a:rPr>
              <a:t>Walk-and-Turn</a:t>
            </a:r>
          </a:p>
          <a:p>
            <a:pPr>
              <a:lnSpc>
                <a:spcPct val="50000"/>
              </a:lnSpc>
            </a:pPr>
            <a:endParaRPr lang="en-US" altLang="en-US" sz="1400" b="1">
              <a:solidFill>
                <a:srgbClr val="002060"/>
              </a:solidFill>
              <a:latin typeface="Arial" panose="020B0604020202020204" pitchFamily="34" charset="0"/>
            </a:endParaRPr>
          </a:p>
          <a:p>
            <a:pPr>
              <a:lnSpc>
                <a:spcPct val="110000"/>
              </a:lnSpc>
            </a:pPr>
            <a:r>
              <a:rPr lang="en-US" altLang="en-US" sz="1400">
                <a:solidFill>
                  <a:srgbClr val="002060"/>
                </a:solidFill>
                <a:latin typeface="Arial" panose="020B0604020202020204" pitchFamily="34" charset="0"/>
              </a:rPr>
              <a:t>Instructions Stage</a:t>
            </a:r>
          </a:p>
          <a:p>
            <a:pPr>
              <a:lnSpc>
                <a:spcPct val="30000"/>
              </a:lnSpc>
            </a:pPr>
            <a:endParaRPr lang="en-US" altLang="en-US" sz="1400">
              <a:solidFill>
                <a:srgbClr val="002060"/>
              </a:solidFill>
              <a:latin typeface="Arial" panose="020B0604020202020204" pitchFamily="34" charset="0"/>
            </a:endParaRPr>
          </a:p>
          <a:p>
            <a:pPr>
              <a:lnSpc>
                <a:spcPct val="90000"/>
              </a:lnSpc>
              <a:buFontTx/>
              <a:buChar char="•"/>
            </a:pPr>
            <a:r>
              <a:rPr lang="en-US" altLang="en-US" sz="1400">
                <a:solidFill>
                  <a:srgbClr val="002060"/>
                </a:solidFill>
                <a:latin typeface="Arial" panose="020B0604020202020204" pitchFamily="34" charset="0"/>
              </a:rPr>
              <a:t> Cannot keep balance</a:t>
            </a:r>
          </a:p>
          <a:p>
            <a:pPr>
              <a:lnSpc>
                <a:spcPct val="90000"/>
              </a:lnSpc>
              <a:buFontTx/>
              <a:buChar char="•"/>
            </a:pPr>
            <a:r>
              <a:rPr lang="en-US" altLang="en-US" sz="1400">
                <a:solidFill>
                  <a:srgbClr val="002060"/>
                </a:solidFill>
                <a:latin typeface="Arial" panose="020B0604020202020204" pitchFamily="34" charset="0"/>
              </a:rPr>
              <a:t> Starts too soon</a:t>
            </a:r>
          </a:p>
        </p:txBody>
      </p:sp>
      <p:sp>
        <p:nvSpPr>
          <p:cNvPr id="23" name="Rectangle 37"/>
          <p:cNvSpPr>
            <a:spLocks noChangeArrowheads="1"/>
          </p:cNvSpPr>
          <p:nvPr/>
        </p:nvSpPr>
        <p:spPr bwMode="auto">
          <a:xfrm>
            <a:off x="3332163" y="2906713"/>
            <a:ext cx="4724400" cy="304800"/>
          </a:xfrm>
          <a:prstGeom prst="rect">
            <a:avLst/>
          </a:prstGeom>
          <a:noFill/>
          <a:ln w="9525">
            <a:noFill/>
            <a:miter lim="800000"/>
            <a:headEnd/>
            <a:tailEnd/>
          </a:ln>
        </p:spPr>
        <p:txBody>
          <a:bodyPr lIns="92075" tIns="46038" rIns="92075" bIns="46038">
            <a:spAutoFit/>
          </a:bodyPr>
          <a:lstStyle/>
          <a:p>
            <a:pPr eaLnBrk="0" hangingPunct="0">
              <a:defRPr/>
            </a:pPr>
            <a:r>
              <a:rPr lang="en-US" sz="1400" b="1" dirty="0">
                <a:solidFill>
                  <a:srgbClr val="002060"/>
                </a:solidFill>
                <a:latin typeface="+mj-lt"/>
                <a:cs typeface="+mn-cs"/>
              </a:rPr>
              <a:t>First Nine Steps                     Second Nine Steps</a:t>
            </a:r>
          </a:p>
        </p:txBody>
      </p:sp>
      <p:sp>
        <p:nvSpPr>
          <p:cNvPr id="27" name="Rectangle 41"/>
          <p:cNvSpPr>
            <a:spLocks noChangeArrowheads="1"/>
          </p:cNvSpPr>
          <p:nvPr/>
        </p:nvSpPr>
        <p:spPr bwMode="auto">
          <a:xfrm>
            <a:off x="515938" y="2909888"/>
            <a:ext cx="2252662" cy="1349375"/>
          </a:xfrm>
          <a:prstGeom prst="rect">
            <a:avLst/>
          </a:prstGeom>
          <a:noFill/>
          <a:ln w="9525">
            <a:noFill/>
            <a:miter lim="800000"/>
            <a:headEnd/>
            <a:tailEnd/>
          </a:ln>
        </p:spPr>
        <p:txBody>
          <a:bodyPr lIns="92075" tIns="46038" rIns="92075" bIns="46038">
            <a:spAutoFit/>
          </a:bodyPr>
          <a:lstStyle/>
          <a:p>
            <a:pPr eaLnBrk="0" hangingPunct="0">
              <a:lnSpc>
                <a:spcPct val="110000"/>
              </a:lnSpc>
              <a:defRPr/>
            </a:pPr>
            <a:r>
              <a:rPr lang="en-US" sz="1400" dirty="0">
                <a:solidFill>
                  <a:srgbClr val="002060"/>
                </a:solidFill>
                <a:latin typeface="+mj-lt"/>
                <a:cs typeface="+mn-cs"/>
              </a:rPr>
              <a:t>Walking Stage</a:t>
            </a:r>
          </a:p>
          <a:p>
            <a:pPr eaLnBrk="0" hangingPunct="0">
              <a:lnSpc>
                <a:spcPct val="30000"/>
              </a:lnSpc>
              <a:defRPr/>
            </a:pPr>
            <a:endParaRPr lang="en-US" sz="1400" dirty="0">
              <a:solidFill>
                <a:srgbClr val="002060"/>
              </a:solidFill>
              <a:latin typeface="+mj-lt"/>
              <a:cs typeface="+mn-cs"/>
            </a:endParaRPr>
          </a:p>
          <a:p>
            <a:pPr eaLnBrk="0" hangingPunct="0">
              <a:lnSpc>
                <a:spcPct val="90000"/>
              </a:lnSpc>
              <a:buFontTx/>
              <a:buChar char="•"/>
              <a:defRPr/>
            </a:pPr>
            <a:r>
              <a:rPr lang="en-US" sz="1400" dirty="0">
                <a:solidFill>
                  <a:srgbClr val="002060"/>
                </a:solidFill>
                <a:latin typeface="+mj-lt"/>
                <a:cs typeface="+mn-cs"/>
              </a:rPr>
              <a:t> Stops walking</a:t>
            </a:r>
          </a:p>
          <a:p>
            <a:pPr eaLnBrk="0" hangingPunct="0">
              <a:lnSpc>
                <a:spcPct val="90000"/>
              </a:lnSpc>
              <a:buFontTx/>
              <a:buChar char="•"/>
              <a:defRPr/>
            </a:pPr>
            <a:r>
              <a:rPr lang="en-US" sz="1400" dirty="0">
                <a:solidFill>
                  <a:srgbClr val="002060"/>
                </a:solidFill>
                <a:latin typeface="+mj-lt"/>
                <a:cs typeface="+mn-cs"/>
              </a:rPr>
              <a:t> Misses heel-toe</a:t>
            </a:r>
          </a:p>
          <a:p>
            <a:pPr eaLnBrk="0" hangingPunct="0">
              <a:lnSpc>
                <a:spcPct val="90000"/>
              </a:lnSpc>
              <a:buFontTx/>
              <a:buChar char="•"/>
              <a:defRPr/>
            </a:pPr>
            <a:r>
              <a:rPr lang="en-US" sz="1400" dirty="0">
                <a:solidFill>
                  <a:srgbClr val="002060"/>
                </a:solidFill>
                <a:latin typeface="+mj-lt"/>
                <a:cs typeface="+mn-cs"/>
              </a:rPr>
              <a:t> Steps off line</a:t>
            </a:r>
          </a:p>
          <a:p>
            <a:pPr eaLnBrk="0" hangingPunct="0">
              <a:lnSpc>
                <a:spcPct val="90000"/>
              </a:lnSpc>
              <a:buFontTx/>
              <a:buChar char="•"/>
              <a:defRPr/>
            </a:pPr>
            <a:r>
              <a:rPr lang="en-US" sz="1400" dirty="0">
                <a:solidFill>
                  <a:srgbClr val="002060"/>
                </a:solidFill>
                <a:latin typeface="+mj-lt"/>
                <a:cs typeface="+mn-cs"/>
              </a:rPr>
              <a:t> Raises arms</a:t>
            </a:r>
          </a:p>
          <a:p>
            <a:pPr eaLnBrk="0" hangingPunct="0">
              <a:lnSpc>
                <a:spcPct val="90000"/>
              </a:lnSpc>
              <a:buFontTx/>
              <a:buChar char="•"/>
              <a:defRPr/>
            </a:pPr>
            <a:r>
              <a:rPr lang="en-US" sz="1400" dirty="0">
                <a:solidFill>
                  <a:srgbClr val="002060"/>
                </a:solidFill>
                <a:latin typeface="+mj-lt"/>
                <a:cs typeface="+mn-cs"/>
              </a:rPr>
              <a:t> Actual steps taken</a:t>
            </a:r>
          </a:p>
        </p:txBody>
      </p:sp>
      <p:sp>
        <p:nvSpPr>
          <p:cNvPr id="28" name="Rectangle 42"/>
          <p:cNvSpPr>
            <a:spLocks noChangeArrowheads="1"/>
          </p:cNvSpPr>
          <p:nvPr/>
        </p:nvSpPr>
        <p:spPr bwMode="auto">
          <a:xfrm>
            <a:off x="1181100" y="4379913"/>
            <a:ext cx="2271713" cy="792162"/>
          </a:xfrm>
          <a:prstGeom prst="rect">
            <a:avLst/>
          </a:prstGeom>
          <a:noFill/>
          <a:ln w="9525">
            <a:noFill/>
            <a:miter lim="800000"/>
            <a:headEnd/>
            <a:tailEnd/>
          </a:ln>
        </p:spPr>
        <p:txBody>
          <a:bodyPr lIns="92075" tIns="46038" rIns="92075" bIns="46038">
            <a:spAutoFit/>
          </a:bodyPr>
          <a:lstStyle/>
          <a:p>
            <a:pPr eaLnBrk="0" hangingPunct="0">
              <a:lnSpc>
                <a:spcPct val="110000"/>
              </a:lnSpc>
              <a:defRPr/>
            </a:pPr>
            <a:r>
              <a:rPr lang="en-US" sz="1400" dirty="0">
                <a:solidFill>
                  <a:srgbClr val="002060"/>
                </a:solidFill>
                <a:latin typeface="+mj-lt"/>
                <a:cs typeface="+mn-cs"/>
              </a:rPr>
              <a:t>Improper Turn (Describe)</a:t>
            </a:r>
          </a:p>
          <a:p>
            <a:pPr eaLnBrk="0" hangingPunct="0">
              <a:lnSpc>
                <a:spcPct val="110000"/>
              </a:lnSpc>
              <a:defRPr/>
            </a:pPr>
            <a:r>
              <a:rPr lang="en-US" sz="1400" dirty="0">
                <a:solidFill>
                  <a:srgbClr val="002060"/>
                </a:solidFill>
                <a:latin typeface="+mj-lt"/>
                <a:cs typeface="+mn-cs"/>
              </a:rPr>
              <a:t>Cannot Do Test (Explain)</a:t>
            </a:r>
          </a:p>
          <a:p>
            <a:pPr eaLnBrk="0" hangingPunct="0">
              <a:lnSpc>
                <a:spcPct val="110000"/>
              </a:lnSpc>
              <a:defRPr/>
            </a:pPr>
            <a:r>
              <a:rPr lang="en-US" sz="1400" dirty="0">
                <a:solidFill>
                  <a:srgbClr val="002060"/>
                </a:solidFill>
                <a:latin typeface="+mj-lt"/>
                <a:cs typeface="+mn-cs"/>
              </a:rPr>
              <a:t>Other:</a:t>
            </a:r>
          </a:p>
        </p:txBody>
      </p:sp>
      <p:sp>
        <p:nvSpPr>
          <p:cNvPr id="37" name="Line 100"/>
          <p:cNvSpPr>
            <a:spLocks noChangeShapeType="1"/>
          </p:cNvSpPr>
          <p:nvPr/>
        </p:nvSpPr>
        <p:spPr bwMode="auto">
          <a:xfrm>
            <a:off x="2209800" y="5292725"/>
            <a:ext cx="4875213" cy="0"/>
          </a:xfrm>
          <a:prstGeom prst="line">
            <a:avLst/>
          </a:prstGeom>
          <a:noFill/>
          <a:ln w="9525">
            <a:solidFill>
              <a:schemeClr val="bg1"/>
            </a:solidFill>
            <a:round/>
            <a:headEnd/>
            <a:tailEnd/>
          </a:ln>
        </p:spPr>
        <p:txBody>
          <a:bodyPr wrap="none" anchor="ctr"/>
          <a:lstStyle/>
          <a:p>
            <a:pPr>
              <a:defRPr/>
            </a:pPr>
            <a:endParaRPr lang="en-US">
              <a:solidFill>
                <a:srgbClr val="002060"/>
              </a:solidFill>
              <a:latin typeface="+mj-lt"/>
              <a:cs typeface="+mn-cs"/>
            </a:endParaRPr>
          </a:p>
        </p:txBody>
      </p:sp>
      <p:grpSp>
        <p:nvGrpSpPr>
          <p:cNvPr id="104457" name="Group 86"/>
          <p:cNvGrpSpPr>
            <a:grpSpLocks/>
          </p:cNvGrpSpPr>
          <p:nvPr/>
        </p:nvGrpSpPr>
        <p:grpSpPr bwMode="auto">
          <a:xfrm>
            <a:off x="3852863" y="1868488"/>
            <a:ext cx="4579937" cy="881062"/>
            <a:chOff x="4068763" y="2735263"/>
            <a:chExt cx="3787775" cy="952500"/>
          </a:xfrm>
        </p:grpSpPr>
        <p:sp>
          <p:nvSpPr>
            <p:cNvPr id="42" name="Freeform 84"/>
            <p:cNvSpPr>
              <a:spLocks/>
            </p:cNvSpPr>
            <p:nvPr/>
          </p:nvSpPr>
          <p:spPr bwMode="auto">
            <a:xfrm>
              <a:off x="4379925" y="2894871"/>
              <a:ext cx="303285" cy="139014"/>
            </a:xfrm>
            <a:custGeom>
              <a:avLst/>
              <a:gdLst>
                <a:gd name="T0" fmla="*/ 2147483647 w 201"/>
                <a:gd name="T1" fmla="*/ 2147483647 h 93"/>
                <a:gd name="T2" fmla="*/ 2147483647 w 201"/>
                <a:gd name="T3" fmla="*/ 2147483647 h 93"/>
                <a:gd name="T4" fmla="*/ 2147483647 w 201"/>
                <a:gd name="T5" fmla="*/ 2147483647 h 93"/>
                <a:gd name="T6" fmla="*/ 2147483647 w 201"/>
                <a:gd name="T7" fmla="*/ 2147483647 h 93"/>
                <a:gd name="T8" fmla="*/ 2147483647 w 201"/>
                <a:gd name="T9" fmla="*/ 2147483647 h 93"/>
                <a:gd name="T10" fmla="*/ 2147483647 w 201"/>
                <a:gd name="T11" fmla="*/ 2147483647 h 93"/>
                <a:gd name="T12" fmla="*/ 2147483647 w 201"/>
                <a:gd name="T13" fmla="*/ 2147483647 h 93"/>
                <a:gd name="T14" fmla="*/ 2147483647 w 201"/>
                <a:gd name="T15" fmla="*/ 2147483647 h 93"/>
                <a:gd name="T16" fmla="*/ 2147483647 w 201"/>
                <a:gd name="T17" fmla="*/ 2147483647 h 93"/>
                <a:gd name="T18" fmla="*/ 2147483647 w 201"/>
                <a:gd name="T19" fmla="*/ 2147483647 h 93"/>
                <a:gd name="T20" fmla="*/ 2147483647 w 201"/>
                <a:gd name="T21" fmla="*/ 2147483647 h 93"/>
                <a:gd name="T22" fmla="*/ 2147483647 w 201"/>
                <a:gd name="T23" fmla="*/ 2147483647 h 93"/>
                <a:gd name="T24" fmla="*/ 2147483647 w 201"/>
                <a:gd name="T25" fmla="*/ 2147483647 h 93"/>
                <a:gd name="T26" fmla="*/ 2147483647 w 201"/>
                <a:gd name="T27" fmla="*/ 2147483647 h 93"/>
                <a:gd name="T28" fmla="*/ 2147483647 w 201"/>
                <a:gd name="T29" fmla="*/ 2147483647 h 93"/>
                <a:gd name="T30" fmla="*/ 2147483647 w 201"/>
                <a:gd name="T31" fmla="*/ 2147483647 h 93"/>
                <a:gd name="T32" fmla="*/ 2147483647 w 201"/>
                <a:gd name="T33" fmla="*/ 2147483647 h 93"/>
                <a:gd name="T34" fmla="*/ 2147483647 w 201"/>
                <a:gd name="T35" fmla="*/ 2147483647 h 93"/>
                <a:gd name="T36" fmla="*/ 2147483647 w 201"/>
                <a:gd name="T37" fmla="*/ 2147483647 h 93"/>
                <a:gd name="T38" fmla="*/ 2147483647 w 201"/>
                <a:gd name="T39" fmla="*/ 2147483647 h 93"/>
                <a:gd name="T40" fmla="*/ 2147483647 w 201"/>
                <a:gd name="T41" fmla="*/ 2147483647 h 93"/>
                <a:gd name="T42" fmla="*/ 2147483647 w 201"/>
                <a:gd name="T43" fmla="*/ 2147483647 h 93"/>
                <a:gd name="T44" fmla="*/ 2147483647 w 201"/>
                <a:gd name="T45" fmla="*/ 2147483647 h 93"/>
                <a:gd name="T46" fmla="*/ 2147483647 w 201"/>
                <a:gd name="T47" fmla="*/ 2147483647 h 93"/>
                <a:gd name="T48" fmla="*/ 2147483647 w 201"/>
                <a:gd name="T49" fmla="*/ 2147483647 h 93"/>
                <a:gd name="T50" fmla="*/ 2147483647 w 201"/>
                <a:gd name="T51" fmla="*/ 2147483647 h 93"/>
                <a:gd name="T52" fmla="*/ 2147483647 w 201"/>
                <a:gd name="T53" fmla="*/ 2147483647 h 93"/>
                <a:gd name="T54" fmla="*/ 2147483647 w 201"/>
                <a:gd name="T55" fmla="*/ 2147483647 h 93"/>
                <a:gd name="T56" fmla="*/ 2147483647 w 201"/>
                <a:gd name="T57" fmla="*/ 2147483647 h 93"/>
                <a:gd name="T58" fmla="*/ 2147483647 w 201"/>
                <a:gd name="T59" fmla="*/ 2147483647 h 93"/>
                <a:gd name="T60" fmla="*/ 2147483647 w 201"/>
                <a:gd name="T61" fmla="*/ 2147483647 h 93"/>
                <a:gd name="T62" fmla="*/ 2147483647 w 201"/>
                <a:gd name="T63" fmla="*/ 2147483647 h 93"/>
                <a:gd name="T64" fmla="*/ 2147483647 w 201"/>
                <a:gd name="T65" fmla="*/ 2147483647 h 93"/>
                <a:gd name="T66" fmla="*/ 2147483647 w 201"/>
                <a:gd name="T67" fmla="*/ 2147483647 h 93"/>
                <a:gd name="T68" fmla="*/ 2147483647 w 201"/>
                <a:gd name="T69" fmla="*/ 2147483647 h 93"/>
                <a:gd name="T70" fmla="*/ 2147483647 w 201"/>
                <a:gd name="T71" fmla="*/ 0 h 93"/>
                <a:gd name="T72" fmla="*/ 2147483647 w 201"/>
                <a:gd name="T73" fmla="*/ 0 h 93"/>
                <a:gd name="T74" fmla="*/ 2147483647 w 201"/>
                <a:gd name="T75" fmla="*/ 0 h 93"/>
                <a:gd name="T76" fmla="*/ 2147483647 w 201"/>
                <a:gd name="T77" fmla="*/ 2147483647 h 93"/>
                <a:gd name="T78" fmla="*/ 2147483647 w 201"/>
                <a:gd name="T79" fmla="*/ 2147483647 h 93"/>
                <a:gd name="T80" fmla="*/ 2147483647 w 201"/>
                <a:gd name="T81" fmla="*/ 2147483647 h 93"/>
                <a:gd name="T82" fmla="*/ 2147483647 w 201"/>
                <a:gd name="T83" fmla="*/ 2147483647 h 93"/>
                <a:gd name="T84" fmla="*/ 0 w 201"/>
                <a:gd name="T85" fmla="*/ 2147483647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2" y="71"/>
                  </a:lnTo>
                  <a:lnTo>
                    <a:pt x="2" y="74"/>
                  </a:lnTo>
                  <a:lnTo>
                    <a:pt x="4" y="80"/>
                  </a:lnTo>
                  <a:lnTo>
                    <a:pt x="6"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9" y="88"/>
                  </a:lnTo>
                  <a:lnTo>
                    <a:pt x="52" y="87"/>
                  </a:lnTo>
                  <a:lnTo>
                    <a:pt x="58" y="85"/>
                  </a:lnTo>
                  <a:lnTo>
                    <a:pt x="61" y="85"/>
                  </a:lnTo>
                  <a:lnTo>
                    <a:pt x="67" y="83"/>
                  </a:lnTo>
                  <a:lnTo>
                    <a:pt x="70" y="81"/>
                  </a:lnTo>
                  <a:lnTo>
                    <a:pt x="75" y="80"/>
                  </a:lnTo>
                  <a:lnTo>
                    <a:pt x="81" y="78"/>
                  </a:lnTo>
                  <a:lnTo>
                    <a:pt x="86" y="76"/>
                  </a:lnTo>
                  <a:lnTo>
                    <a:pt x="90" y="76"/>
                  </a:lnTo>
                  <a:lnTo>
                    <a:pt x="95" y="74"/>
                  </a:lnTo>
                  <a:lnTo>
                    <a:pt x="100" y="74"/>
                  </a:lnTo>
                  <a:lnTo>
                    <a:pt x="104" y="73"/>
                  </a:lnTo>
                  <a:lnTo>
                    <a:pt x="109" y="73"/>
                  </a:lnTo>
                  <a:lnTo>
                    <a:pt x="113" y="73"/>
                  </a:lnTo>
                  <a:lnTo>
                    <a:pt x="118" y="73"/>
                  </a:lnTo>
                  <a:lnTo>
                    <a:pt x="122" y="73"/>
                  </a:lnTo>
                  <a:lnTo>
                    <a:pt x="127" y="73"/>
                  </a:lnTo>
                  <a:lnTo>
                    <a:pt x="131" y="73"/>
                  </a:lnTo>
                  <a:lnTo>
                    <a:pt x="134" y="74"/>
                  </a:lnTo>
                  <a:lnTo>
                    <a:pt x="140" y="74"/>
                  </a:lnTo>
                  <a:lnTo>
                    <a:pt x="143" y="74"/>
                  </a:lnTo>
                  <a:lnTo>
                    <a:pt x="147" y="76"/>
                  </a:lnTo>
                  <a:lnTo>
                    <a:pt x="150" y="76"/>
                  </a:lnTo>
                  <a:lnTo>
                    <a:pt x="154" y="76"/>
                  </a:lnTo>
                  <a:lnTo>
                    <a:pt x="158" y="78"/>
                  </a:lnTo>
                  <a:lnTo>
                    <a:pt x="161" y="78"/>
                  </a:lnTo>
                  <a:lnTo>
                    <a:pt x="163" y="78"/>
                  </a:lnTo>
                  <a:lnTo>
                    <a:pt x="167" y="80"/>
                  </a:lnTo>
                  <a:lnTo>
                    <a:pt x="170" y="80"/>
                  </a:lnTo>
                  <a:lnTo>
                    <a:pt x="172" y="80"/>
                  </a:lnTo>
                  <a:lnTo>
                    <a:pt x="175" y="80"/>
                  </a:lnTo>
                  <a:lnTo>
                    <a:pt x="177" y="80"/>
                  </a:lnTo>
                  <a:lnTo>
                    <a:pt x="181" y="80"/>
                  </a:lnTo>
                  <a:lnTo>
                    <a:pt x="183" y="80"/>
                  </a:lnTo>
                  <a:lnTo>
                    <a:pt x="184" y="78"/>
                  </a:lnTo>
                  <a:lnTo>
                    <a:pt x="188" y="78"/>
                  </a:lnTo>
                  <a:lnTo>
                    <a:pt x="190" y="76"/>
                  </a:lnTo>
                  <a:lnTo>
                    <a:pt x="192" y="76"/>
                  </a:lnTo>
                  <a:lnTo>
                    <a:pt x="193" y="74"/>
                  </a:lnTo>
                  <a:lnTo>
                    <a:pt x="193" y="73"/>
                  </a:lnTo>
                  <a:lnTo>
                    <a:pt x="195" y="71"/>
                  </a:lnTo>
                  <a:lnTo>
                    <a:pt x="197" y="67"/>
                  </a:lnTo>
                  <a:lnTo>
                    <a:pt x="199" y="65"/>
                  </a:lnTo>
                  <a:lnTo>
                    <a:pt x="199" y="62"/>
                  </a:lnTo>
                  <a:lnTo>
                    <a:pt x="200" y="58"/>
                  </a:lnTo>
                  <a:lnTo>
                    <a:pt x="200" y="55"/>
                  </a:lnTo>
                  <a:lnTo>
                    <a:pt x="200" y="51"/>
                  </a:lnTo>
                  <a:lnTo>
                    <a:pt x="200" y="48"/>
                  </a:lnTo>
                  <a:lnTo>
                    <a:pt x="200" y="44"/>
                  </a:lnTo>
                  <a:lnTo>
                    <a:pt x="200" y="41"/>
                  </a:lnTo>
                  <a:lnTo>
                    <a:pt x="200" y="37"/>
                  </a:lnTo>
                  <a:lnTo>
                    <a:pt x="199" y="35"/>
                  </a:lnTo>
                  <a:lnTo>
                    <a:pt x="199" y="32"/>
                  </a:lnTo>
                  <a:lnTo>
                    <a:pt x="197" y="30"/>
                  </a:lnTo>
                  <a:lnTo>
                    <a:pt x="197" y="27"/>
                  </a:lnTo>
                  <a:lnTo>
                    <a:pt x="195" y="25"/>
                  </a:lnTo>
                  <a:lnTo>
                    <a:pt x="193" y="23"/>
                  </a:lnTo>
                  <a:lnTo>
                    <a:pt x="192" y="21"/>
                  </a:lnTo>
                  <a:lnTo>
                    <a:pt x="188" y="19"/>
                  </a:lnTo>
                  <a:lnTo>
                    <a:pt x="186" y="18"/>
                  </a:lnTo>
                  <a:lnTo>
                    <a:pt x="184" y="16"/>
                  </a:lnTo>
                  <a:lnTo>
                    <a:pt x="181" y="14"/>
                  </a:lnTo>
                  <a:lnTo>
                    <a:pt x="179" y="14"/>
                  </a:lnTo>
                  <a:lnTo>
                    <a:pt x="175" y="12"/>
                  </a:lnTo>
                  <a:lnTo>
                    <a:pt x="172" y="12"/>
                  </a:lnTo>
                  <a:lnTo>
                    <a:pt x="168" y="11"/>
                  </a:lnTo>
                  <a:lnTo>
                    <a:pt x="167" y="11"/>
                  </a:lnTo>
                  <a:lnTo>
                    <a:pt x="163" y="9"/>
                  </a:lnTo>
                  <a:lnTo>
                    <a:pt x="159" y="9"/>
                  </a:lnTo>
                  <a:lnTo>
                    <a:pt x="154" y="9"/>
                  </a:lnTo>
                  <a:lnTo>
                    <a:pt x="150" y="9"/>
                  </a:lnTo>
                  <a:lnTo>
                    <a:pt x="147" y="9"/>
                  </a:lnTo>
                  <a:lnTo>
                    <a:pt x="143" y="7"/>
                  </a:lnTo>
                  <a:lnTo>
                    <a:pt x="138" y="7"/>
                  </a:lnTo>
                  <a:lnTo>
                    <a:pt x="134" y="7"/>
                  </a:lnTo>
                  <a:lnTo>
                    <a:pt x="131" y="7"/>
                  </a:lnTo>
                  <a:lnTo>
                    <a:pt x="125" y="7"/>
                  </a:lnTo>
                  <a:lnTo>
                    <a:pt x="122" y="7"/>
                  </a:lnTo>
                  <a:lnTo>
                    <a:pt x="117" y="7"/>
                  </a:lnTo>
                  <a:lnTo>
                    <a:pt x="111" y="7"/>
                  </a:lnTo>
                  <a:lnTo>
                    <a:pt x="108" y="7"/>
                  </a:lnTo>
                  <a:lnTo>
                    <a:pt x="102" y="5"/>
                  </a:lnTo>
                  <a:lnTo>
                    <a:pt x="97" y="5"/>
                  </a:lnTo>
                  <a:lnTo>
                    <a:pt x="92" y="5"/>
                  </a:lnTo>
                  <a:lnTo>
                    <a:pt x="88" y="4"/>
                  </a:lnTo>
                  <a:lnTo>
                    <a:pt x="83" y="4"/>
                  </a:lnTo>
                  <a:lnTo>
                    <a:pt x="77" y="2"/>
                  </a:lnTo>
                  <a:lnTo>
                    <a:pt x="72" y="2"/>
                  </a:lnTo>
                  <a:lnTo>
                    <a:pt x="67" y="0"/>
                  </a:lnTo>
                  <a:lnTo>
                    <a:pt x="61" y="0"/>
                  </a:lnTo>
                  <a:lnTo>
                    <a:pt x="58" y="0"/>
                  </a:lnTo>
                  <a:lnTo>
                    <a:pt x="52" y="0"/>
                  </a:lnTo>
                  <a:lnTo>
                    <a:pt x="47" y="0"/>
                  </a:lnTo>
                  <a:lnTo>
                    <a:pt x="43" y="0"/>
                  </a:lnTo>
                  <a:lnTo>
                    <a:pt x="38" y="0"/>
                  </a:lnTo>
                  <a:lnTo>
                    <a:pt x="34" y="2"/>
                  </a:lnTo>
                  <a:lnTo>
                    <a:pt x="29" y="2"/>
                  </a:lnTo>
                  <a:lnTo>
                    <a:pt x="25" y="4"/>
                  </a:lnTo>
                  <a:lnTo>
                    <a:pt x="22" y="5"/>
                  </a:lnTo>
                  <a:lnTo>
                    <a:pt x="18" y="7"/>
                  </a:lnTo>
                  <a:lnTo>
                    <a:pt x="15" y="11"/>
                  </a:lnTo>
                  <a:lnTo>
                    <a:pt x="13"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3" name="Freeform 51"/>
            <p:cNvSpPr>
              <a:spLocks/>
            </p:cNvSpPr>
            <p:nvPr/>
          </p:nvSpPr>
          <p:spPr bwMode="auto">
            <a:xfrm>
              <a:off x="4068763" y="3421750"/>
              <a:ext cx="303284" cy="140730"/>
            </a:xfrm>
            <a:custGeom>
              <a:avLst/>
              <a:gdLst>
                <a:gd name="T0" fmla="*/ 386859035 w 201"/>
                <a:gd name="T1" fmla="*/ 133293207 h 94"/>
                <a:gd name="T2" fmla="*/ 380031464 w 201"/>
                <a:gd name="T3" fmla="*/ 160403961 h 94"/>
                <a:gd name="T4" fmla="*/ 368654192 w 201"/>
                <a:gd name="T5" fmla="*/ 171699482 h 94"/>
                <a:gd name="T6" fmla="*/ 350447841 w 201"/>
                <a:gd name="T7" fmla="*/ 176217690 h 94"/>
                <a:gd name="T8" fmla="*/ 332242998 w 201"/>
                <a:gd name="T9" fmla="*/ 176217690 h 94"/>
                <a:gd name="T10" fmla="*/ 307212094 w 201"/>
                <a:gd name="T11" fmla="*/ 171699482 h 94"/>
                <a:gd name="T12" fmla="*/ 279903321 w 201"/>
                <a:gd name="T13" fmla="*/ 164922169 h 94"/>
                <a:gd name="T14" fmla="*/ 252596057 w 201"/>
                <a:gd name="T15" fmla="*/ 155884249 h 94"/>
                <a:gd name="T16" fmla="*/ 223012434 w 201"/>
                <a:gd name="T17" fmla="*/ 144588728 h 94"/>
                <a:gd name="T18" fmla="*/ 195705123 w 201"/>
                <a:gd name="T19" fmla="*/ 140070520 h 94"/>
                <a:gd name="T20" fmla="*/ 172949069 w 201"/>
                <a:gd name="T21" fmla="*/ 137811416 h 94"/>
                <a:gd name="T22" fmla="*/ 143365446 w 201"/>
                <a:gd name="T23" fmla="*/ 137811416 h 94"/>
                <a:gd name="T24" fmla="*/ 118333033 w 201"/>
                <a:gd name="T25" fmla="*/ 140070520 h 94"/>
                <a:gd name="T26" fmla="*/ 100128190 w 201"/>
                <a:gd name="T27" fmla="*/ 144588728 h 94"/>
                <a:gd name="T28" fmla="*/ 75095754 w 201"/>
                <a:gd name="T29" fmla="*/ 149106937 h 94"/>
                <a:gd name="T30" fmla="*/ 61442122 w 201"/>
                <a:gd name="T31" fmla="*/ 151366041 h 94"/>
                <a:gd name="T32" fmla="*/ 40960908 w 201"/>
                <a:gd name="T33" fmla="*/ 151366041 h 94"/>
                <a:gd name="T34" fmla="*/ 29583635 w 201"/>
                <a:gd name="T35" fmla="*/ 151366041 h 94"/>
                <a:gd name="T36" fmla="*/ 20481208 w 201"/>
                <a:gd name="T37" fmla="*/ 144588728 h 94"/>
                <a:gd name="T38" fmla="*/ 11378784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1378784 w 201"/>
                <a:gd name="T49" fmla="*/ 47442703 h 94"/>
                <a:gd name="T50" fmla="*/ 22756059 w 201"/>
                <a:gd name="T51" fmla="*/ 36147182 h 94"/>
                <a:gd name="T52" fmla="*/ 38686057 w 201"/>
                <a:gd name="T53" fmla="*/ 29369869 h 94"/>
                <a:gd name="T54" fmla="*/ 59167271 w 201"/>
                <a:gd name="T55" fmla="*/ 20333447 h 94"/>
                <a:gd name="T56" fmla="*/ 72820903 w 201"/>
                <a:gd name="T57" fmla="*/ 20333447 h 94"/>
                <a:gd name="T58" fmla="*/ 100128190 w 201"/>
                <a:gd name="T59" fmla="*/ 20333447 h 94"/>
                <a:gd name="T60" fmla="*/ 118333033 w 201"/>
                <a:gd name="T61" fmla="*/ 15813735 h 94"/>
                <a:gd name="T62" fmla="*/ 145640297 w 201"/>
                <a:gd name="T63" fmla="*/ 15813735 h 94"/>
                <a:gd name="T64" fmla="*/ 172949069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6" y="79"/>
                  </a:lnTo>
                  <a:lnTo>
                    <a:pt x="195" y="83"/>
                  </a:lnTo>
                  <a:lnTo>
                    <a:pt x="193" y="85"/>
                  </a:lnTo>
                  <a:lnTo>
                    <a:pt x="191" y="88"/>
                  </a:lnTo>
                  <a:lnTo>
                    <a:pt x="189" y="90"/>
                  </a:lnTo>
                  <a:lnTo>
                    <a:pt x="186" y="92"/>
                  </a:lnTo>
                  <a:lnTo>
                    <a:pt x="182" y="92"/>
                  </a:lnTo>
                  <a:lnTo>
                    <a:pt x="180" y="92"/>
                  </a:lnTo>
                  <a:lnTo>
                    <a:pt x="177" y="93"/>
                  </a:lnTo>
                  <a:lnTo>
                    <a:pt x="173" y="93"/>
                  </a:lnTo>
                  <a:lnTo>
                    <a:pt x="170" y="92"/>
                  </a:lnTo>
                  <a:lnTo>
                    <a:pt x="164" y="92"/>
                  </a:lnTo>
                  <a:lnTo>
                    <a:pt x="161" y="90"/>
                  </a:lnTo>
                  <a:lnTo>
                    <a:pt x="157" y="90"/>
                  </a:lnTo>
                  <a:lnTo>
                    <a:pt x="152" y="88"/>
                  </a:lnTo>
                  <a:lnTo>
                    <a:pt x="148" y="86"/>
                  </a:lnTo>
                  <a:lnTo>
                    <a:pt x="143" y="86"/>
                  </a:lnTo>
                  <a:lnTo>
                    <a:pt x="139" y="85"/>
                  </a:lnTo>
                  <a:lnTo>
                    <a:pt x="134" y="83"/>
                  </a:lnTo>
                  <a:lnTo>
                    <a:pt x="129" y="81"/>
                  </a:lnTo>
                  <a:lnTo>
                    <a:pt x="125" y="79"/>
                  </a:lnTo>
                  <a:lnTo>
                    <a:pt x="120" y="78"/>
                  </a:lnTo>
                  <a:lnTo>
                    <a:pt x="114" y="76"/>
                  </a:lnTo>
                  <a:lnTo>
                    <a:pt x="111" y="76"/>
                  </a:lnTo>
                  <a:lnTo>
                    <a:pt x="105" y="74"/>
                  </a:lnTo>
                  <a:lnTo>
                    <a:pt x="100" y="74"/>
                  </a:lnTo>
                  <a:lnTo>
                    <a:pt x="96"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6" y="78"/>
                  </a:lnTo>
                  <a:lnTo>
                    <a:pt x="43" y="78"/>
                  </a:lnTo>
                  <a:lnTo>
                    <a:pt x="39" y="78"/>
                  </a:lnTo>
                  <a:lnTo>
                    <a:pt x="36" y="79"/>
                  </a:lnTo>
                  <a:lnTo>
                    <a:pt x="34" y="79"/>
                  </a:lnTo>
                  <a:lnTo>
                    <a:pt x="30" y="79"/>
                  </a:lnTo>
                  <a:lnTo>
                    <a:pt x="27" y="79"/>
                  </a:lnTo>
                  <a:lnTo>
                    <a:pt x="25" y="79"/>
                  </a:lnTo>
                  <a:lnTo>
                    <a:pt x="21" y="79"/>
                  </a:lnTo>
                  <a:lnTo>
                    <a:pt x="20" y="79"/>
                  </a:lnTo>
                  <a:lnTo>
                    <a:pt x="18" y="79"/>
                  </a:lnTo>
                  <a:lnTo>
                    <a:pt x="16" y="79"/>
                  </a:lnTo>
                  <a:lnTo>
                    <a:pt x="13" y="78"/>
                  </a:lnTo>
                  <a:lnTo>
                    <a:pt x="11" y="78"/>
                  </a:lnTo>
                  <a:lnTo>
                    <a:pt x="9" y="76"/>
                  </a:lnTo>
                  <a:lnTo>
                    <a:pt x="7" y="74"/>
                  </a:lnTo>
                  <a:lnTo>
                    <a:pt x="5" y="72"/>
                  </a:lnTo>
                  <a:lnTo>
                    <a:pt x="5"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5" y="24"/>
                  </a:lnTo>
                  <a:lnTo>
                    <a:pt x="7" y="23"/>
                  </a:lnTo>
                  <a:lnTo>
                    <a:pt x="9" y="21"/>
                  </a:lnTo>
                  <a:lnTo>
                    <a:pt x="13" y="19"/>
                  </a:lnTo>
                  <a:lnTo>
                    <a:pt x="14" y="17"/>
                  </a:lnTo>
                  <a:lnTo>
                    <a:pt x="16" y="16"/>
                  </a:lnTo>
                  <a:lnTo>
                    <a:pt x="20" y="16"/>
                  </a:lnTo>
                  <a:lnTo>
                    <a:pt x="21" y="14"/>
                  </a:lnTo>
                  <a:lnTo>
                    <a:pt x="25" y="12"/>
                  </a:lnTo>
                  <a:lnTo>
                    <a:pt x="29" y="12"/>
                  </a:lnTo>
                  <a:lnTo>
                    <a:pt x="30"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39" y="0"/>
                  </a:lnTo>
                  <a:lnTo>
                    <a:pt x="143" y="0"/>
                  </a:lnTo>
                  <a:lnTo>
                    <a:pt x="148" y="0"/>
                  </a:lnTo>
                  <a:lnTo>
                    <a:pt x="154" y="0"/>
                  </a:lnTo>
                  <a:lnTo>
                    <a:pt x="157" y="0"/>
                  </a:lnTo>
                  <a:lnTo>
                    <a:pt x="163" y="0"/>
                  </a:lnTo>
                  <a:lnTo>
                    <a:pt x="166" y="1"/>
                  </a:lnTo>
                  <a:lnTo>
                    <a:pt x="171" y="1"/>
                  </a:lnTo>
                  <a:lnTo>
                    <a:pt x="175" y="3"/>
                  </a:lnTo>
                  <a:lnTo>
                    <a:pt x="179" y="5"/>
                  </a:lnTo>
                  <a:lnTo>
                    <a:pt x="182" y="9"/>
                  </a:lnTo>
                  <a:lnTo>
                    <a:pt x="186" y="10"/>
                  </a:lnTo>
                  <a:lnTo>
                    <a:pt x="188" y="14"/>
                  </a:lnTo>
                  <a:lnTo>
                    <a:pt x="191" y="17"/>
                  </a:lnTo>
                  <a:lnTo>
                    <a:pt x="193" y="21"/>
                  </a:lnTo>
                  <a:lnTo>
                    <a:pt x="195" y="26"/>
                  </a:lnTo>
                  <a:lnTo>
                    <a:pt x="196"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4" name="Freeform 52"/>
            <p:cNvSpPr>
              <a:spLocks/>
            </p:cNvSpPr>
            <p:nvPr/>
          </p:nvSpPr>
          <p:spPr bwMode="auto">
            <a:xfrm>
              <a:off x="4695026" y="3421750"/>
              <a:ext cx="307223" cy="140730"/>
            </a:xfrm>
            <a:custGeom>
              <a:avLst/>
              <a:gdLst>
                <a:gd name="T0" fmla="*/ 391814384 w 203"/>
                <a:gd name="T1" fmla="*/ 133293207 h 94"/>
                <a:gd name="T2" fmla="*/ 384980274 w 203"/>
                <a:gd name="T3" fmla="*/ 160403961 h 94"/>
                <a:gd name="T4" fmla="*/ 373589586 w 203"/>
                <a:gd name="T5" fmla="*/ 171699482 h 94"/>
                <a:gd name="T6" fmla="*/ 355366298 w 203"/>
                <a:gd name="T7" fmla="*/ 176217690 h 94"/>
                <a:gd name="T8" fmla="*/ 332586432 w 203"/>
                <a:gd name="T9" fmla="*/ 176217690 h 94"/>
                <a:gd name="T10" fmla="*/ 312084101 w 203"/>
                <a:gd name="T11" fmla="*/ 171699482 h 94"/>
                <a:gd name="T12" fmla="*/ 284749168 w 203"/>
                <a:gd name="T13" fmla="*/ 164922169 h 94"/>
                <a:gd name="T14" fmla="*/ 257412725 w 203"/>
                <a:gd name="T15" fmla="*/ 155884249 h 94"/>
                <a:gd name="T16" fmla="*/ 227798749 w 203"/>
                <a:gd name="T17" fmla="*/ 144588728 h 94"/>
                <a:gd name="T18" fmla="*/ 198184773 w 203"/>
                <a:gd name="T19" fmla="*/ 140070520 h 94"/>
                <a:gd name="T20" fmla="*/ 173127327 w 203"/>
                <a:gd name="T21" fmla="*/ 137811416 h 94"/>
                <a:gd name="T22" fmla="*/ 148069927 w 203"/>
                <a:gd name="T23" fmla="*/ 137811416 h 94"/>
                <a:gd name="T24" fmla="*/ 123011019 w 203"/>
                <a:gd name="T25" fmla="*/ 140070520 h 94"/>
                <a:gd name="T26" fmla="*/ 102510197 w 203"/>
                <a:gd name="T27" fmla="*/ 144588728 h 94"/>
                <a:gd name="T28" fmla="*/ 79730307 w 203"/>
                <a:gd name="T29" fmla="*/ 149106937 h 94"/>
                <a:gd name="T30" fmla="*/ 63783043 w 203"/>
                <a:gd name="T31" fmla="*/ 151366041 h 94"/>
                <a:gd name="T32" fmla="*/ 45559743 w 203"/>
                <a:gd name="T33" fmla="*/ 151366041 h 94"/>
                <a:gd name="T34" fmla="*/ 29613988 w 203"/>
                <a:gd name="T35" fmla="*/ 151366041 h 94"/>
                <a:gd name="T36" fmla="*/ 22779871 w 203"/>
                <a:gd name="T37" fmla="*/ 144588728 h 94"/>
                <a:gd name="T38" fmla="*/ 13668227 w 203"/>
                <a:gd name="T39" fmla="*/ 133293207 h 94"/>
                <a:gd name="T40" fmla="*/ 9111647 w 203"/>
                <a:gd name="T41" fmla="*/ 119737079 h 94"/>
                <a:gd name="T42" fmla="*/ 4556578 w 203"/>
                <a:gd name="T43" fmla="*/ 97146013 h 94"/>
                <a:gd name="T44" fmla="*/ 4556578 w 203"/>
                <a:gd name="T45" fmla="*/ 76812573 h 94"/>
                <a:gd name="T46" fmla="*/ 9111647 w 203"/>
                <a:gd name="T47" fmla="*/ 60998843 h 94"/>
                <a:gd name="T48" fmla="*/ 15945761 w 203"/>
                <a:gd name="T49" fmla="*/ 47442703 h 94"/>
                <a:gd name="T50" fmla="*/ 22779871 w 203"/>
                <a:gd name="T51" fmla="*/ 36147182 h 94"/>
                <a:gd name="T52" fmla="*/ 43282209 w 203"/>
                <a:gd name="T53" fmla="*/ 29369869 h 94"/>
                <a:gd name="T54" fmla="*/ 59227976 w 203"/>
                <a:gd name="T55" fmla="*/ 20333447 h 94"/>
                <a:gd name="T56" fmla="*/ 77451264 w 203"/>
                <a:gd name="T57" fmla="*/ 20333447 h 94"/>
                <a:gd name="T58" fmla="*/ 100231153 w 203"/>
                <a:gd name="T59" fmla="*/ 20333447 h 94"/>
                <a:gd name="T60" fmla="*/ 123011019 w 203"/>
                <a:gd name="T61" fmla="*/ 15813735 h 94"/>
                <a:gd name="T62" fmla="*/ 150347461 w 203"/>
                <a:gd name="T63" fmla="*/ 15813735 h 94"/>
                <a:gd name="T64" fmla="*/ 177682394 w 203"/>
                <a:gd name="T65" fmla="*/ 15813735 h 94"/>
                <a:gd name="T66" fmla="*/ 207296417 w 203"/>
                <a:gd name="T67" fmla="*/ 11295524 h 94"/>
                <a:gd name="T68" fmla="*/ 234632860 w 203"/>
                <a:gd name="T69" fmla="*/ 6777316 h 94"/>
                <a:gd name="T70" fmla="*/ 266524370 w 203"/>
                <a:gd name="T71" fmla="*/ 2259105 h 94"/>
                <a:gd name="T72" fmla="*/ 293860812 w 203"/>
                <a:gd name="T73" fmla="*/ 0 h 94"/>
                <a:gd name="T74" fmla="*/ 323474788 w 203"/>
                <a:gd name="T75" fmla="*/ 0 h 94"/>
                <a:gd name="T76" fmla="*/ 346254653 w 203"/>
                <a:gd name="T77" fmla="*/ 6777316 h 94"/>
                <a:gd name="T78" fmla="*/ 364477942 w 203"/>
                <a:gd name="T79" fmla="*/ 20333447 h 94"/>
                <a:gd name="T80" fmla="*/ 380423697 w 203"/>
                <a:gd name="T81" fmla="*/ 40665390 h 94"/>
                <a:gd name="T82" fmla="*/ 391814384 w 203"/>
                <a:gd name="T83" fmla="*/ 70035260 h 94"/>
                <a:gd name="T84" fmla="*/ 396369546 w 203"/>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94"/>
                <a:gd name="T131" fmla="*/ 203 w 203"/>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94">
                  <a:moveTo>
                    <a:pt x="202" y="60"/>
                  </a:moveTo>
                  <a:lnTo>
                    <a:pt x="200" y="65"/>
                  </a:lnTo>
                  <a:lnTo>
                    <a:pt x="200" y="70"/>
                  </a:lnTo>
                  <a:lnTo>
                    <a:pt x="200" y="74"/>
                  </a:lnTo>
                  <a:lnTo>
                    <a:pt x="198" y="79"/>
                  </a:lnTo>
                  <a:lnTo>
                    <a:pt x="197" y="83"/>
                  </a:lnTo>
                  <a:lnTo>
                    <a:pt x="195" y="85"/>
                  </a:lnTo>
                  <a:lnTo>
                    <a:pt x="193" y="88"/>
                  </a:lnTo>
                  <a:lnTo>
                    <a:pt x="190" y="90"/>
                  </a:lnTo>
                  <a:lnTo>
                    <a:pt x="188" y="92"/>
                  </a:lnTo>
                  <a:lnTo>
                    <a:pt x="184" y="92"/>
                  </a:lnTo>
                  <a:lnTo>
                    <a:pt x="181" y="92"/>
                  </a:lnTo>
                  <a:lnTo>
                    <a:pt x="179" y="93"/>
                  </a:lnTo>
                  <a:lnTo>
                    <a:pt x="175" y="93"/>
                  </a:lnTo>
                  <a:lnTo>
                    <a:pt x="170" y="92"/>
                  </a:lnTo>
                  <a:lnTo>
                    <a:pt x="166" y="92"/>
                  </a:lnTo>
                  <a:lnTo>
                    <a:pt x="163" y="90"/>
                  </a:lnTo>
                  <a:lnTo>
                    <a:pt x="159" y="90"/>
                  </a:lnTo>
                  <a:lnTo>
                    <a:pt x="154" y="88"/>
                  </a:lnTo>
                  <a:lnTo>
                    <a:pt x="150" y="86"/>
                  </a:lnTo>
                  <a:lnTo>
                    <a:pt x="145" y="86"/>
                  </a:lnTo>
                  <a:lnTo>
                    <a:pt x="141" y="85"/>
                  </a:lnTo>
                  <a:lnTo>
                    <a:pt x="136" y="83"/>
                  </a:lnTo>
                  <a:lnTo>
                    <a:pt x="131" y="81"/>
                  </a:lnTo>
                  <a:lnTo>
                    <a:pt x="127" y="79"/>
                  </a:lnTo>
                  <a:lnTo>
                    <a:pt x="122" y="78"/>
                  </a:lnTo>
                  <a:lnTo>
                    <a:pt x="116" y="76"/>
                  </a:lnTo>
                  <a:lnTo>
                    <a:pt x="113" y="76"/>
                  </a:lnTo>
                  <a:lnTo>
                    <a:pt x="107" y="74"/>
                  </a:lnTo>
                  <a:lnTo>
                    <a:pt x="102" y="74"/>
                  </a:lnTo>
                  <a:lnTo>
                    <a:pt x="98" y="72"/>
                  </a:lnTo>
                  <a:lnTo>
                    <a:pt x="93" y="72"/>
                  </a:lnTo>
                  <a:lnTo>
                    <a:pt x="88" y="72"/>
                  </a:lnTo>
                  <a:lnTo>
                    <a:pt x="84" y="72"/>
                  </a:lnTo>
                  <a:lnTo>
                    <a:pt x="79" y="72"/>
                  </a:lnTo>
                  <a:lnTo>
                    <a:pt x="75" y="72"/>
                  </a:lnTo>
                  <a:lnTo>
                    <a:pt x="72" y="72"/>
                  </a:lnTo>
                  <a:lnTo>
                    <a:pt x="66" y="74"/>
                  </a:lnTo>
                  <a:lnTo>
                    <a:pt x="63" y="74"/>
                  </a:lnTo>
                  <a:lnTo>
                    <a:pt x="59" y="74"/>
                  </a:lnTo>
                  <a:lnTo>
                    <a:pt x="56" y="76"/>
                  </a:lnTo>
                  <a:lnTo>
                    <a:pt x="52" y="76"/>
                  </a:lnTo>
                  <a:lnTo>
                    <a:pt x="48" y="78"/>
                  </a:lnTo>
                  <a:lnTo>
                    <a:pt x="45" y="78"/>
                  </a:lnTo>
                  <a:lnTo>
                    <a:pt x="41" y="78"/>
                  </a:lnTo>
                  <a:lnTo>
                    <a:pt x="38" y="79"/>
                  </a:lnTo>
                  <a:lnTo>
                    <a:pt x="36" y="79"/>
                  </a:lnTo>
                  <a:lnTo>
                    <a:pt x="32" y="79"/>
                  </a:lnTo>
                  <a:lnTo>
                    <a:pt x="29" y="79"/>
                  </a:lnTo>
                  <a:lnTo>
                    <a:pt x="27" y="79"/>
                  </a:lnTo>
                  <a:lnTo>
                    <a:pt x="23" y="79"/>
                  </a:lnTo>
                  <a:lnTo>
                    <a:pt x="22" y="79"/>
                  </a:lnTo>
                  <a:lnTo>
                    <a:pt x="20" y="79"/>
                  </a:lnTo>
                  <a:lnTo>
                    <a:pt x="16" y="79"/>
                  </a:lnTo>
                  <a:lnTo>
                    <a:pt x="15" y="78"/>
                  </a:lnTo>
                  <a:lnTo>
                    <a:pt x="13" y="78"/>
                  </a:lnTo>
                  <a:lnTo>
                    <a:pt x="11" y="76"/>
                  </a:lnTo>
                  <a:lnTo>
                    <a:pt x="9" y="74"/>
                  </a:lnTo>
                  <a:lnTo>
                    <a:pt x="7" y="72"/>
                  </a:lnTo>
                  <a:lnTo>
                    <a:pt x="6" y="70"/>
                  </a:lnTo>
                  <a:lnTo>
                    <a:pt x="6" y="69"/>
                  </a:lnTo>
                  <a:lnTo>
                    <a:pt x="4" y="65"/>
                  </a:lnTo>
                  <a:lnTo>
                    <a:pt x="4" y="62"/>
                  </a:lnTo>
                  <a:lnTo>
                    <a:pt x="2" y="58"/>
                  </a:lnTo>
                  <a:lnTo>
                    <a:pt x="2" y="55"/>
                  </a:lnTo>
                  <a:lnTo>
                    <a:pt x="2" y="51"/>
                  </a:lnTo>
                  <a:lnTo>
                    <a:pt x="0" y="47"/>
                  </a:lnTo>
                  <a:lnTo>
                    <a:pt x="0" y="44"/>
                  </a:lnTo>
                  <a:lnTo>
                    <a:pt x="2" y="40"/>
                  </a:lnTo>
                  <a:lnTo>
                    <a:pt x="2" y="37"/>
                  </a:lnTo>
                  <a:lnTo>
                    <a:pt x="2" y="35"/>
                  </a:lnTo>
                  <a:lnTo>
                    <a:pt x="4" y="32"/>
                  </a:lnTo>
                  <a:lnTo>
                    <a:pt x="4" y="30"/>
                  </a:lnTo>
                  <a:lnTo>
                    <a:pt x="6" y="26"/>
                  </a:lnTo>
                  <a:lnTo>
                    <a:pt x="7" y="24"/>
                  </a:lnTo>
                  <a:lnTo>
                    <a:pt x="9" y="23"/>
                  </a:lnTo>
                  <a:lnTo>
                    <a:pt x="11" y="21"/>
                  </a:lnTo>
                  <a:lnTo>
                    <a:pt x="13" y="19"/>
                  </a:lnTo>
                  <a:lnTo>
                    <a:pt x="16" y="17"/>
                  </a:lnTo>
                  <a:lnTo>
                    <a:pt x="18" y="16"/>
                  </a:lnTo>
                  <a:lnTo>
                    <a:pt x="22" y="16"/>
                  </a:lnTo>
                  <a:lnTo>
                    <a:pt x="23" y="14"/>
                  </a:lnTo>
                  <a:lnTo>
                    <a:pt x="27" y="12"/>
                  </a:lnTo>
                  <a:lnTo>
                    <a:pt x="29" y="12"/>
                  </a:lnTo>
                  <a:lnTo>
                    <a:pt x="32" y="10"/>
                  </a:lnTo>
                  <a:lnTo>
                    <a:pt x="36" y="10"/>
                  </a:lnTo>
                  <a:lnTo>
                    <a:pt x="40" y="10"/>
                  </a:lnTo>
                  <a:lnTo>
                    <a:pt x="43" y="9"/>
                  </a:lnTo>
                  <a:lnTo>
                    <a:pt x="47" y="9"/>
                  </a:lnTo>
                  <a:lnTo>
                    <a:pt x="50" y="9"/>
                  </a:lnTo>
                  <a:lnTo>
                    <a:pt x="56" y="9"/>
                  </a:lnTo>
                  <a:lnTo>
                    <a:pt x="59" y="7"/>
                  </a:lnTo>
                  <a:lnTo>
                    <a:pt x="63" y="7"/>
                  </a:lnTo>
                  <a:lnTo>
                    <a:pt x="68" y="7"/>
                  </a:lnTo>
                  <a:lnTo>
                    <a:pt x="72" y="7"/>
                  </a:lnTo>
                  <a:lnTo>
                    <a:pt x="77" y="7"/>
                  </a:lnTo>
                  <a:lnTo>
                    <a:pt x="81" y="7"/>
                  </a:lnTo>
                  <a:lnTo>
                    <a:pt x="86" y="7"/>
                  </a:lnTo>
                  <a:lnTo>
                    <a:pt x="90" y="7"/>
                  </a:lnTo>
                  <a:lnTo>
                    <a:pt x="95" y="7"/>
                  </a:lnTo>
                  <a:lnTo>
                    <a:pt x="100" y="5"/>
                  </a:lnTo>
                  <a:lnTo>
                    <a:pt x="106" y="5"/>
                  </a:lnTo>
                  <a:lnTo>
                    <a:pt x="109" y="5"/>
                  </a:lnTo>
                  <a:lnTo>
                    <a:pt x="115" y="3"/>
                  </a:lnTo>
                  <a:lnTo>
                    <a:pt x="120" y="3"/>
                  </a:lnTo>
                  <a:lnTo>
                    <a:pt x="125" y="1"/>
                  </a:lnTo>
                  <a:lnTo>
                    <a:pt x="131" y="1"/>
                  </a:lnTo>
                  <a:lnTo>
                    <a:pt x="136" y="1"/>
                  </a:lnTo>
                  <a:lnTo>
                    <a:pt x="140" y="0"/>
                  </a:lnTo>
                  <a:lnTo>
                    <a:pt x="145" y="0"/>
                  </a:lnTo>
                  <a:lnTo>
                    <a:pt x="150" y="0"/>
                  </a:lnTo>
                  <a:lnTo>
                    <a:pt x="156" y="0"/>
                  </a:lnTo>
                  <a:lnTo>
                    <a:pt x="159" y="0"/>
                  </a:lnTo>
                  <a:lnTo>
                    <a:pt x="165" y="0"/>
                  </a:lnTo>
                  <a:lnTo>
                    <a:pt x="168" y="1"/>
                  </a:lnTo>
                  <a:lnTo>
                    <a:pt x="172" y="1"/>
                  </a:lnTo>
                  <a:lnTo>
                    <a:pt x="177" y="3"/>
                  </a:lnTo>
                  <a:lnTo>
                    <a:pt x="181" y="5"/>
                  </a:lnTo>
                  <a:lnTo>
                    <a:pt x="184" y="9"/>
                  </a:lnTo>
                  <a:lnTo>
                    <a:pt x="186" y="10"/>
                  </a:lnTo>
                  <a:lnTo>
                    <a:pt x="190" y="14"/>
                  </a:lnTo>
                  <a:lnTo>
                    <a:pt x="193" y="17"/>
                  </a:lnTo>
                  <a:lnTo>
                    <a:pt x="195" y="21"/>
                  </a:lnTo>
                  <a:lnTo>
                    <a:pt x="197" y="26"/>
                  </a:lnTo>
                  <a:lnTo>
                    <a:pt x="198" y="32"/>
                  </a:lnTo>
                  <a:lnTo>
                    <a:pt x="200" y="37"/>
                  </a:lnTo>
                  <a:lnTo>
                    <a:pt x="200" y="44"/>
                  </a:lnTo>
                  <a:lnTo>
                    <a:pt x="202" y="51"/>
                  </a:lnTo>
                  <a:lnTo>
                    <a:pt x="202"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5" name="Freeform 53"/>
            <p:cNvSpPr>
              <a:spLocks/>
            </p:cNvSpPr>
            <p:nvPr/>
          </p:nvSpPr>
          <p:spPr bwMode="auto">
            <a:xfrm>
              <a:off x="5298969" y="3421750"/>
              <a:ext cx="303285" cy="140730"/>
            </a:xfrm>
            <a:custGeom>
              <a:avLst/>
              <a:gdLst>
                <a:gd name="T0" fmla="*/ 391410245 w 201"/>
                <a:gd name="T1" fmla="*/ 133293207 h 94"/>
                <a:gd name="T2" fmla="*/ 384582675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5640297 w 201"/>
                <a:gd name="T23" fmla="*/ 137811416 h 94"/>
                <a:gd name="T24" fmla="*/ 122884244 w 201"/>
                <a:gd name="T25" fmla="*/ 140070520 h 94"/>
                <a:gd name="T26" fmla="*/ 102404550 w 201"/>
                <a:gd name="T27" fmla="*/ 144588728 h 94"/>
                <a:gd name="T28" fmla="*/ 79646964 w 201"/>
                <a:gd name="T29" fmla="*/ 149106937 h 94"/>
                <a:gd name="T30" fmla="*/ 63718481 w 201"/>
                <a:gd name="T31" fmla="*/ 151366041 h 94"/>
                <a:gd name="T32" fmla="*/ 45512118 w 201"/>
                <a:gd name="T33" fmla="*/ 151366041 h 94"/>
                <a:gd name="T34" fmla="*/ 29583635 w 201"/>
                <a:gd name="T35" fmla="*/ 151366041 h 94"/>
                <a:gd name="T36" fmla="*/ 22756059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9102424 w 201"/>
                <a:gd name="T47" fmla="*/ 60998843 h 94"/>
                <a:gd name="T48" fmla="*/ 15929997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34391215 w 201"/>
                <a:gd name="T69" fmla="*/ 6777316 h 94"/>
                <a:gd name="T70" fmla="*/ 261698479 w 201"/>
                <a:gd name="T71" fmla="*/ 2259105 h 94"/>
                <a:gd name="T72" fmla="*/ 293556953 w 201"/>
                <a:gd name="T73" fmla="*/ 0 h 94"/>
                <a:gd name="T74" fmla="*/ 318589366 w 201"/>
                <a:gd name="T75" fmla="*/ 0 h 94"/>
                <a:gd name="T76" fmla="*/ 341345420 w 201"/>
                <a:gd name="T77" fmla="*/ 6777316 h 94"/>
                <a:gd name="T78" fmla="*/ 364102981 w 201"/>
                <a:gd name="T79" fmla="*/ 20333447 h 94"/>
                <a:gd name="T80" fmla="*/ 380031464 w 201"/>
                <a:gd name="T81" fmla="*/ 40665390 h 94"/>
                <a:gd name="T82" fmla="*/ 39141024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8" y="79"/>
                  </a:lnTo>
                  <a:lnTo>
                    <a:pt x="197" y="83"/>
                  </a:lnTo>
                  <a:lnTo>
                    <a:pt x="195" y="85"/>
                  </a:lnTo>
                  <a:lnTo>
                    <a:pt x="193" y="88"/>
                  </a:lnTo>
                  <a:lnTo>
                    <a:pt x="190" y="90"/>
                  </a:lnTo>
                  <a:lnTo>
                    <a:pt x="188" y="92"/>
                  </a:lnTo>
                  <a:lnTo>
                    <a:pt x="184" y="92"/>
                  </a:lnTo>
                  <a:lnTo>
                    <a:pt x="181" y="92"/>
                  </a:lnTo>
                  <a:lnTo>
                    <a:pt x="177" y="93"/>
                  </a:lnTo>
                  <a:lnTo>
                    <a:pt x="173" y="93"/>
                  </a:lnTo>
                  <a:lnTo>
                    <a:pt x="170" y="92"/>
                  </a:lnTo>
                  <a:lnTo>
                    <a:pt x="166" y="92"/>
                  </a:lnTo>
                  <a:lnTo>
                    <a:pt x="163" y="90"/>
                  </a:lnTo>
                  <a:lnTo>
                    <a:pt x="157" y="90"/>
                  </a:lnTo>
                  <a:lnTo>
                    <a:pt x="154" y="88"/>
                  </a:lnTo>
                  <a:lnTo>
                    <a:pt x="150" y="86"/>
                  </a:lnTo>
                  <a:lnTo>
                    <a:pt x="145" y="86"/>
                  </a:lnTo>
                  <a:lnTo>
                    <a:pt x="140" y="85"/>
                  </a:lnTo>
                  <a:lnTo>
                    <a:pt x="136" y="83"/>
                  </a:lnTo>
                  <a:lnTo>
                    <a:pt x="131" y="81"/>
                  </a:lnTo>
                  <a:lnTo>
                    <a:pt x="125" y="79"/>
                  </a:lnTo>
                  <a:lnTo>
                    <a:pt x="122" y="78"/>
                  </a:lnTo>
                  <a:lnTo>
                    <a:pt x="116" y="76"/>
                  </a:lnTo>
                  <a:lnTo>
                    <a:pt x="111" y="76"/>
                  </a:lnTo>
                  <a:lnTo>
                    <a:pt x="107" y="74"/>
                  </a:lnTo>
                  <a:lnTo>
                    <a:pt x="102" y="74"/>
                  </a:lnTo>
                  <a:lnTo>
                    <a:pt x="97" y="72"/>
                  </a:lnTo>
                  <a:lnTo>
                    <a:pt x="93" y="72"/>
                  </a:lnTo>
                  <a:lnTo>
                    <a:pt x="88" y="72"/>
                  </a:lnTo>
                  <a:lnTo>
                    <a:pt x="84" y="72"/>
                  </a:lnTo>
                  <a:lnTo>
                    <a:pt x="79" y="72"/>
                  </a:lnTo>
                  <a:lnTo>
                    <a:pt x="75" y="72"/>
                  </a:lnTo>
                  <a:lnTo>
                    <a:pt x="70" y="72"/>
                  </a:lnTo>
                  <a:lnTo>
                    <a:pt x="66" y="74"/>
                  </a:lnTo>
                  <a:lnTo>
                    <a:pt x="63" y="74"/>
                  </a:lnTo>
                  <a:lnTo>
                    <a:pt x="59" y="74"/>
                  </a:lnTo>
                  <a:lnTo>
                    <a:pt x="56" y="76"/>
                  </a:lnTo>
                  <a:lnTo>
                    <a:pt x="52" y="76"/>
                  </a:lnTo>
                  <a:lnTo>
                    <a:pt x="48" y="78"/>
                  </a:lnTo>
                  <a:lnTo>
                    <a:pt x="45" y="78"/>
                  </a:lnTo>
                  <a:lnTo>
                    <a:pt x="41" y="78"/>
                  </a:lnTo>
                  <a:lnTo>
                    <a:pt x="38" y="79"/>
                  </a:lnTo>
                  <a:lnTo>
                    <a:pt x="34" y="79"/>
                  </a:lnTo>
                  <a:lnTo>
                    <a:pt x="32" y="79"/>
                  </a:lnTo>
                  <a:lnTo>
                    <a:pt x="29" y="79"/>
                  </a:lnTo>
                  <a:lnTo>
                    <a:pt x="27" y="79"/>
                  </a:lnTo>
                  <a:lnTo>
                    <a:pt x="23" y="79"/>
                  </a:lnTo>
                  <a:lnTo>
                    <a:pt x="22" y="79"/>
                  </a:lnTo>
                  <a:lnTo>
                    <a:pt x="18" y="79"/>
                  </a:lnTo>
                  <a:lnTo>
                    <a:pt x="16" y="79"/>
                  </a:lnTo>
                  <a:lnTo>
                    <a:pt x="15" y="78"/>
                  </a:lnTo>
                  <a:lnTo>
                    <a:pt x="13" y="78"/>
                  </a:lnTo>
                  <a:lnTo>
                    <a:pt x="11" y="76"/>
                  </a:lnTo>
                  <a:lnTo>
                    <a:pt x="9" y="74"/>
                  </a:lnTo>
                  <a:lnTo>
                    <a:pt x="7" y="72"/>
                  </a:lnTo>
                  <a:lnTo>
                    <a:pt x="6" y="70"/>
                  </a:lnTo>
                  <a:lnTo>
                    <a:pt x="6" y="69"/>
                  </a:lnTo>
                  <a:lnTo>
                    <a:pt x="4" y="65"/>
                  </a:lnTo>
                  <a:lnTo>
                    <a:pt x="2" y="62"/>
                  </a:lnTo>
                  <a:lnTo>
                    <a:pt x="2" y="58"/>
                  </a:lnTo>
                  <a:lnTo>
                    <a:pt x="2" y="55"/>
                  </a:lnTo>
                  <a:lnTo>
                    <a:pt x="0" y="51"/>
                  </a:lnTo>
                  <a:lnTo>
                    <a:pt x="0" y="47"/>
                  </a:lnTo>
                  <a:lnTo>
                    <a:pt x="0" y="44"/>
                  </a:lnTo>
                  <a:lnTo>
                    <a:pt x="0" y="40"/>
                  </a:lnTo>
                  <a:lnTo>
                    <a:pt x="2" y="37"/>
                  </a:lnTo>
                  <a:lnTo>
                    <a:pt x="2" y="35"/>
                  </a:lnTo>
                  <a:lnTo>
                    <a:pt x="4" y="32"/>
                  </a:lnTo>
                  <a:lnTo>
                    <a:pt x="4" y="30"/>
                  </a:lnTo>
                  <a:lnTo>
                    <a:pt x="6" y="26"/>
                  </a:lnTo>
                  <a:lnTo>
                    <a:pt x="7" y="24"/>
                  </a:lnTo>
                  <a:lnTo>
                    <a:pt x="9" y="23"/>
                  </a:lnTo>
                  <a:lnTo>
                    <a:pt x="11" y="21"/>
                  </a:lnTo>
                  <a:lnTo>
                    <a:pt x="13" y="19"/>
                  </a:lnTo>
                  <a:lnTo>
                    <a:pt x="15" y="17"/>
                  </a:lnTo>
                  <a:lnTo>
                    <a:pt x="18" y="16"/>
                  </a:lnTo>
                  <a:lnTo>
                    <a:pt x="20" y="16"/>
                  </a:lnTo>
                  <a:lnTo>
                    <a:pt x="23" y="14"/>
                  </a:lnTo>
                  <a:lnTo>
                    <a:pt x="27" y="12"/>
                  </a:lnTo>
                  <a:lnTo>
                    <a:pt x="29" y="12"/>
                  </a:lnTo>
                  <a:lnTo>
                    <a:pt x="32" y="10"/>
                  </a:lnTo>
                  <a:lnTo>
                    <a:pt x="36" y="10"/>
                  </a:lnTo>
                  <a:lnTo>
                    <a:pt x="40" y="10"/>
                  </a:lnTo>
                  <a:lnTo>
                    <a:pt x="43" y="9"/>
                  </a:lnTo>
                  <a:lnTo>
                    <a:pt x="47" y="9"/>
                  </a:lnTo>
                  <a:lnTo>
                    <a:pt x="50" y="9"/>
                  </a:lnTo>
                  <a:lnTo>
                    <a:pt x="54" y="9"/>
                  </a:lnTo>
                  <a:lnTo>
                    <a:pt x="59" y="7"/>
                  </a:lnTo>
                  <a:lnTo>
                    <a:pt x="63" y="7"/>
                  </a:lnTo>
                  <a:lnTo>
                    <a:pt x="66" y="7"/>
                  </a:lnTo>
                  <a:lnTo>
                    <a:pt x="72" y="7"/>
                  </a:lnTo>
                  <a:lnTo>
                    <a:pt x="75" y="7"/>
                  </a:lnTo>
                  <a:lnTo>
                    <a:pt x="81" y="7"/>
                  </a:lnTo>
                  <a:lnTo>
                    <a:pt x="84" y="7"/>
                  </a:lnTo>
                  <a:lnTo>
                    <a:pt x="90" y="7"/>
                  </a:lnTo>
                  <a:lnTo>
                    <a:pt x="95" y="7"/>
                  </a:lnTo>
                  <a:lnTo>
                    <a:pt x="100" y="5"/>
                  </a:lnTo>
                  <a:lnTo>
                    <a:pt x="104" y="5"/>
                  </a:lnTo>
                  <a:lnTo>
                    <a:pt x="109" y="5"/>
                  </a:lnTo>
                  <a:lnTo>
                    <a:pt x="115" y="3"/>
                  </a:lnTo>
                  <a:lnTo>
                    <a:pt x="120" y="3"/>
                  </a:lnTo>
                  <a:lnTo>
                    <a:pt x="125" y="1"/>
                  </a:lnTo>
                  <a:lnTo>
                    <a:pt x="131" y="1"/>
                  </a:lnTo>
                  <a:lnTo>
                    <a:pt x="134" y="1"/>
                  </a:lnTo>
                  <a:lnTo>
                    <a:pt x="140" y="0"/>
                  </a:lnTo>
                  <a:lnTo>
                    <a:pt x="145" y="0"/>
                  </a:lnTo>
                  <a:lnTo>
                    <a:pt x="150" y="0"/>
                  </a:lnTo>
                  <a:lnTo>
                    <a:pt x="154" y="0"/>
                  </a:lnTo>
                  <a:lnTo>
                    <a:pt x="159" y="0"/>
                  </a:lnTo>
                  <a:lnTo>
                    <a:pt x="163" y="0"/>
                  </a:lnTo>
                  <a:lnTo>
                    <a:pt x="168" y="1"/>
                  </a:lnTo>
                  <a:lnTo>
                    <a:pt x="172" y="1"/>
                  </a:lnTo>
                  <a:lnTo>
                    <a:pt x="175" y="3"/>
                  </a:lnTo>
                  <a:lnTo>
                    <a:pt x="179" y="5"/>
                  </a:lnTo>
                  <a:lnTo>
                    <a:pt x="182" y="9"/>
                  </a:lnTo>
                  <a:lnTo>
                    <a:pt x="186" y="10"/>
                  </a:lnTo>
                  <a:lnTo>
                    <a:pt x="190" y="14"/>
                  </a:lnTo>
                  <a:lnTo>
                    <a:pt x="191" y="17"/>
                  </a:lnTo>
                  <a:lnTo>
                    <a:pt x="195" y="21"/>
                  </a:lnTo>
                  <a:lnTo>
                    <a:pt x="197" y="26"/>
                  </a:lnTo>
                  <a:lnTo>
                    <a:pt x="198" y="32"/>
                  </a:lnTo>
                  <a:lnTo>
                    <a:pt x="200"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6" name="Freeform 54"/>
            <p:cNvSpPr>
              <a:spLocks/>
            </p:cNvSpPr>
            <p:nvPr/>
          </p:nvSpPr>
          <p:spPr bwMode="auto">
            <a:xfrm>
              <a:off x="5902912" y="3421750"/>
              <a:ext cx="303285" cy="140730"/>
            </a:xfrm>
            <a:custGeom>
              <a:avLst/>
              <a:gdLst>
                <a:gd name="T0" fmla="*/ 391410245 w 201"/>
                <a:gd name="T1" fmla="*/ 133293207 h 94"/>
                <a:gd name="T2" fmla="*/ 384582675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5640297 w 201"/>
                <a:gd name="T23" fmla="*/ 137811416 h 94"/>
                <a:gd name="T24" fmla="*/ 122884244 w 201"/>
                <a:gd name="T25" fmla="*/ 140070520 h 94"/>
                <a:gd name="T26" fmla="*/ 100128190 w 201"/>
                <a:gd name="T27" fmla="*/ 144588728 h 94"/>
                <a:gd name="T28" fmla="*/ 79646964 w 201"/>
                <a:gd name="T29" fmla="*/ 149106937 h 94"/>
                <a:gd name="T30" fmla="*/ 61442122 w 201"/>
                <a:gd name="T31" fmla="*/ 151366041 h 94"/>
                <a:gd name="T32" fmla="*/ 45512118 w 201"/>
                <a:gd name="T33" fmla="*/ 151366041 h 94"/>
                <a:gd name="T34" fmla="*/ 29583635 w 201"/>
                <a:gd name="T35" fmla="*/ 151366041 h 94"/>
                <a:gd name="T36" fmla="*/ 22756059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5929997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34391215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8" y="79"/>
                  </a:lnTo>
                  <a:lnTo>
                    <a:pt x="197" y="83"/>
                  </a:lnTo>
                  <a:lnTo>
                    <a:pt x="195" y="85"/>
                  </a:lnTo>
                  <a:lnTo>
                    <a:pt x="191" y="88"/>
                  </a:lnTo>
                  <a:lnTo>
                    <a:pt x="190" y="90"/>
                  </a:lnTo>
                  <a:lnTo>
                    <a:pt x="186" y="92"/>
                  </a:lnTo>
                  <a:lnTo>
                    <a:pt x="184" y="92"/>
                  </a:lnTo>
                  <a:lnTo>
                    <a:pt x="181" y="92"/>
                  </a:lnTo>
                  <a:lnTo>
                    <a:pt x="177" y="93"/>
                  </a:lnTo>
                  <a:lnTo>
                    <a:pt x="173" y="93"/>
                  </a:lnTo>
                  <a:lnTo>
                    <a:pt x="170" y="92"/>
                  </a:lnTo>
                  <a:lnTo>
                    <a:pt x="166" y="92"/>
                  </a:lnTo>
                  <a:lnTo>
                    <a:pt x="163" y="90"/>
                  </a:lnTo>
                  <a:lnTo>
                    <a:pt x="157" y="90"/>
                  </a:lnTo>
                  <a:lnTo>
                    <a:pt x="154" y="88"/>
                  </a:lnTo>
                  <a:lnTo>
                    <a:pt x="148" y="86"/>
                  </a:lnTo>
                  <a:lnTo>
                    <a:pt x="145" y="86"/>
                  </a:lnTo>
                  <a:lnTo>
                    <a:pt x="140" y="85"/>
                  </a:lnTo>
                  <a:lnTo>
                    <a:pt x="136" y="83"/>
                  </a:lnTo>
                  <a:lnTo>
                    <a:pt x="131" y="81"/>
                  </a:lnTo>
                  <a:lnTo>
                    <a:pt x="125" y="79"/>
                  </a:lnTo>
                  <a:lnTo>
                    <a:pt x="122" y="78"/>
                  </a:lnTo>
                  <a:lnTo>
                    <a:pt x="116" y="76"/>
                  </a:lnTo>
                  <a:lnTo>
                    <a:pt x="111" y="76"/>
                  </a:lnTo>
                  <a:lnTo>
                    <a:pt x="106" y="74"/>
                  </a:lnTo>
                  <a:lnTo>
                    <a:pt x="102" y="74"/>
                  </a:lnTo>
                  <a:lnTo>
                    <a:pt x="97" y="72"/>
                  </a:lnTo>
                  <a:lnTo>
                    <a:pt x="93" y="72"/>
                  </a:lnTo>
                  <a:lnTo>
                    <a:pt x="88" y="72"/>
                  </a:lnTo>
                  <a:lnTo>
                    <a:pt x="82" y="72"/>
                  </a:lnTo>
                  <a:lnTo>
                    <a:pt x="79" y="72"/>
                  </a:lnTo>
                  <a:lnTo>
                    <a:pt x="75" y="72"/>
                  </a:lnTo>
                  <a:lnTo>
                    <a:pt x="70" y="72"/>
                  </a:lnTo>
                  <a:lnTo>
                    <a:pt x="66" y="74"/>
                  </a:lnTo>
                  <a:lnTo>
                    <a:pt x="63" y="74"/>
                  </a:lnTo>
                  <a:lnTo>
                    <a:pt x="59" y="74"/>
                  </a:lnTo>
                  <a:lnTo>
                    <a:pt x="54" y="76"/>
                  </a:lnTo>
                  <a:lnTo>
                    <a:pt x="50" y="76"/>
                  </a:lnTo>
                  <a:lnTo>
                    <a:pt x="47" y="78"/>
                  </a:lnTo>
                  <a:lnTo>
                    <a:pt x="45" y="78"/>
                  </a:lnTo>
                  <a:lnTo>
                    <a:pt x="41" y="78"/>
                  </a:lnTo>
                  <a:lnTo>
                    <a:pt x="38" y="79"/>
                  </a:lnTo>
                  <a:lnTo>
                    <a:pt x="34" y="79"/>
                  </a:lnTo>
                  <a:lnTo>
                    <a:pt x="31" y="79"/>
                  </a:lnTo>
                  <a:lnTo>
                    <a:pt x="29" y="79"/>
                  </a:lnTo>
                  <a:lnTo>
                    <a:pt x="25" y="79"/>
                  </a:lnTo>
                  <a:lnTo>
                    <a:pt x="23" y="79"/>
                  </a:lnTo>
                  <a:lnTo>
                    <a:pt x="20" y="79"/>
                  </a:lnTo>
                  <a:lnTo>
                    <a:pt x="18" y="79"/>
                  </a:lnTo>
                  <a:lnTo>
                    <a:pt x="16" y="79"/>
                  </a:lnTo>
                  <a:lnTo>
                    <a:pt x="15" y="78"/>
                  </a:lnTo>
                  <a:lnTo>
                    <a:pt x="13" y="78"/>
                  </a:lnTo>
                  <a:lnTo>
                    <a:pt x="11" y="76"/>
                  </a:lnTo>
                  <a:lnTo>
                    <a:pt x="9" y="74"/>
                  </a:lnTo>
                  <a:lnTo>
                    <a:pt x="7" y="72"/>
                  </a:lnTo>
                  <a:lnTo>
                    <a:pt x="6" y="70"/>
                  </a:lnTo>
                  <a:lnTo>
                    <a:pt x="4" y="69"/>
                  </a:lnTo>
                  <a:lnTo>
                    <a:pt x="4" y="65"/>
                  </a:lnTo>
                  <a:lnTo>
                    <a:pt x="2" y="62"/>
                  </a:lnTo>
                  <a:lnTo>
                    <a:pt x="2" y="58"/>
                  </a:lnTo>
                  <a:lnTo>
                    <a:pt x="0" y="55"/>
                  </a:lnTo>
                  <a:lnTo>
                    <a:pt x="0" y="51"/>
                  </a:lnTo>
                  <a:lnTo>
                    <a:pt x="0" y="47"/>
                  </a:lnTo>
                  <a:lnTo>
                    <a:pt x="0" y="44"/>
                  </a:lnTo>
                  <a:lnTo>
                    <a:pt x="0" y="40"/>
                  </a:lnTo>
                  <a:lnTo>
                    <a:pt x="0" y="37"/>
                  </a:lnTo>
                  <a:lnTo>
                    <a:pt x="2" y="35"/>
                  </a:lnTo>
                  <a:lnTo>
                    <a:pt x="2" y="32"/>
                  </a:lnTo>
                  <a:lnTo>
                    <a:pt x="4" y="30"/>
                  </a:lnTo>
                  <a:lnTo>
                    <a:pt x="6" y="26"/>
                  </a:lnTo>
                  <a:lnTo>
                    <a:pt x="7" y="24"/>
                  </a:lnTo>
                  <a:lnTo>
                    <a:pt x="9" y="23"/>
                  </a:lnTo>
                  <a:lnTo>
                    <a:pt x="11" y="21"/>
                  </a:lnTo>
                  <a:lnTo>
                    <a:pt x="13" y="19"/>
                  </a:lnTo>
                  <a:lnTo>
                    <a:pt x="15" y="17"/>
                  </a:lnTo>
                  <a:lnTo>
                    <a:pt x="18" y="16"/>
                  </a:lnTo>
                  <a:lnTo>
                    <a:pt x="20" y="16"/>
                  </a:lnTo>
                  <a:lnTo>
                    <a:pt x="23" y="14"/>
                  </a:lnTo>
                  <a:lnTo>
                    <a:pt x="25" y="12"/>
                  </a:lnTo>
                  <a:lnTo>
                    <a:pt x="29" y="12"/>
                  </a:lnTo>
                  <a:lnTo>
                    <a:pt x="32" y="10"/>
                  </a:lnTo>
                  <a:lnTo>
                    <a:pt x="36" y="10"/>
                  </a:lnTo>
                  <a:lnTo>
                    <a:pt x="40" y="10"/>
                  </a:lnTo>
                  <a:lnTo>
                    <a:pt x="43" y="9"/>
                  </a:lnTo>
                  <a:lnTo>
                    <a:pt x="47" y="9"/>
                  </a:lnTo>
                  <a:lnTo>
                    <a:pt x="50" y="9"/>
                  </a:lnTo>
                  <a:lnTo>
                    <a:pt x="54" y="9"/>
                  </a:lnTo>
                  <a:lnTo>
                    <a:pt x="59" y="7"/>
                  </a:lnTo>
                  <a:lnTo>
                    <a:pt x="63" y="7"/>
                  </a:lnTo>
                  <a:lnTo>
                    <a:pt x="66" y="7"/>
                  </a:lnTo>
                  <a:lnTo>
                    <a:pt x="72" y="7"/>
                  </a:lnTo>
                  <a:lnTo>
                    <a:pt x="75" y="7"/>
                  </a:lnTo>
                  <a:lnTo>
                    <a:pt x="81" y="7"/>
                  </a:lnTo>
                  <a:lnTo>
                    <a:pt x="84" y="7"/>
                  </a:lnTo>
                  <a:lnTo>
                    <a:pt x="90" y="7"/>
                  </a:lnTo>
                  <a:lnTo>
                    <a:pt x="95" y="7"/>
                  </a:lnTo>
                  <a:lnTo>
                    <a:pt x="98" y="5"/>
                  </a:lnTo>
                  <a:lnTo>
                    <a:pt x="104" y="5"/>
                  </a:lnTo>
                  <a:lnTo>
                    <a:pt x="109" y="5"/>
                  </a:lnTo>
                  <a:lnTo>
                    <a:pt x="115" y="3"/>
                  </a:lnTo>
                  <a:lnTo>
                    <a:pt x="120" y="3"/>
                  </a:lnTo>
                  <a:lnTo>
                    <a:pt x="125" y="1"/>
                  </a:lnTo>
                  <a:lnTo>
                    <a:pt x="129" y="1"/>
                  </a:lnTo>
                  <a:lnTo>
                    <a:pt x="134" y="1"/>
                  </a:lnTo>
                  <a:lnTo>
                    <a:pt x="140" y="0"/>
                  </a:lnTo>
                  <a:lnTo>
                    <a:pt x="145" y="0"/>
                  </a:lnTo>
                  <a:lnTo>
                    <a:pt x="148" y="0"/>
                  </a:lnTo>
                  <a:lnTo>
                    <a:pt x="154" y="0"/>
                  </a:lnTo>
                  <a:lnTo>
                    <a:pt x="159" y="0"/>
                  </a:lnTo>
                  <a:lnTo>
                    <a:pt x="163" y="0"/>
                  </a:lnTo>
                  <a:lnTo>
                    <a:pt x="168" y="1"/>
                  </a:lnTo>
                  <a:lnTo>
                    <a:pt x="172" y="1"/>
                  </a:lnTo>
                  <a:lnTo>
                    <a:pt x="175" y="3"/>
                  </a:lnTo>
                  <a:lnTo>
                    <a:pt x="179" y="5"/>
                  </a:lnTo>
                  <a:lnTo>
                    <a:pt x="182" y="9"/>
                  </a:lnTo>
                  <a:lnTo>
                    <a:pt x="186" y="10"/>
                  </a:lnTo>
                  <a:lnTo>
                    <a:pt x="190" y="14"/>
                  </a:lnTo>
                  <a:lnTo>
                    <a:pt x="191" y="17"/>
                  </a:lnTo>
                  <a:lnTo>
                    <a:pt x="193" y="21"/>
                  </a:lnTo>
                  <a:lnTo>
                    <a:pt x="197" y="26"/>
                  </a:lnTo>
                  <a:lnTo>
                    <a:pt x="198" y="32"/>
                  </a:lnTo>
                  <a:lnTo>
                    <a:pt x="198"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7" name="Freeform 55"/>
            <p:cNvSpPr>
              <a:spLocks/>
            </p:cNvSpPr>
            <p:nvPr/>
          </p:nvSpPr>
          <p:spPr bwMode="auto">
            <a:xfrm>
              <a:off x="6505543" y="3421750"/>
              <a:ext cx="303284" cy="140730"/>
            </a:xfrm>
            <a:custGeom>
              <a:avLst/>
              <a:gdLst>
                <a:gd name="T0" fmla="*/ 391410245 w 201"/>
                <a:gd name="T1" fmla="*/ 133293207 h 94"/>
                <a:gd name="T2" fmla="*/ 380031464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82179681 w 201"/>
                <a:gd name="T13" fmla="*/ 164922169 h 94"/>
                <a:gd name="T14" fmla="*/ 254872417 w 201"/>
                <a:gd name="T15" fmla="*/ 155884249 h 94"/>
                <a:gd name="T16" fmla="*/ 227563644 w 201"/>
                <a:gd name="T17" fmla="*/ 144588728 h 94"/>
                <a:gd name="T18" fmla="*/ 197980021 w 201"/>
                <a:gd name="T19" fmla="*/ 140070520 h 94"/>
                <a:gd name="T20" fmla="*/ 172949069 w 201"/>
                <a:gd name="T21" fmla="*/ 137811416 h 94"/>
                <a:gd name="T22" fmla="*/ 143365446 w 201"/>
                <a:gd name="T23" fmla="*/ 137811416 h 94"/>
                <a:gd name="T24" fmla="*/ 122884244 w 201"/>
                <a:gd name="T25" fmla="*/ 140070520 h 94"/>
                <a:gd name="T26" fmla="*/ 100128190 w 201"/>
                <a:gd name="T27" fmla="*/ 144588728 h 94"/>
                <a:gd name="T28" fmla="*/ 77372113 w 201"/>
                <a:gd name="T29" fmla="*/ 149106937 h 94"/>
                <a:gd name="T30" fmla="*/ 61442122 w 201"/>
                <a:gd name="T31" fmla="*/ 151366041 h 94"/>
                <a:gd name="T32" fmla="*/ 45512118 w 201"/>
                <a:gd name="T33" fmla="*/ 151366041 h 94"/>
                <a:gd name="T34" fmla="*/ 29583635 w 201"/>
                <a:gd name="T35" fmla="*/ 151366041 h 94"/>
                <a:gd name="T36" fmla="*/ 20481208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3653638 w 201"/>
                <a:gd name="T49" fmla="*/ 47442703 h 94"/>
                <a:gd name="T50" fmla="*/ 22756059 w 201"/>
                <a:gd name="T51" fmla="*/ 36147182 h 94"/>
                <a:gd name="T52" fmla="*/ 38686057 w 201"/>
                <a:gd name="T53" fmla="*/ 29369869 h 94"/>
                <a:gd name="T54" fmla="*/ 59167271 w 201"/>
                <a:gd name="T55" fmla="*/ 20333447 h 94"/>
                <a:gd name="T56" fmla="*/ 77372113 w 201"/>
                <a:gd name="T57" fmla="*/ 20333447 h 94"/>
                <a:gd name="T58" fmla="*/ 100128190 w 201"/>
                <a:gd name="T59" fmla="*/ 20333447 h 94"/>
                <a:gd name="T60" fmla="*/ 122884244 w 201"/>
                <a:gd name="T61" fmla="*/ 15813735 h 94"/>
                <a:gd name="T62" fmla="*/ 145640297 w 201"/>
                <a:gd name="T63" fmla="*/ 15813735 h 94"/>
                <a:gd name="T64" fmla="*/ 177500280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200" y="70"/>
                  </a:lnTo>
                  <a:lnTo>
                    <a:pt x="198" y="74"/>
                  </a:lnTo>
                  <a:lnTo>
                    <a:pt x="197" y="79"/>
                  </a:lnTo>
                  <a:lnTo>
                    <a:pt x="195" y="83"/>
                  </a:lnTo>
                  <a:lnTo>
                    <a:pt x="193" y="85"/>
                  </a:lnTo>
                  <a:lnTo>
                    <a:pt x="191" y="88"/>
                  </a:lnTo>
                  <a:lnTo>
                    <a:pt x="190" y="90"/>
                  </a:lnTo>
                  <a:lnTo>
                    <a:pt x="186" y="92"/>
                  </a:lnTo>
                  <a:lnTo>
                    <a:pt x="184" y="92"/>
                  </a:lnTo>
                  <a:lnTo>
                    <a:pt x="181" y="92"/>
                  </a:lnTo>
                  <a:lnTo>
                    <a:pt x="177" y="93"/>
                  </a:lnTo>
                  <a:lnTo>
                    <a:pt x="173" y="93"/>
                  </a:lnTo>
                  <a:lnTo>
                    <a:pt x="170" y="92"/>
                  </a:lnTo>
                  <a:lnTo>
                    <a:pt x="166" y="92"/>
                  </a:lnTo>
                  <a:lnTo>
                    <a:pt x="161" y="90"/>
                  </a:lnTo>
                  <a:lnTo>
                    <a:pt x="157" y="90"/>
                  </a:lnTo>
                  <a:lnTo>
                    <a:pt x="154" y="88"/>
                  </a:lnTo>
                  <a:lnTo>
                    <a:pt x="148" y="86"/>
                  </a:lnTo>
                  <a:lnTo>
                    <a:pt x="145" y="86"/>
                  </a:lnTo>
                  <a:lnTo>
                    <a:pt x="140" y="85"/>
                  </a:lnTo>
                  <a:lnTo>
                    <a:pt x="134" y="83"/>
                  </a:lnTo>
                  <a:lnTo>
                    <a:pt x="131" y="81"/>
                  </a:lnTo>
                  <a:lnTo>
                    <a:pt x="125" y="79"/>
                  </a:lnTo>
                  <a:lnTo>
                    <a:pt x="120" y="78"/>
                  </a:lnTo>
                  <a:lnTo>
                    <a:pt x="116" y="76"/>
                  </a:lnTo>
                  <a:lnTo>
                    <a:pt x="111" y="76"/>
                  </a:lnTo>
                  <a:lnTo>
                    <a:pt x="106" y="74"/>
                  </a:lnTo>
                  <a:lnTo>
                    <a:pt x="102" y="74"/>
                  </a:lnTo>
                  <a:lnTo>
                    <a:pt x="97" y="72"/>
                  </a:lnTo>
                  <a:lnTo>
                    <a:pt x="91" y="72"/>
                  </a:lnTo>
                  <a:lnTo>
                    <a:pt x="88" y="72"/>
                  </a:lnTo>
                  <a:lnTo>
                    <a:pt x="82" y="72"/>
                  </a:lnTo>
                  <a:lnTo>
                    <a:pt x="79" y="72"/>
                  </a:lnTo>
                  <a:lnTo>
                    <a:pt x="73" y="72"/>
                  </a:lnTo>
                  <a:lnTo>
                    <a:pt x="70" y="72"/>
                  </a:lnTo>
                  <a:lnTo>
                    <a:pt x="66" y="74"/>
                  </a:lnTo>
                  <a:lnTo>
                    <a:pt x="63" y="74"/>
                  </a:lnTo>
                  <a:lnTo>
                    <a:pt x="57" y="74"/>
                  </a:lnTo>
                  <a:lnTo>
                    <a:pt x="54" y="76"/>
                  </a:lnTo>
                  <a:lnTo>
                    <a:pt x="50" y="76"/>
                  </a:lnTo>
                  <a:lnTo>
                    <a:pt x="47" y="78"/>
                  </a:lnTo>
                  <a:lnTo>
                    <a:pt x="43" y="78"/>
                  </a:lnTo>
                  <a:lnTo>
                    <a:pt x="40" y="78"/>
                  </a:lnTo>
                  <a:lnTo>
                    <a:pt x="38" y="79"/>
                  </a:lnTo>
                  <a:lnTo>
                    <a:pt x="34" y="79"/>
                  </a:lnTo>
                  <a:lnTo>
                    <a:pt x="31" y="79"/>
                  </a:lnTo>
                  <a:lnTo>
                    <a:pt x="29" y="79"/>
                  </a:lnTo>
                  <a:lnTo>
                    <a:pt x="25" y="79"/>
                  </a:lnTo>
                  <a:lnTo>
                    <a:pt x="23" y="79"/>
                  </a:lnTo>
                  <a:lnTo>
                    <a:pt x="20" y="79"/>
                  </a:lnTo>
                  <a:lnTo>
                    <a:pt x="18" y="79"/>
                  </a:lnTo>
                  <a:lnTo>
                    <a:pt x="16" y="79"/>
                  </a:lnTo>
                  <a:lnTo>
                    <a:pt x="15" y="78"/>
                  </a:lnTo>
                  <a:lnTo>
                    <a:pt x="11" y="78"/>
                  </a:lnTo>
                  <a:lnTo>
                    <a:pt x="9" y="76"/>
                  </a:lnTo>
                  <a:lnTo>
                    <a:pt x="9" y="74"/>
                  </a:lnTo>
                  <a:lnTo>
                    <a:pt x="7" y="72"/>
                  </a:lnTo>
                  <a:lnTo>
                    <a:pt x="6" y="70"/>
                  </a:lnTo>
                  <a:lnTo>
                    <a:pt x="4" y="69"/>
                  </a:lnTo>
                  <a:lnTo>
                    <a:pt x="4" y="65"/>
                  </a:lnTo>
                  <a:lnTo>
                    <a:pt x="2" y="62"/>
                  </a:lnTo>
                  <a:lnTo>
                    <a:pt x="2" y="58"/>
                  </a:lnTo>
                  <a:lnTo>
                    <a:pt x="0" y="55"/>
                  </a:lnTo>
                  <a:lnTo>
                    <a:pt x="0" y="51"/>
                  </a:lnTo>
                  <a:lnTo>
                    <a:pt x="0" y="47"/>
                  </a:lnTo>
                  <a:lnTo>
                    <a:pt x="0" y="44"/>
                  </a:lnTo>
                  <a:lnTo>
                    <a:pt x="0" y="40"/>
                  </a:lnTo>
                  <a:lnTo>
                    <a:pt x="0" y="37"/>
                  </a:lnTo>
                  <a:lnTo>
                    <a:pt x="2" y="35"/>
                  </a:lnTo>
                  <a:lnTo>
                    <a:pt x="2" y="32"/>
                  </a:lnTo>
                  <a:lnTo>
                    <a:pt x="4" y="30"/>
                  </a:lnTo>
                  <a:lnTo>
                    <a:pt x="6" y="26"/>
                  </a:lnTo>
                  <a:lnTo>
                    <a:pt x="6" y="24"/>
                  </a:lnTo>
                  <a:lnTo>
                    <a:pt x="7" y="23"/>
                  </a:lnTo>
                  <a:lnTo>
                    <a:pt x="11" y="21"/>
                  </a:lnTo>
                  <a:lnTo>
                    <a:pt x="13" y="19"/>
                  </a:lnTo>
                  <a:lnTo>
                    <a:pt x="15" y="17"/>
                  </a:lnTo>
                  <a:lnTo>
                    <a:pt x="16" y="16"/>
                  </a:lnTo>
                  <a:lnTo>
                    <a:pt x="20" y="16"/>
                  </a:lnTo>
                  <a:lnTo>
                    <a:pt x="22" y="14"/>
                  </a:lnTo>
                  <a:lnTo>
                    <a:pt x="25" y="12"/>
                  </a:lnTo>
                  <a:lnTo>
                    <a:pt x="29" y="12"/>
                  </a:lnTo>
                  <a:lnTo>
                    <a:pt x="32" y="10"/>
                  </a:lnTo>
                  <a:lnTo>
                    <a:pt x="36" y="10"/>
                  </a:lnTo>
                  <a:lnTo>
                    <a:pt x="40" y="10"/>
                  </a:lnTo>
                  <a:lnTo>
                    <a:pt x="43" y="9"/>
                  </a:lnTo>
                  <a:lnTo>
                    <a:pt x="47" y="9"/>
                  </a:lnTo>
                  <a:lnTo>
                    <a:pt x="50" y="9"/>
                  </a:lnTo>
                  <a:lnTo>
                    <a:pt x="54" y="9"/>
                  </a:lnTo>
                  <a:lnTo>
                    <a:pt x="57" y="7"/>
                  </a:lnTo>
                  <a:lnTo>
                    <a:pt x="63" y="7"/>
                  </a:lnTo>
                  <a:lnTo>
                    <a:pt x="66" y="7"/>
                  </a:lnTo>
                  <a:lnTo>
                    <a:pt x="70" y="7"/>
                  </a:lnTo>
                  <a:lnTo>
                    <a:pt x="75" y="7"/>
                  </a:lnTo>
                  <a:lnTo>
                    <a:pt x="79" y="7"/>
                  </a:lnTo>
                  <a:lnTo>
                    <a:pt x="84" y="7"/>
                  </a:lnTo>
                  <a:lnTo>
                    <a:pt x="90" y="7"/>
                  </a:lnTo>
                  <a:lnTo>
                    <a:pt x="93" y="7"/>
                  </a:lnTo>
                  <a:lnTo>
                    <a:pt x="98" y="5"/>
                  </a:lnTo>
                  <a:lnTo>
                    <a:pt x="104" y="5"/>
                  </a:lnTo>
                  <a:lnTo>
                    <a:pt x="109" y="5"/>
                  </a:lnTo>
                  <a:lnTo>
                    <a:pt x="115" y="3"/>
                  </a:lnTo>
                  <a:lnTo>
                    <a:pt x="118" y="3"/>
                  </a:lnTo>
                  <a:lnTo>
                    <a:pt x="123" y="1"/>
                  </a:lnTo>
                  <a:lnTo>
                    <a:pt x="129" y="1"/>
                  </a:lnTo>
                  <a:lnTo>
                    <a:pt x="134" y="1"/>
                  </a:lnTo>
                  <a:lnTo>
                    <a:pt x="140" y="0"/>
                  </a:lnTo>
                  <a:lnTo>
                    <a:pt x="145" y="0"/>
                  </a:lnTo>
                  <a:lnTo>
                    <a:pt x="148" y="0"/>
                  </a:lnTo>
                  <a:lnTo>
                    <a:pt x="154" y="0"/>
                  </a:lnTo>
                  <a:lnTo>
                    <a:pt x="159"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200"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8" name="Freeform 56"/>
            <p:cNvSpPr>
              <a:spLocks/>
            </p:cNvSpPr>
            <p:nvPr/>
          </p:nvSpPr>
          <p:spPr bwMode="auto">
            <a:xfrm>
              <a:off x="7109487" y="3421750"/>
              <a:ext cx="301972" cy="140730"/>
            </a:xfrm>
            <a:custGeom>
              <a:avLst/>
              <a:gdLst>
                <a:gd name="T0" fmla="*/ 386859035 w 201"/>
                <a:gd name="T1" fmla="*/ 133293207 h 94"/>
                <a:gd name="T2" fmla="*/ 380031464 w 201"/>
                <a:gd name="T3" fmla="*/ 160403961 h 94"/>
                <a:gd name="T4" fmla="*/ 370929043 w 201"/>
                <a:gd name="T5" fmla="*/ 171699482 h 94"/>
                <a:gd name="T6" fmla="*/ 352724200 w 201"/>
                <a:gd name="T7" fmla="*/ 176217690 h 94"/>
                <a:gd name="T8" fmla="*/ 332242998 w 201"/>
                <a:gd name="T9" fmla="*/ 176217690 h 94"/>
                <a:gd name="T10" fmla="*/ 307212094 w 201"/>
                <a:gd name="T11" fmla="*/ 171699482 h 94"/>
                <a:gd name="T12" fmla="*/ 279903321 w 201"/>
                <a:gd name="T13" fmla="*/ 164922169 h 94"/>
                <a:gd name="T14" fmla="*/ 252596057 w 201"/>
                <a:gd name="T15" fmla="*/ 155884249 h 94"/>
                <a:gd name="T16" fmla="*/ 225288793 w 201"/>
                <a:gd name="T17" fmla="*/ 144588728 h 94"/>
                <a:gd name="T18" fmla="*/ 195705123 w 201"/>
                <a:gd name="T19" fmla="*/ 140070520 h 94"/>
                <a:gd name="T20" fmla="*/ 172949069 w 201"/>
                <a:gd name="T21" fmla="*/ 137811416 h 94"/>
                <a:gd name="T22" fmla="*/ 143365446 w 201"/>
                <a:gd name="T23" fmla="*/ 137811416 h 94"/>
                <a:gd name="T24" fmla="*/ 118333033 w 201"/>
                <a:gd name="T25" fmla="*/ 140070520 h 94"/>
                <a:gd name="T26" fmla="*/ 100128190 w 201"/>
                <a:gd name="T27" fmla="*/ 144588728 h 94"/>
                <a:gd name="T28" fmla="*/ 77372113 w 201"/>
                <a:gd name="T29" fmla="*/ 149106937 h 94"/>
                <a:gd name="T30" fmla="*/ 61442122 w 201"/>
                <a:gd name="T31" fmla="*/ 151366041 h 94"/>
                <a:gd name="T32" fmla="*/ 43237267 w 201"/>
                <a:gd name="T33" fmla="*/ 151366041 h 94"/>
                <a:gd name="T34" fmla="*/ 29583635 w 201"/>
                <a:gd name="T35" fmla="*/ 151366041 h 94"/>
                <a:gd name="T36" fmla="*/ 20481208 w 201"/>
                <a:gd name="T37" fmla="*/ 144588728 h 94"/>
                <a:gd name="T38" fmla="*/ 13653638 w 201"/>
                <a:gd name="T39" fmla="*/ 133293207 h 94"/>
                <a:gd name="T40" fmla="*/ 4551212 w 201"/>
                <a:gd name="T41" fmla="*/ 119737079 h 94"/>
                <a:gd name="T42" fmla="*/ 0 w 201"/>
                <a:gd name="T43" fmla="*/ 97146013 h 94"/>
                <a:gd name="T44" fmla="*/ 0 w 201"/>
                <a:gd name="T45" fmla="*/ 76812573 h 94"/>
                <a:gd name="T46" fmla="*/ 4551212 w 201"/>
                <a:gd name="T47" fmla="*/ 60998843 h 94"/>
                <a:gd name="T48" fmla="*/ 13653638 w 201"/>
                <a:gd name="T49" fmla="*/ 47442703 h 94"/>
                <a:gd name="T50" fmla="*/ 22756059 w 201"/>
                <a:gd name="T51" fmla="*/ 36147182 h 94"/>
                <a:gd name="T52" fmla="*/ 38686057 w 201"/>
                <a:gd name="T53" fmla="*/ 29369869 h 94"/>
                <a:gd name="T54" fmla="*/ 59167271 w 201"/>
                <a:gd name="T55" fmla="*/ 20333447 h 94"/>
                <a:gd name="T56" fmla="*/ 72820903 w 201"/>
                <a:gd name="T57" fmla="*/ 20333447 h 94"/>
                <a:gd name="T58" fmla="*/ 100128190 w 201"/>
                <a:gd name="T59" fmla="*/ 20333447 h 94"/>
                <a:gd name="T60" fmla="*/ 118333033 w 201"/>
                <a:gd name="T61" fmla="*/ 15813735 h 94"/>
                <a:gd name="T62" fmla="*/ 145640297 w 201"/>
                <a:gd name="T63" fmla="*/ 15813735 h 94"/>
                <a:gd name="T64" fmla="*/ 172949069 w 201"/>
                <a:gd name="T65" fmla="*/ 15813735 h 94"/>
                <a:gd name="T66" fmla="*/ 202531232 w 201"/>
                <a:gd name="T67" fmla="*/ 11295524 h 94"/>
                <a:gd name="T68" fmla="*/ 229840004 w 201"/>
                <a:gd name="T69" fmla="*/ 6777316 h 94"/>
                <a:gd name="T70" fmla="*/ 261698479 w 201"/>
                <a:gd name="T71" fmla="*/ 2259105 h 94"/>
                <a:gd name="T72" fmla="*/ 289005743 w 201"/>
                <a:gd name="T73" fmla="*/ 0 h 94"/>
                <a:gd name="T74" fmla="*/ 318589366 w 201"/>
                <a:gd name="T75" fmla="*/ 0 h 94"/>
                <a:gd name="T76" fmla="*/ 341345420 w 201"/>
                <a:gd name="T77" fmla="*/ 6777316 h 94"/>
                <a:gd name="T78" fmla="*/ 364102981 w 201"/>
                <a:gd name="T79" fmla="*/ 20333447 h 94"/>
                <a:gd name="T80" fmla="*/ 375480254 w 201"/>
                <a:gd name="T81" fmla="*/ 40665390 h 94"/>
                <a:gd name="T82" fmla="*/ 386859035 w 201"/>
                <a:gd name="T83" fmla="*/ 70035260 h 94"/>
                <a:gd name="T84" fmla="*/ 391410245 w 201"/>
                <a:gd name="T85" fmla="*/ 115218871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7" y="79"/>
                  </a:lnTo>
                  <a:lnTo>
                    <a:pt x="195" y="83"/>
                  </a:lnTo>
                  <a:lnTo>
                    <a:pt x="193" y="85"/>
                  </a:lnTo>
                  <a:lnTo>
                    <a:pt x="191" y="88"/>
                  </a:lnTo>
                  <a:lnTo>
                    <a:pt x="190" y="90"/>
                  </a:lnTo>
                  <a:lnTo>
                    <a:pt x="186" y="92"/>
                  </a:lnTo>
                  <a:lnTo>
                    <a:pt x="182" y="92"/>
                  </a:lnTo>
                  <a:lnTo>
                    <a:pt x="181" y="92"/>
                  </a:lnTo>
                  <a:lnTo>
                    <a:pt x="177" y="93"/>
                  </a:lnTo>
                  <a:lnTo>
                    <a:pt x="173" y="93"/>
                  </a:lnTo>
                  <a:lnTo>
                    <a:pt x="170" y="92"/>
                  </a:lnTo>
                  <a:lnTo>
                    <a:pt x="165" y="92"/>
                  </a:lnTo>
                  <a:lnTo>
                    <a:pt x="161" y="90"/>
                  </a:lnTo>
                  <a:lnTo>
                    <a:pt x="157" y="90"/>
                  </a:lnTo>
                  <a:lnTo>
                    <a:pt x="152" y="88"/>
                  </a:lnTo>
                  <a:lnTo>
                    <a:pt x="148" y="86"/>
                  </a:lnTo>
                  <a:lnTo>
                    <a:pt x="143" y="86"/>
                  </a:lnTo>
                  <a:lnTo>
                    <a:pt x="140" y="85"/>
                  </a:lnTo>
                  <a:lnTo>
                    <a:pt x="134" y="83"/>
                  </a:lnTo>
                  <a:lnTo>
                    <a:pt x="129" y="81"/>
                  </a:lnTo>
                  <a:lnTo>
                    <a:pt x="125" y="79"/>
                  </a:lnTo>
                  <a:lnTo>
                    <a:pt x="120" y="78"/>
                  </a:lnTo>
                  <a:lnTo>
                    <a:pt x="115" y="76"/>
                  </a:lnTo>
                  <a:lnTo>
                    <a:pt x="111" y="76"/>
                  </a:lnTo>
                  <a:lnTo>
                    <a:pt x="106" y="74"/>
                  </a:lnTo>
                  <a:lnTo>
                    <a:pt x="100" y="74"/>
                  </a:lnTo>
                  <a:lnTo>
                    <a:pt x="97"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7" y="78"/>
                  </a:lnTo>
                  <a:lnTo>
                    <a:pt x="43" y="78"/>
                  </a:lnTo>
                  <a:lnTo>
                    <a:pt x="40" y="78"/>
                  </a:lnTo>
                  <a:lnTo>
                    <a:pt x="36" y="79"/>
                  </a:lnTo>
                  <a:lnTo>
                    <a:pt x="34" y="79"/>
                  </a:lnTo>
                  <a:lnTo>
                    <a:pt x="31" y="79"/>
                  </a:lnTo>
                  <a:lnTo>
                    <a:pt x="27" y="79"/>
                  </a:lnTo>
                  <a:lnTo>
                    <a:pt x="25" y="79"/>
                  </a:lnTo>
                  <a:lnTo>
                    <a:pt x="22" y="79"/>
                  </a:lnTo>
                  <a:lnTo>
                    <a:pt x="20" y="79"/>
                  </a:lnTo>
                  <a:lnTo>
                    <a:pt x="18" y="79"/>
                  </a:lnTo>
                  <a:lnTo>
                    <a:pt x="16" y="79"/>
                  </a:lnTo>
                  <a:lnTo>
                    <a:pt x="13" y="78"/>
                  </a:lnTo>
                  <a:lnTo>
                    <a:pt x="11" y="78"/>
                  </a:lnTo>
                  <a:lnTo>
                    <a:pt x="9" y="76"/>
                  </a:lnTo>
                  <a:lnTo>
                    <a:pt x="7" y="74"/>
                  </a:lnTo>
                  <a:lnTo>
                    <a:pt x="6" y="72"/>
                  </a:lnTo>
                  <a:lnTo>
                    <a:pt x="6"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6" y="24"/>
                  </a:lnTo>
                  <a:lnTo>
                    <a:pt x="7" y="23"/>
                  </a:lnTo>
                  <a:lnTo>
                    <a:pt x="9" y="21"/>
                  </a:lnTo>
                  <a:lnTo>
                    <a:pt x="13" y="19"/>
                  </a:lnTo>
                  <a:lnTo>
                    <a:pt x="15" y="17"/>
                  </a:lnTo>
                  <a:lnTo>
                    <a:pt x="16" y="16"/>
                  </a:lnTo>
                  <a:lnTo>
                    <a:pt x="20" y="16"/>
                  </a:lnTo>
                  <a:lnTo>
                    <a:pt x="22" y="14"/>
                  </a:lnTo>
                  <a:lnTo>
                    <a:pt x="25" y="12"/>
                  </a:lnTo>
                  <a:lnTo>
                    <a:pt x="29" y="12"/>
                  </a:lnTo>
                  <a:lnTo>
                    <a:pt x="31"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40" y="0"/>
                  </a:lnTo>
                  <a:lnTo>
                    <a:pt x="143" y="0"/>
                  </a:lnTo>
                  <a:lnTo>
                    <a:pt x="148" y="0"/>
                  </a:lnTo>
                  <a:lnTo>
                    <a:pt x="154" y="0"/>
                  </a:lnTo>
                  <a:lnTo>
                    <a:pt x="157"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49" name="Freeform 57"/>
            <p:cNvSpPr>
              <a:spLocks/>
            </p:cNvSpPr>
            <p:nvPr/>
          </p:nvSpPr>
          <p:spPr bwMode="auto">
            <a:xfrm>
              <a:off x="4370735" y="3428615"/>
              <a:ext cx="303284" cy="140730"/>
            </a:xfrm>
            <a:custGeom>
              <a:avLst/>
              <a:gdLst>
                <a:gd name="T0" fmla="*/ 386859035 w 201"/>
                <a:gd name="T1" fmla="*/ 40616647 h 93"/>
                <a:gd name="T2" fmla="*/ 380031464 w 201"/>
                <a:gd name="T3" fmla="*/ 20307572 h 93"/>
                <a:gd name="T4" fmla="*/ 368654192 w 201"/>
                <a:gd name="T5" fmla="*/ 4512460 h 93"/>
                <a:gd name="T6" fmla="*/ 350447841 w 201"/>
                <a:gd name="T7" fmla="*/ 0 h 93"/>
                <a:gd name="T8" fmla="*/ 332242998 w 201"/>
                <a:gd name="T9" fmla="*/ 0 h 93"/>
                <a:gd name="T10" fmla="*/ 307212094 w 201"/>
                <a:gd name="T11" fmla="*/ 4512460 h 93"/>
                <a:gd name="T12" fmla="*/ 279903321 w 201"/>
                <a:gd name="T13" fmla="*/ 15795114 h 93"/>
                <a:gd name="T14" fmla="*/ 252596057 w 201"/>
                <a:gd name="T15" fmla="*/ 20307572 h 93"/>
                <a:gd name="T16" fmla="*/ 223012434 w 201"/>
                <a:gd name="T17" fmla="*/ 29333998 h 93"/>
                <a:gd name="T18" fmla="*/ 195705123 w 201"/>
                <a:gd name="T19" fmla="*/ 33846457 h 93"/>
                <a:gd name="T20" fmla="*/ 168397859 w 201"/>
                <a:gd name="T21" fmla="*/ 36102686 h 93"/>
                <a:gd name="T22" fmla="*/ 143365446 w 201"/>
                <a:gd name="T23" fmla="*/ 36102686 h 93"/>
                <a:gd name="T24" fmla="*/ 118333033 w 201"/>
                <a:gd name="T25" fmla="*/ 33846457 h 93"/>
                <a:gd name="T26" fmla="*/ 100128190 w 201"/>
                <a:gd name="T27" fmla="*/ 29333998 h 93"/>
                <a:gd name="T28" fmla="*/ 75095754 w 201"/>
                <a:gd name="T29" fmla="*/ 24821539 h 93"/>
                <a:gd name="T30" fmla="*/ 61442122 w 201"/>
                <a:gd name="T31" fmla="*/ 20307572 h 93"/>
                <a:gd name="T32" fmla="*/ 40960908 w 201"/>
                <a:gd name="T33" fmla="*/ 20307572 h 93"/>
                <a:gd name="T34" fmla="*/ 25032425 w 201"/>
                <a:gd name="T35" fmla="*/ 24821539 h 93"/>
                <a:gd name="T36" fmla="*/ 20481208 w 201"/>
                <a:gd name="T37" fmla="*/ 29333998 h 93"/>
                <a:gd name="T38" fmla="*/ 11378784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1378784 w 201"/>
                <a:gd name="T49" fmla="*/ 128618640 h 93"/>
                <a:gd name="T50" fmla="*/ 22756059 w 201"/>
                <a:gd name="T51" fmla="*/ 139899787 h 93"/>
                <a:gd name="T52" fmla="*/ 38686057 w 201"/>
                <a:gd name="T53" fmla="*/ 148926207 h 93"/>
                <a:gd name="T54" fmla="*/ 59167271 w 201"/>
                <a:gd name="T55" fmla="*/ 153438665 h 93"/>
                <a:gd name="T56" fmla="*/ 72820903 w 201"/>
                <a:gd name="T57" fmla="*/ 160208856 h 93"/>
                <a:gd name="T58" fmla="*/ 100128190 w 201"/>
                <a:gd name="T59" fmla="*/ 160208856 h 93"/>
                <a:gd name="T60" fmla="*/ 118333033 w 201"/>
                <a:gd name="T61" fmla="*/ 162465085 h 93"/>
                <a:gd name="T62" fmla="*/ 145640297 w 201"/>
                <a:gd name="T63" fmla="*/ 162465085 h 93"/>
                <a:gd name="T64" fmla="*/ 172949069 w 201"/>
                <a:gd name="T65" fmla="*/ 162465085 h 93"/>
                <a:gd name="T66" fmla="*/ 202531232 w 201"/>
                <a:gd name="T67" fmla="*/ 166977544 h 93"/>
                <a:gd name="T68" fmla="*/ 229840004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198" y="21"/>
                  </a:lnTo>
                  <a:lnTo>
                    <a:pt x="198" y="18"/>
                  </a:lnTo>
                  <a:lnTo>
                    <a:pt x="196" y="12"/>
                  </a:lnTo>
                  <a:lnTo>
                    <a:pt x="195" y="9"/>
                  </a:lnTo>
                  <a:lnTo>
                    <a:pt x="193" y="7"/>
                  </a:lnTo>
                  <a:lnTo>
                    <a:pt x="191" y="4"/>
                  </a:lnTo>
                  <a:lnTo>
                    <a:pt x="188" y="2"/>
                  </a:lnTo>
                  <a:lnTo>
                    <a:pt x="186" y="2"/>
                  </a:lnTo>
                  <a:lnTo>
                    <a:pt x="182" y="0"/>
                  </a:lnTo>
                  <a:lnTo>
                    <a:pt x="180" y="0"/>
                  </a:lnTo>
                  <a:lnTo>
                    <a:pt x="177" y="0"/>
                  </a:lnTo>
                  <a:lnTo>
                    <a:pt x="173" y="0"/>
                  </a:lnTo>
                  <a:lnTo>
                    <a:pt x="170" y="0"/>
                  </a:lnTo>
                  <a:lnTo>
                    <a:pt x="164" y="0"/>
                  </a:lnTo>
                  <a:lnTo>
                    <a:pt x="161" y="2"/>
                  </a:lnTo>
                  <a:lnTo>
                    <a:pt x="157" y="2"/>
                  </a:lnTo>
                  <a:lnTo>
                    <a:pt x="152" y="4"/>
                  </a:lnTo>
                  <a:lnTo>
                    <a:pt x="148" y="5"/>
                  </a:lnTo>
                  <a:lnTo>
                    <a:pt x="143" y="7"/>
                  </a:lnTo>
                  <a:lnTo>
                    <a:pt x="139" y="7"/>
                  </a:lnTo>
                  <a:lnTo>
                    <a:pt x="134" y="9"/>
                  </a:lnTo>
                  <a:lnTo>
                    <a:pt x="129" y="11"/>
                  </a:lnTo>
                  <a:lnTo>
                    <a:pt x="125" y="12"/>
                  </a:lnTo>
                  <a:lnTo>
                    <a:pt x="120" y="14"/>
                  </a:lnTo>
                  <a:lnTo>
                    <a:pt x="114" y="16"/>
                  </a:lnTo>
                  <a:lnTo>
                    <a:pt x="111" y="16"/>
                  </a:lnTo>
                  <a:lnTo>
                    <a:pt x="105" y="18"/>
                  </a:lnTo>
                  <a:lnTo>
                    <a:pt x="100" y="18"/>
                  </a:lnTo>
                  <a:lnTo>
                    <a:pt x="96" y="19"/>
                  </a:lnTo>
                  <a:lnTo>
                    <a:pt x="91" y="19"/>
                  </a:lnTo>
                  <a:lnTo>
                    <a:pt x="86" y="19"/>
                  </a:lnTo>
                  <a:lnTo>
                    <a:pt x="82" y="19"/>
                  </a:lnTo>
                  <a:lnTo>
                    <a:pt x="79" y="19"/>
                  </a:lnTo>
                  <a:lnTo>
                    <a:pt x="73" y="19"/>
                  </a:lnTo>
                  <a:lnTo>
                    <a:pt x="70" y="19"/>
                  </a:lnTo>
                  <a:lnTo>
                    <a:pt x="64" y="18"/>
                  </a:lnTo>
                  <a:lnTo>
                    <a:pt x="61" y="18"/>
                  </a:lnTo>
                  <a:lnTo>
                    <a:pt x="57" y="18"/>
                  </a:lnTo>
                  <a:lnTo>
                    <a:pt x="54" y="16"/>
                  </a:lnTo>
                  <a:lnTo>
                    <a:pt x="50" y="16"/>
                  </a:lnTo>
                  <a:lnTo>
                    <a:pt x="46" y="16"/>
                  </a:lnTo>
                  <a:lnTo>
                    <a:pt x="43" y="14"/>
                  </a:lnTo>
                  <a:lnTo>
                    <a:pt x="39" y="14"/>
                  </a:lnTo>
                  <a:lnTo>
                    <a:pt x="36" y="14"/>
                  </a:lnTo>
                  <a:lnTo>
                    <a:pt x="34" y="12"/>
                  </a:lnTo>
                  <a:lnTo>
                    <a:pt x="30" y="12"/>
                  </a:lnTo>
                  <a:lnTo>
                    <a:pt x="27" y="12"/>
                  </a:lnTo>
                  <a:lnTo>
                    <a:pt x="25" y="12"/>
                  </a:lnTo>
                  <a:lnTo>
                    <a:pt x="21" y="12"/>
                  </a:lnTo>
                  <a:lnTo>
                    <a:pt x="20" y="12"/>
                  </a:lnTo>
                  <a:lnTo>
                    <a:pt x="18" y="12"/>
                  </a:lnTo>
                  <a:lnTo>
                    <a:pt x="14" y="14"/>
                  </a:lnTo>
                  <a:lnTo>
                    <a:pt x="13" y="14"/>
                  </a:lnTo>
                  <a:lnTo>
                    <a:pt x="11" y="16"/>
                  </a:lnTo>
                  <a:lnTo>
                    <a:pt x="9" y="16"/>
                  </a:lnTo>
                  <a:lnTo>
                    <a:pt x="7" y="18"/>
                  </a:lnTo>
                  <a:lnTo>
                    <a:pt x="5" y="19"/>
                  </a:lnTo>
                  <a:lnTo>
                    <a:pt x="5" y="21"/>
                  </a:lnTo>
                  <a:lnTo>
                    <a:pt x="4" y="25"/>
                  </a:lnTo>
                  <a:lnTo>
                    <a:pt x="2" y="27"/>
                  </a:lnTo>
                  <a:lnTo>
                    <a:pt x="2" y="30"/>
                  </a:lnTo>
                  <a:lnTo>
                    <a:pt x="0" y="34"/>
                  </a:lnTo>
                  <a:lnTo>
                    <a:pt x="0" y="37"/>
                  </a:lnTo>
                  <a:lnTo>
                    <a:pt x="0" y="41"/>
                  </a:lnTo>
                  <a:lnTo>
                    <a:pt x="0" y="44"/>
                  </a:lnTo>
                  <a:lnTo>
                    <a:pt x="0" y="48"/>
                  </a:lnTo>
                  <a:lnTo>
                    <a:pt x="0" y="51"/>
                  </a:lnTo>
                  <a:lnTo>
                    <a:pt x="0" y="55"/>
                  </a:lnTo>
                  <a:lnTo>
                    <a:pt x="0" y="57"/>
                  </a:lnTo>
                  <a:lnTo>
                    <a:pt x="2" y="60"/>
                  </a:lnTo>
                  <a:lnTo>
                    <a:pt x="4" y="62"/>
                  </a:lnTo>
                  <a:lnTo>
                    <a:pt x="4" y="65"/>
                  </a:lnTo>
                  <a:lnTo>
                    <a:pt x="5" y="67"/>
                  </a:lnTo>
                  <a:lnTo>
                    <a:pt x="7" y="69"/>
                  </a:lnTo>
                  <a:lnTo>
                    <a:pt x="9" y="71"/>
                  </a:lnTo>
                  <a:lnTo>
                    <a:pt x="11" y="73"/>
                  </a:lnTo>
                  <a:lnTo>
                    <a:pt x="14" y="74"/>
                  </a:lnTo>
                  <a:lnTo>
                    <a:pt x="16" y="76"/>
                  </a:lnTo>
                  <a:lnTo>
                    <a:pt x="20" y="78"/>
                  </a:lnTo>
                  <a:lnTo>
                    <a:pt x="21" y="78"/>
                  </a:lnTo>
                  <a:lnTo>
                    <a:pt x="25" y="80"/>
                  </a:lnTo>
                  <a:lnTo>
                    <a:pt x="29" y="80"/>
                  </a:lnTo>
                  <a:lnTo>
                    <a:pt x="30" y="81"/>
                  </a:lnTo>
                  <a:lnTo>
                    <a:pt x="34" y="81"/>
                  </a:lnTo>
                  <a:lnTo>
                    <a:pt x="38" y="83"/>
                  </a:lnTo>
                  <a:lnTo>
                    <a:pt x="41" y="83"/>
                  </a:lnTo>
                  <a:lnTo>
                    <a:pt x="45" y="83"/>
                  </a:lnTo>
                  <a:lnTo>
                    <a:pt x="50" y="83"/>
                  </a:lnTo>
                  <a:lnTo>
                    <a:pt x="54" y="83"/>
                  </a:lnTo>
                  <a:lnTo>
                    <a:pt x="57" y="85"/>
                  </a:lnTo>
                  <a:lnTo>
                    <a:pt x="61" y="85"/>
                  </a:lnTo>
                  <a:lnTo>
                    <a:pt x="66" y="85"/>
                  </a:lnTo>
                  <a:lnTo>
                    <a:pt x="70" y="85"/>
                  </a:lnTo>
                  <a:lnTo>
                    <a:pt x="75" y="85"/>
                  </a:lnTo>
                  <a:lnTo>
                    <a:pt x="79" y="85"/>
                  </a:lnTo>
                  <a:lnTo>
                    <a:pt x="84" y="85"/>
                  </a:lnTo>
                  <a:lnTo>
                    <a:pt x="88" y="85"/>
                  </a:lnTo>
                  <a:lnTo>
                    <a:pt x="93" y="85"/>
                  </a:lnTo>
                  <a:lnTo>
                    <a:pt x="98" y="87"/>
                  </a:lnTo>
                  <a:lnTo>
                    <a:pt x="104" y="87"/>
                  </a:lnTo>
                  <a:lnTo>
                    <a:pt x="107" y="87"/>
                  </a:lnTo>
                  <a:lnTo>
                    <a:pt x="113" y="88"/>
                  </a:lnTo>
                  <a:lnTo>
                    <a:pt x="118" y="88"/>
                  </a:lnTo>
                  <a:lnTo>
                    <a:pt x="123" y="90"/>
                  </a:lnTo>
                  <a:lnTo>
                    <a:pt x="129" y="90"/>
                  </a:lnTo>
                  <a:lnTo>
                    <a:pt x="134" y="92"/>
                  </a:lnTo>
                  <a:lnTo>
                    <a:pt x="139" y="92"/>
                  </a:lnTo>
                  <a:lnTo>
                    <a:pt x="143" y="92"/>
                  </a:lnTo>
                  <a:lnTo>
                    <a:pt x="148" y="92"/>
                  </a:lnTo>
                  <a:lnTo>
                    <a:pt x="154" y="92"/>
                  </a:lnTo>
                  <a:lnTo>
                    <a:pt x="157" y="92"/>
                  </a:lnTo>
                  <a:lnTo>
                    <a:pt x="163" y="92"/>
                  </a:lnTo>
                  <a:lnTo>
                    <a:pt x="166" y="90"/>
                  </a:lnTo>
                  <a:lnTo>
                    <a:pt x="170" y="90"/>
                  </a:lnTo>
                  <a:lnTo>
                    <a:pt x="175" y="88"/>
                  </a:lnTo>
                  <a:lnTo>
                    <a:pt x="179" y="87"/>
                  </a:lnTo>
                  <a:lnTo>
                    <a:pt x="182" y="85"/>
                  </a:lnTo>
                  <a:lnTo>
                    <a:pt x="186" y="81"/>
                  </a:lnTo>
                  <a:lnTo>
                    <a:pt x="188" y="78"/>
                  </a:lnTo>
                  <a:lnTo>
                    <a:pt x="191" y="74"/>
                  </a:lnTo>
                  <a:lnTo>
                    <a:pt x="193" y="71"/>
                  </a:lnTo>
                  <a:lnTo>
                    <a:pt x="195" y="65"/>
                  </a:lnTo>
                  <a:lnTo>
                    <a:pt x="196" y="60"/>
                  </a:lnTo>
                  <a:lnTo>
                    <a:pt x="198" y="55"/>
                  </a:lnTo>
                  <a:lnTo>
                    <a:pt x="198"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0" name="Freeform 58"/>
            <p:cNvSpPr>
              <a:spLocks/>
            </p:cNvSpPr>
            <p:nvPr/>
          </p:nvSpPr>
          <p:spPr bwMode="auto">
            <a:xfrm>
              <a:off x="4996997" y="3428615"/>
              <a:ext cx="307223" cy="140730"/>
            </a:xfrm>
            <a:custGeom>
              <a:avLst/>
              <a:gdLst>
                <a:gd name="T0" fmla="*/ 391814384 w 203"/>
                <a:gd name="T1" fmla="*/ 40616647 h 93"/>
                <a:gd name="T2" fmla="*/ 384980274 w 203"/>
                <a:gd name="T3" fmla="*/ 20307572 h 93"/>
                <a:gd name="T4" fmla="*/ 373589586 w 203"/>
                <a:gd name="T5" fmla="*/ 4512460 h 93"/>
                <a:gd name="T6" fmla="*/ 355366298 w 203"/>
                <a:gd name="T7" fmla="*/ 0 h 93"/>
                <a:gd name="T8" fmla="*/ 332586432 w 203"/>
                <a:gd name="T9" fmla="*/ 0 h 93"/>
                <a:gd name="T10" fmla="*/ 312084101 w 203"/>
                <a:gd name="T11" fmla="*/ 4512460 h 93"/>
                <a:gd name="T12" fmla="*/ 284749168 w 203"/>
                <a:gd name="T13" fmla="*/ 15795114 h 93"/>
                <a:gd name="T14" fmla="*/ 257412725 w 203"/>
                <a:gd name="T15" fmla="*/ 20307572 h 93"/>
                <a:gd name="T16" fmla="*/ 227798749 w 203"/>
                <a:gd name="T17" fmla="*/ 29333998 h 93"/>
                <a:gd name="T18" fmla="*/ 198184773 w 203"/>
                <a:gd name="T19" fmla="*/ 33846457 h 93"/>
                <a:gd name="T20" fmla="*/ 173127327 w 203"/>
                <a:gd name="T21" fmla="*/ 36102686 h 93"/>
                <a:gd name="T22" fmla="*/ 148069927 w 203"/>
                <a:gd name="T23" fmla="*/ 36102686 h 93"/>
                <a:gd name="T24" fmla="*/ 123011019 w 203"/>
                <a:gd name="T25" fmla="*/ 33846457 h 93"/>
                <a:gd name="T26" fmla="*/ 102510197 w 203"/>
                <a:gd name="T27" fmla="*/ 29333998 h 93"/>
                <a:gd name="T28" fmla="*/ 79730307 w 203"/>
                <a:gd name="T29" fmla="*/ 24821539 h 93"/>
                <a:gd name="T30" fmla="*/ 63783043 w 203"/>
                <a:gd name="T31" fmla="*/ 20307572 h 93"/>
                <a:gd name="T32" fmla="*/ 45559743 w 203"/>
                <a:gd name="T33" fmla="*/ 20307572 h 93"/>
                <a:gd name="T34" fmla="*/ 29613988 w 203"/>
                <a:gd name="T35" fmla="*/ 24821539 h 93"/>
                <a:gd name="T36" fmla="*/ 22779871 w 203"/>
                <a:gd name="T37" fmla="*/ 29333998 h 93"/>
                <a:gd name="T38" fmla="*/ 13668227 w 203"/>
                <a:gd name="T39" fmla="*/ 40616647 h 93"/>
                <a:gd name="T40" fmla="*/ 9111647 w 203"/>
                <a:gd name="T41" fmla="*/ 56411766 h 93"/>
                <a:gd name="T42" fmla="*/ 0 w 203"/>
                <a:gd name="T43" fmla="*/ 78975562 h 93"/>
                <a:gd name="T44" fmla="*/ 4556578 w 203"/>
                <a:gd name="T45" fmla="*/ 97026899 h 93"/>
                <a:gd name="T46" fmla="*/ 9111647 w 203"/>
                <a:gd name="T47" fmla="*/ 115079762 h 93"/>
                <a:gd name="T48" fmla="*/ 15945761 w 203"/>
                <a:gd name="T49" fmla="*/ 128618640 h 93"/>
                <a:gd name="T50" fmla="*/ 22779871 w 203"/>
                <a:gd name="T51" fmla="*/ 139899787 h 93"/>
                <a:gd name="T52" fmla="*/ 38725632 w 203"/>
                <a:gd name="T53" fmla="*/ 148926207 h 93"/>
                <a:gd name="T54" fmla="*/ 59227976 w 203"/>
                <a:gd name="T55" fmla="*/ 153438665 h 93"/>
                <a:gd name="T56" fmla="*/ 77451264 w 203"/>
                <a:gd name="T57" fmla="*/ 160208856 h 93"/>
                <a:gd name="T58" fmla="*/ 100231153 w 203"/>
                <a:gd name="T59" fmla="*/ 160208856 h 93"/>
                <a:gd name="T60" fmla="*/ 123011019 w 203"/>
                <a:gd name="T61" fmla="*/ 162465085 h 93"/>
                <a:gd name="T62" fmla="*/ 148069927 w 203"/>
                <a:gd name="T63" fmla="*/ 162465085 h 93"/>
                <a:gd name="T64" fmla="*/ 177682394 w 203"/>
                <a:gd name="T65" fmla="*/ 162465085 h 93"/>
                <a:gd name="T66" fmla="*/ 202741350 w 203"/>
                <a:gd name="T67" fmla="*/ 166977544 h 93"/>
                <a:gd name="T68" fmla="*/ 234632860 w 203"/>
                <a:gd name="T69" fmla="*/ 169233773 h 93"/>
                <a:gd name="T70" fmla="*/ 266524370 w 203"/>
                <a:gd name="T71" fmla="*/ 176003963 h 93"/>
                <a:gd name="T72" fmla="*/ 293860812 w 203"/>
                <a:gd name="T73" fmla="*/ 176003963 h 93"/>
                <a:gd name="T74" fmla="*/ 323474788 w 203"/>
                <a:gd name="T75" fmla="*/ 176003963 h 93"/>
                <a:gd name="T76" fmla="*/ 341698077 w 203"/>
                <a:gd name="T77" fmla="*/ 169233773 h 93"/>
                <a:gd name="T78" fmla="*/ 364477942 w 203"/>
                <a:gd name="T79" fmla="*/ 155694895 h 93"/>
                <a:gd name="T80" fmla="*/ 380423697 w 203"/>
                <a:gd name="T81" fmla="*/ 135387328 h 93"/>
                <a:gd name="T82" fmla="*/ 391814384 w 203"/>
                <a:gd name="T83" fmla="*/ 103797113 h 93"/>
                <a:gd name="T84" fmla="*/ 396369546 w 203"/>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3"/>
                <a:gd name="T130" fmla="*/ 0 h 93"/>
                <a:gd name="T131" fmla="*/ 203 w 203"/>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3" h="93">
                  <a:moveTo>
                    <a:pt x="202" y="34"/>
                  </a:moveTo>
                  <a:lnTo>
                    <a:pt x="200" y="27"/>
                  </a:lnTo>
                  <a:lnTo>
                    <a:pt x="200" y="21"/>
                  </a:lnTo>
                  <a:lnTo>
                    <a:pt x="200" y="18"/>
                  </a:lnTo>
                  <a:lnTo>
                    <a:pt x="198" y="12"/>
                  </a:lnTo>
                  <a:lnTo>
                    <a:pt x="197" y="9"/>
                  </a:lnTo>
                  <a:lnTo>
                    <a:pt x="195" y="7"/>
                  </a:lnTo>
                  <a:lnTo>
                    <a:pt x="193" y="4"/>
                  </a:lnTo>
                  <a:lnTo>
                    <a:pt x="190" y="2"/>
                  </a:lnTo>
                  <a:lnTo>
                    <a:pt x="188" y="2"/>
                  </a:lnTo>
                  <a:lnTo>
                    <a:pt x="184" y="0"/>
                  </a:lnTo>
                  <a:lnTo>
                    <a:pt x="181" y="0"/>
                  </a:lnTo>
                  <a:lnTo>
                    <a:pt x="177" y="0"/>
                  </a:lnTo>
                  <a:lnTo>
                    <a:pt x="173" y="0"/>
                  </a:lnTo>
                  <a:lnTo>
                    <a:pt x="170" y="0"/>
                  </a:lnTo>
                  <a:lnTo>
                    <a:pt x="166" y="0"/>
                  </a:lnTo>
                  <a:lnTo>
                    <a:pt x="163" y="2"/>
                  </a:lnTo>
                  <a:lnTo>
                    <a:pt x="159" y="2"/>
                  </a:lnTo>
                  <a:lnTo>
                    <a:pt x="154" y="4"/>
                  </a:lnTo>
                  <a:lnTo>
                    <a:pt x="150" y="5"/>
                  </a:lnTo>
                  <a:lnTo>
                    <a:pt x="145" y="7"/>
                  </a:lnTo>
                  <a:lnTo>
                    <a:pt x="140" y="7"/>
                  </a:lnTo>
                  <a:lnTo>
                    <a:pt x="136" y="9"/>
                  </a:lnTo>
                  <a:lnTo>
                    <a:pt x="131" y="11"/>
                  </a:lnTo>
                  <a:lnTo>
                    <a:pt x="125" y="12"/>
                  </a:lnTo>
                  <a:lnTo>
                    <a:pt x="122" y="14"/>
                  </a:lnTo>
                  <a:lnTo>
                    <a:pt x="116" y="16"/>
                  </a:lnTo>
                  <a:lnTo>
                    <a:pt x="111" y="16"/>
                  </a:lnTo>
                  <a:lnTo>
                    <a:pt x="107" y="18"/>
                  </a:lnTo>
                  <a:lnTo>
                    <a:pt x="102" y="18"/>
                  </a:lnTo>
                  <a:lnTo>
                    <a:pt x="97" y="19"/>
                  </a:lnTo>
                  <a:lnTo>
                    <a:pt x="93" y="19"/>
                  </a:lnTo>
                  <a:lnTo>
                    <a:pt x="88" y="19"/>
                  </a:lnTo>
                  <a:lnTo>
                    <a:pt x="84" y="19"/>
                  </a:lnTo>
                  <a:lnTo>
                    <a:pt x="79" y="19"/>
                  </a:lnTo>
                  <a:lnTo>
                    <a:pt x="75" y="19"/>
                  </a:lnTo>
                  <a:lnTo>
                    <a:pt x="72" y="19"/>
                  </a:lnTo>
                  <a:lnTo>
                    <a:pt x="66" y="18"/>
                  </a:lnTo>
                  <a:lnTo>
                    <a:pt x="63" y="18"/>
                  </a:lnTo>
                  <a:lnTo>
                    <a:pt x="59" y="18"/>
                  </a:lnTo>
                  <a:lnTo>
                    <a:pt x="56" y="16"/>
                  </a:lnTo>
                  <a:lnTo>
                    <a:pt x="52" y="16"/>
                  </a:lnTo>
                  <a:lnTo>
                    <a:pt x="48" y="16"/>
                  </a:lnTo>
                  <a:lnTo>
                    <a:pt x="45" y="14"/>
                  </a:lnTo>
                  <a:lnTo>
                    <a:pt x="41" y="14"/>
                  </a:lnTo>
                  <a:lnTo>
                    <a:pt x="38" y="14"/>
                  </a:lnTo>
                  <a:lnTo>
                    <a:pt x="34" y="12"/>
                  </a:lnTo>
                  <a:lnTo>
                    <a:pt x="32" y="12"/>
                  </a:lnTo>
                  <a:lnTo>
                    <a:pt x="29" y="12"/>
                  </a:lnTo>
                  <a:lnTo>
                    <a:pt x="27" y="12"/>
                  </a:lnTo>
                  <a:lnTo>
                    <a:pt x="23" y="12"/>
                  </a:lnTo>
                  <a:lnTo>
                    <a:pt x="22" y="12"/>
                  </a:lnTo>
                  <a:lnTo>
                    <a:pt x="18" y="12"/>
                  </a:lnTo>
                  <a:lnTo>
                    <a:pt x="16" y="14"/>
                  </a:lnTo>
                  <a:lnTo>
                    <a:pt x="15" y="14"/>
                  </a:lnTo>
                  <a:lnTo>
                    <a:pt x="13" y="16"/>
                  </a:lnTo>
                  <a:lnTo>
                    <a:pt x="11" y="16"/>
                  </a:lnTo>
                  <a:lnTo>
                    <a:pt x="9" y="18"/>
                  </a:lnTo>
                  <a:lnTo>
                    <a:pt x="7" y="19"/>
                  </a:lnTo>
                  <a:lnTo>
                    <a:pt x="6" y="21"/>
                  </a:lnTo>
                  <a:lnTo>
                    <a:pt x="6" y="25"/>
                  </a:lnTo>
                  <a:lnTo>
                    <a:pt x="4" y="27"/>
                  </a:lnTo>
                  <a:lnTo>
                    <a:pt x="4" y="30"/>
                  </a:lnTo>
                  <a:lnTo>
                    <a:pt x="2" y="34"/>
                  </a:lnTo>
                  <a:lnTo>
                    <a:pt x="2" y="37"/>
                  </a:lnTo>
                  <a:lnTo>
                    <a:pt x="0" y="41"/>
                  </a:lnTo>
                  <a:lnTo>
                    <a:pt x="0" y="44"/>
                  </a:lnTo>
                  <a:lnTo>
                    <a:pt x="0" y="48"/>
                  </a:lnTo>
                  <a:lnTo>
                    <a:pt x="2" y="51"/>
                  </a:lnTo>
                  <a:lnTo>
                    <a:pt x="2" y="55"/>
                  </a:lnTo>
                  <a:lnTo>
                    <a:pt x="2" y="57"/>
                  </a:lnTo>
                  <a:lnTo>
                    <a:pt x="4" y="60"/>
                  </a:lnTo>
                  <a:lnTo>
                    <a:pt x="4" y="62"/>
                  </a:lnTo>
                  <a:lnTo>
                    <a:pt x="6" y="65"/>
                  </a:lnTo>
                  <a:lnTo>
                    <a:pt x="7" y="67"/>
                  </a:lnTo>
                  <a:lnTo>
                    <a:pt x="9" y="69"/>
                  </a:lnTo>
                  <a:lnTo>
                    <a:pt x="11" y="71"/>
                  </a:lnTo>
                  <a:lnTo>
                    <a:pt x="13" y="73"/>
                  </a:lnTo>
                  <a:lnTo>
                    <a:pt x="16" y="74"/>
                  </a:lnTo>
                  <a:lnTo>
                    <a:pt x="18" y="76"/>
                  </a:lnTo>
                  <a:lnTo>
                    <a:pt x="20" y="78"/>
                  </a:lnTo>
                  <a:lnTo>
                    <a:pt x="23" y="78"/>
                  </a:lnTo>
                  <a:lnTo>
                    <a:pt x="27" y="80"/>
                  </a:lnTo>
                  <a:lnTo>
                    <a:pt x="29" y="80"/>
                  </a:lnTo>
                  <a:lnTo>
                    <a:pt x="32" y="81"/>
                  </a:lnTo>
                  <a:lnTo>
                    <a:pt x="36" y="81"/>
                  </a:lnTo>
                  <a:lnTo>
                    <a:pt x="40" y="83"/>
                  </a:lnTo>
                  <a:lnTo>
                    <a:pt x="43" y="83"/>
                  </a:lnTo>
                  <a:lnTo>
                    <a:pt x="47" y="83"/>
                  </a:lnTo>
                  <a:lnTo>
                    <a:pt x="50" y="83"/>
                  </a:lnTo>
                  <a:lnTo>
                    <a:pt x="56" y="83"/>
                  </a:lnTo>
                  <a:lnTo>
                    <a:pt x="59" y="85"/>
                  </a:lnTo>
                  <a:lnTo>
                    <a:pt x="63" y="85"/>
                  </a:lnTo>
                  <a:lnTo>
                    <a:pt x="68" y="85"/>
                  </a:lnTo>
                  <a:lnTo>
                    <a:pt x="72" y="85"/>
                  </a:lnTo>
                  <a:lnTo>
                    <a:pt x="75" y="85"/>
                  </a:lnTo>
                  <a:lnTo>
                    <a:pt x="81" y="85"/>
                  </a:lnTo>
                  <a:lnTo>
                    <a:pt x="86" y="85"/>
                  </a:lnTo>
                  <a:lnTo>
                    <a:pt x="90" y="85"/>
                  </a:lnTo>
                  <a:lnTo>
                    <a:pt x="95" y="85"/>
                  </a:lnTo>
                  <a:lnTo>
                    <a:pt x="100" y="87"/>
                  </a:lnTo>
                  <a:lnTo>
                    <a:pt x="104" y="87"/>
                  </a:lnTo>
                  <a:lnTo>
                    <a:pt x="109" y="87"/>
                  </a:lnTo>
                  <a:lnTo>
                    <a:pt x="115" y="88"/>
                  </a:lnTo>
                  <a:lnTo>
                    <a:pt x="120" y="88"/>
                  </a:lnTo>
                  <a:lnTo>
                    <a:pt x="125" y="90"/>
                  </a:lnTo>
                  <a:lnTo>
                    <a:pt x="131" y="90"/>
                  </a:lnTo>
                  <a:lnTo>
                    <a:pt x="136" y="92"/>
                  </a:lnTo>
                  <a:lnTo>
                    <a:pt x="140" y="92"/>
                  </a:lnTo>
                  <a:lnTo>
                    <a:pt x="145" y="92"/>
                  </a:lnTo>
                  <a:lnTo>
                    <a:pt x="150" y="92"/>
                  </a:lnTo>
                  <a:lnTo>
                    <a:pt x="154" y="92"/>
                  </a:lnTo>
                  <a:lnTo>
                    <a:pt x="159" y="92"/>
                  </a:lnTo>
                  <a:lnTo>
                    <a:pt x="165" y="92"/>
                  </a:lnTo>
                  <a:lnTo>
                    <a:pt x="168" y="90"/>
                  </a:lnTo>
                  <a:lnTo>
                    <a:pt x="172" y="90"/>
                  </a:lnTo>
                  <a:lnTo>
                    <a:pt x="175" y="88"/>
                  </a:lnTo>
                  <a:lnTo>
                    <a:pt x="181" y="87"/>
                  </a:lnTo>
                  <a:lnTo>
                    <a:pt x="182" y="85"/>
                  </a:lnTo>
                  <a:lnTo>
                    <a:pt x="186" y="81"/>
                  </a:lnTo>
                  <a:lnTo>
                    <a:pt x="190" y="78"/>
                  </a:lnTo>
                  <a:lnTo>
                    <a:pt x="191" y="74"/>
                  </a:lnTo>
                  <a:lnTo>
                    <a:pt x="195" y="71"/>
                  </a:lnTo>
                  <a:lnTo>
                    <a:pt x="197" y="65"/>
                  </a:lnTo>
                  <a:lnTo>
                    <a:pt x="198" y="60"/>
                  </a:lnTo>
                  <a:lnTo>
                    <a:pt x="200" y="55"/>
                  </a:lnTo>
                  <a:lnTo>
                    <a:pt x="200" y="48"/>
                  </a:lnTo>
                  <a:lnTo>
                    <a:pt x="200" y="41"/>
                  </a:lnTo>
                  <a:lnTo>
                    <a:pt x="202"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1" name="Freeform 59"/>
            <p:cNvSpPr>
              <a:spLocks/>
            </p:cNvSpPr>
            <p:nvPr/>
          </p:nvSpPr>
          <p:spPr bwMode="auto">
            <a:xfrm>
              <a:off x="5600941" y="3428615"/>
              <a:ext cx="303285" cy="140730"/>
            </a:xfrm>
            <a:custGeom>
              <a:avLst/>
              <a:gdLst>
                <a:gd name="T0" fmla="*/ 391410245 w 201"/>
                <a:gd name="T1" fmla="*/ 40616647 h 93"/>
                <a:gd name="T2" fmla="*/ 384582675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82179681 w 201"/>
                <a:gd name="T13" fmla="*/ 15795114 h 93"/>
                <a:gd name="T14" fmla="*/ 254872417 w 201"/>
                <a:gd name="T15" fmla="*/ 20307572 h 93"/>
                <a:gd name="T16" fmla="*/ 227563644 w 201"/>
                <a:gd name="T17" fmla="*/ 29333998 h 93"/>
                <a:gd name="T18" fmla="*/ 197980021 w 201"/>
                <a:gd name="T19" fmla="*/ 33846457 h 93"/>
                <a:gd name="T20" fmla="*/ 172949069 w 201"/>
                <a:gd name="T21" fmla="*/ 36102686 h 93"/>
                <a:gd name="T22" fmla="*/ 145640297 w 201"/>
                <a:gd name="T23" fmla="*/ 36102686 h 93"/>
                <a:gd name="T24" fmla="*/ 122884244 w 201"/>
                <a:gd name="T25" fmla="*/ 33846457 h 93"/>
                <a:gd name="T26" fmla="*/ 102404550 w 201"/>
                <a:gd name="T27" fmla="*/ 29333998 h 93"/>
                <a:gd name="T28" fmla="*/ 79646964 w 201"/>
                <a:gd name="T29" fmla="*/ 24821539 h 93"/>
                <a:gd name="T30" fmla="*/ 63718481 w 201"/>
                <a:gd name="T31" fmla="*/ 20307572 h 93"/>
                <a:gd name="T32" fmla="*/ 45512118 w 201"/>
                <a:gd name="T33" fmla="*/ 20307572 h 93"/>
                <a:gd name="T34" fmla="*/ 29583635 w 201"/>
                <a:gd name="T35" fmla="*/ 24821539 h 93"/>
                <a:gd name="T36" fmla="*/ 22756059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9102424 w 201"/>
                <a:gd name="T47" fmla="*/ 115079762 h 93"/>
                <a:gd name="T48" fmla="*/ 15929997 w 201"/>
                <a:gd name="T49" fmla="*/ 128618640 h 93"/>
                <a:gd name="T50" fmla="*/ 22756059 w 201"/>
                <a:gd name="T51" fmla="*/ 139899787 h 93"/>
                <a:gd name="T52" fmla="*/ 38686057 w 201"/>
                <a:gd name="T53" fmla="*/ 148926207 h 93"/>
                <a:gd name="T54" fmla="*/ 59167271 w 201"/>
                <a:gd name="T55" fmla="*/ 153438665 h 93"/>
                <a:gd name="T56" fmla="*/ 7737211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34391215 w 201"/>
                <a:gd name="T69" fmla="*/ 169233773 h 93"/>
                <a:gd name="T70" fmla="*/ 261698479 w 201"/>
                <a:gd name="T71" fmla="*/ 176003963 h 93"/>
                <a:gd name="T72" fmla="*/ 293556953 w 201"/>
                <a:gd name="T73" fmla="*/ 176003963 h 93"/>
                <a:gd name="T74" fmla="*/ 318589366 w 201"/>
                <a:gd name="T75" fmla="*/ 176003963 h 93"/>
                <a:gd name="T76" fmla="*/ 341345420 w 201"/>
                <a:gd name="T77" fmla="*/ 169233773 h 93"/>
                <a:gd name="T78" fmla="*/ 364102981 w 201"/>
                <a:gd name="T79" fmla="*/ 155694895 h 93"/>
                <a:gd name="T80" fmla="*/ 38003146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200" y="21"/>
                  </a:lnTo>
                  <a:lnTo>
                    <a:pt x="198" y="18"/>
                  </a:lnTo>
                  <a:lnTo>
                    <a:pt x="198" y="12"/>
                  </a:lnTo>
                  <a:lnTo>
                    <a:pt x="197" y="9"/>
                  </a:lnTo>
                  <a:lnTo>
                    <a:pt x="195" y="7"/>
                  </a:lnTo>
                  <a:lnTo>
                    <a:pt x="191" y="4"/>
                  </a:lnTo>
                  <a:lnTo>
                    <a:pt x="190" y="2"/>
                  </a:lnTo>
                  <a:lnTo>
                    <a:pt x="188" y="2"/>
                  </a:lnTo>
                  <a:lnTo>
                    <a:pt x="184" y="0"/>
                  </a:lnTo>
                  <a:lnTo>
                    <a:pt x="181" y="0"/>
                  </a:lnTo>
                  <a:lnTo>
                    <a:pt x="177" y="0"/>
                  </a:lnTo>
                  <a:lnTo>
                    <a:pt x="173" y="0"/>
                  </a:lnTo>
                  <a:lnTo>
                    <a:pt x="170" y="0"/>
                  </a:lnTo>
                  <a:lnTo>
                    <a:pt x="166" y="0"/>
                  </a:lnTo>
                  <a:lnTo>
                    <a:pt x="163" y="2"/>
                  </a:lnTo>
                  <a:lnTo>
                    <a:pt x="157" y="2"/>
                  </a:lnTo>
                  <a:lnTo>
                    <a:pt x="154" y="4"/>
                  </a:lnTo>
                  <a:lnTo>
                    <a:pt x="148" y="5"/>
                  </a:lnTo>
                  <a:lnTo>
                    <a:pt x="145" y="7"/>
                  </a:lnTo>
                  <a:lnTo>
                    <a:pt x="140" y="7"/>
                  </a:lnTo>
                  <a:lnTo>
                    <a:pt x="136" y="9"/>
                  </a:lnTo>
                  <a:lnTo>
                    <a:pt x="131" y="11"/>
                  </a:lnTo>
                  <a:lnTo>
                    <a:pt x="125" y="12"/>
                  </a:lnTo>
                  <a:lnTo>
                    <a:pt x="122" y="14"/>
                  </a:lnTo>
                  <a:lnTo>
                    <a:pt x="116" y="16"/>
                  </a:lnTo>
                  <a:lnTo>
                    <a:pt x="111" y="16"/>
                  </a:lnTo>
                  <a:lnTo>
                    <a:pt x="107" y="18"/>
                  </a:lnTo>
                  <a:lnTo>
                    <a:pt x="102" y="18"/>
                  </a:lnTo>
                  <a:lnTo>
                    <a:pt x="97" y="19"/>
                  </a:lnTo>
                  <a:lnTo>
                    <a:pt x="93" y="19"/>
                  </a:lnTo>
                  <a:lnTo>
                    <a:pt x="88" y="19"/>
                  </a:lnTo>
                  <a:lnTo>
                    <a:pt x="84" y="19"/>
                  </a:lnTo>
                  <a:lnTo>
                    <a:pt x="79" y="19"/>
                  </a:lnTo>
                  <a:lnTo>
                    <a:pt x="75" y="19"/>
                  </a:lnTo>
                  <a:lnTo>
                    <a:pt x="70" y="19"/>
                  </a:lnTo>
                  <a:lnTo>
                    <a:pt x="66" y="18"/>
                  </a:lnTo>
                  <a:lnTo>
                    <a:pt x="63" y="18"/>
                  </a:lnTo>
                  <a:lnTo>
                    <a:pt x="59" y="18"/>
                  </a:lnTo>
                  <a:lnTo>
                    <a:pt x="56" y="16"/>
                  </a:lnTo>
                  <a:lnTo>
                    <a:pt x="52" y="16"/>
                  </a:lnTo>
                  <a:lnTo>
                    <a:pt x="48" y="16"/>
                  </a:lnTo>
                  <a:lnTo>
                    <a:pt x="45" y="14"/>
                  </a:lnTo>
                  <a:lnTo>
                    <a:pt x="41" y="14"/>
                  </a:lnTo>
                  <a:lnTo>
                    <a:pt x="38" y="14"/>
                  </a:lnTo>
                  <a:lnTo>
                    <a:pt x="34" y="12"/>
                  </a:lnTo>
                  <a:lnTo>
                    <a:pt x="32" y="12"/>
                  </a:lnTo>
                  <a:lnTo>
                    <a:pt x="29" y="12"/>
                  </a:lnTo>
                  <a:lnTo>
                    <a:pt x="25" y="12"/>
                  </a:lnTo>
                  <a:lnTo>
                    <a:pt x="23" y="12"/>
                  </a:lnTo>
                  <a:lnTo>
                    <a:pt x="22" y="12"/>
                  </a:lnTo>
                  <a:lnTo>
                    <a:pt x="18" y="12"/>
                  </a:lnTo>
                  <a:lnTo>
                    <a:pt x="16" y="14"/>
                  </a:lnTo>
                  <a:lnTo>
                    <a:pt x="15" y="14"/>
                  </a:lnTo>
                  <a:lnTo>
                    <a:pt x="13" y="16"/>
                  </a:lnTo>
                  <a:lnTo>
                    <a:pt x="11" y="16"/>
                  </a:lnTo>
                  <a:lnTo>
                    <a:pt x="9" y="18"/>
                  </a:lnTo>
                  <a:lnTo>
                    <a:pt x="7" y="19"/>
                  </a:lnTo>
                  <a:lnTo>
                    <a:pt x="6" y="21"/>
                  </a:lnTo>
                  <a:lnTo>
                    <a:pt x="4" y="25"/>
                  </a:lnTo>
                  <a:lnTo>
                    <a:pt x="4" y="27"/>
                  </a:lnTo>
                  <a:lnTo>
                    <a:pt x="2" y="30"/>
                  </a:lnTo>
                  <a:lnTo>
                    <a:pt x="2" y="34"/>
                  </a:lnTo>
                  <a:lnTo>
                    <a:pt x="0" y="37"/>
                  </a:lnTo>
                  <a:lnTo>
                    <a:pt x="0" y="41"/>
                  </a:lnTo>
                  <a:lnTo>
                    <a:pt x="0" y="44"/>
                  </a:lnTo>
                  <a:lnTo>
                    <a:pt x="0" y="48"/>
                  </a:lnTo>
                  <a:lnTo>
                    <a:pt x="0" y="51"/>
                  </a:lnTo>
                  <a:lnTo>
                    <a:pt x="2" y="55"/>
                  </a:lnTo>
                  <a:lnTo>
                    <a:pt x="2" y="57"/>
                  </a:lnTo>
                  <a:lnTo>
                    <a:pt x="4" y="60"/>
                  </a:lnTo>
                  <a:lnTo>
                    <a:pt x="4" y="62"/>
                  </a:lnTo>
                  <a:lnTo>
                    <a:pt x="6" y="65"/>
                  </a:lnTo>
                  <a:lnTo>
                    <a:pt x="7" y="67"/>
                  </a:lnTo>
                  <a:lnTo>
                    <a:pt x="9" y="69"/>
                  </a:lnTo>
                  <a:lnTo>
                    <a:pt x="11" y="71"/>
                  </a:lnTo>
                  <a:lnTo>
                    <a:pt x="13" y="73"/>
                  </a:lnTo>
                  <a:lnTo>
                    <a:pt x="15" y="74"/>
                  </a:lnTo>
                  <a:lnTo>
                    <a:pt x="18" y="76"/>
                  </a:lnTo>
                  <a:lnTo>
                    <a:pt x="20" y="78"/>
                  </a:lnTo>
                  <a:lnTo>
                    <a:pt x="23" y="78"/>
                  </a:lnTo>
                  <a:lnTo>
                    <a:pt x="25" y="80"/>
                  </a:lnTo>
                  <a:lnTo>
                    <a:pt x="29" y="80"/>
                  </a:lnTo>
                  <a:lnTo>
                    <a:pt x="32" y="81"/>
                  </a:lnTo>
                  <a:lnTo>
                    <a:pt x="36" y="81"/>
                  </a:lnTo>
                  <a:lnTo>
                    <a:pt x="40" y="83"/>
                  </a:lnTo>
                  <a:lnTo>
                    <a:pt x="43" y="83"/>
                  </a:lnTo>
                  <a:lnTo>
                    <a:pt x="47" y="83"/>
                  </a:lnTo>
                  <a:lnTo>
                    <a:pt x="50" y="83"/>
                  </a:lnTo>
                  <a:lnTo>
                    <a:pt x="54" y="83"/>
                  </a:lnTo>
                  <a:lnTo>
                    <a:pt x="59" y="85"/>
                  </a:lnTo>
                  <a:lnTo>
                    <a:pt x="63" y="85"/>
                  </a:lnTo>
                  <a:lnTo>
                    <a:pt x="66" y="85"/>
                  </a:lnTo>
                  <a:lnTo>
                    <a:pt x="72" y="85"/>
                  </a:lnTo>
                  <a:lnTo>
                    <a:pt x="75" y="85"/>
                  </a:lnTo>
                  <a:lnTo>
                    <a:pt x="81" y="85"/>
                  </a:lnTo>
                  <a:lnTo>
                    <a:pt x="84" y="85"/>
                  </a:lnTo>
                  <a:lnTo>
                    <a:pt x="90" y="85"/>
                  </a:lnTo>
                  <a:lnTo>
                    <a:pt x="95" y="85"/>
                  </a:lnTo>
                  <a:lnTo>
                    <a:pt x="98" y="87"/>
                  </a:lnTo>
                  <a:lnTo>
                    <a:pt x="104" y="87"/>
                  </a:lnTo>
                  <a:lnTo>
                    <a:pt x="109" y="87"/>
                  </a:lnTo>
                  <a:lnTo>
                    <a:pt x="115" y="88"/>
                  </a:lnTo>
                  <a:lnTo>
                    <a:pt x="120" y="88"/>
                  </a:lnTo>
                  <a:lnTo>
                    <a:pt x="125" y="90"/>
                  </a:lnTo>
                  <a:lnTo>
                    <a:pt x="129" y="90"/>
                  </a:lnTo>
                  <a:lnTo>
                    <a:pt x="134" y="92"/>
                  </a:lnTo>
                  <a:lnTo>
                    <a:pt x="140" y="92"/>
                  </a:lnTo>
                  <a:lnTo>
                    <a:pt x="145" y="92"/>
                  </a:lnTo>
                  <a:lnTo>
                    <a:pt x="150" y="92"/>
                  </a:lnTo>
                  <a:lnTo>
                    <a:pt x="154" y="92"/>
                  </a:lnTo>
                  <a:lnTo>
                    <a:pt x="159" y="92"/>
                  </a:lnTo>
                  <a:lnTo>
                    <a:pt x="163" y="92"/>
                  </a:lnTo>
                  <a:lnTo>
                    <a:pt x="168" y="90"/>
                  </a:lnTo>
                  <a:lnTo>
                    <a:pt x="172" y="90"/>
                  </a:lnTo>
                  <a:lnTo>
                    <a:pt x="175" y="88"/>
                  </a:lnTo>
                  <a:lnTo>
                    <a:pt x="179" y="87"/>
                  </a:lnTo>
                  <a:lnTo>
                    <a:pt x="182" y="85"/>
                  </a:lnTo>
                  <a:lnTo>
                    <a:pt x="186" y="81"/>
                  </a:lnTo>
                  <a:lnTo>
                    <a:pt x="190" y="78"/>
                  </a:lnTo>
                  <a:lnTo>
                    <a:pt x="191" y="74"/>
                  </a:lnTo>
                  <a:lnTo>
                    <a:pt x="195" y="71"/>
                  </a:lnTo>
                  <a:lnTo>
                    <a:pt x="197" y="65"/>
                  </a:lnTo>
                  <a:lnTo>
                    <a:pt x="198"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2" name="Freeform 60"/>
            <p:cNvSpPr>
              <a:spLocks/>
            </p:cNvSpPr>
            <p:nvPr/>
          </p:nvSpPr>
          <p:spPr bwMode="auto">
            <a:xfrm>
              <a:off x="6204884" y="3428615"/>
              <a:ext cx="303285" cy="140730"/>
            </a:xfrm>
            <a:custGeom>
              <a:avLst/>
              <a:gdLst>
                <a:gd name="T0" fmla="*/ 391410245 w 201"/>
                <a:gd name="T1" fmla="*/ 40616647 h 93"/>
                <a:gd name="T2" fmla="*/ 384582675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82179681 w 201"/>
                <a:gd name="T13" fmla="*/ 15795114 h 93"/>
                <a:gd name="T14" fmla="*/ 254872417 w 201"/>
                <a:gd name="T15" fmla="*/ 20307572 h 93"/>
                <a:gd name="T16" fmla="*/ 227563644 w 201"/>
                <a:gd name="T17" fmla="*/ 29333998 h 93"/>
                <a:gd name="T18" fmla="*/ 197980021 w 201"/>
                <a:gd name="T19" fmla="*/ 33846457 h 93"/>
                <a:gd name="T20" fmla="*/ 172949069 w 201"/>
                <a:gd name="T21" fmla="*/ 36102686 h 93"/>
                <a:gd name="T22" fmla="*/ 145640297 w 201"/>
                <a:gd name="T23" fmla="*/ 36102686 h 93"/>
                <a:gd name="T24" fmla="*/ 122884244 w 201"/>
                <a:gd name="T25" fmla="*/ 33846457 h 93"/>
                <a:gd name="T26" fmla="*/ 100128190 w 201"/>
                <a:gd name="T27" fmla="*/ 29333998 h 93"/>
                <a:gd name="T28" fmla="*/ 79646964 w 201"/>
                <a:gd name="T29" fmla="*/ 24821539 h 93"/>
                <a:gd name="T30" fmla="*/ 61442122 w 201"/>
                <a:gd name="T31" fmla="*/ 20307572 h 93"/>
                <a:gd name="T32" fmla="*/ 45512118 w 201"/>
                <a:gd name="T33" fmla="*/ 20307572 h 93"/>
                <a:gd name="T34" fmla="*/ 29583635 w 201"/>
                <a:gd name="T35" fmla="*/ 24821539 h 93"/>
                <a:gd name="T36" fmla="*/ 22756059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5929997 w 201"/>
                <a:gd name="T49" fmla="*/ 128618640 h 93"/>
                <a:gd name="T50" fmla="*/ 22756059 w 201"/>
                <a:gd name="T51" fmla="*/ 139899787 h 93"/>
                <a:gd name="T52" fmla="*/ 38686057 w 201"/>
                <a:gd name="T53" fmla="*/ 148926207 h 93"/>
                <a:gd name="T54" fmla="*/ 59167271 w 201"/>
                <a:gd name="T55" fmla="*/ 153438665 h 93"/>
                <a:gd name="T56" fmla="*/ 7737211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34391215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200" y="21"/>
                  </a:lnTo>
                  <a:lnTo>
                    <a:pt x="198" y="18"/>
                  </a:lnTo>
                  <a:lnTo>
                    <a:pt x="197" y="12"/>
                  </a:lnTo>
                  <a:lnTo>
                    <a:pt x="197" y="9"/>
                  </a:lnTo>
                  <a:lnTo>
                    <a:pt x="193" y="7"/>
                  </a:lnTo>
                  <a:lnTo>
                    <a:pt x="191" y="4"/>
                  </a:lnTo>
                  <a:lnTo>
                    <a:pt x="190" y="2"/>
                  </a:lnTo>
                  <a:lnTo>
                    <a:pt x="186" y="2"/>
                  </a:lnTo>
                  <a:lnTo>
                    <a:pt x="184" y="0"/>
                  </a:lnTo>
                  <a:lnTo>
                    <a:pt x="181" y="0"/>
                  </a:lnTo>
                  <a:lnTo>
                    <a:pt x="177" y="0"/>
                  </a:lnTo>
                  <a:lnTo>
                    <a:pt x="173" y="0"/>
                  </a:lnTo>
                  <a:lnTo>
                    <a:pt x="170" y="0"/>
                  </a:lnTo>
                  <a:lnTo>
                    <a:pt x="166" y="0"/>
                  </a:lnTo>
                  <a:lnTo>
                    <a:pt x="161" y="2"/>
                  </a:lnTo>
                  <a:lnTo>
                    <a:pt x="157" y="2"/>
                  </a:lnTo>
                  <a:lnTo>
                    <a:pt x="154" y="4"/>
                  </a:lnTo>
                  <a:lnTo>
                    <a:pt x="148" y="5"/>
                  </a:lnTo>
                  <a:lnTo>
                    <a:pt x="145" y="7"/>
                  </a:lnTo>
                  <a:lnTo>
                    <a:pt x="140" y="7"/>
                  </a:lnTo>
                  <a:lnTo>
                    <a:pt x="134" y="9"/>
                  </a:lnTo>
                  <a:lnTo>
                    <a:pt x="131" y="11"/>
                  </a:lnTo>
                  <a:lnTo>
                    <a:pt x="125" y="12"/>
                  </a:lnTo>
                  <a:lnTo>
                    <a:pt x="120" y="14"/>
                  </a:lnTo>
                  <a:lnTo>
                    <a:pt x="116" y="16"/>
                  </a:lnTo>
                  <a:lnTo>
                    <a:pt x="111" y="16"/>
                  </a:lnTo>
                  <a:lnTo>
                    <a:pt x="106" y="18"/>
                  </a:lnTo>
                  <a:lnTo>
                    <a:pt x="102" y="18"/>
                  </a:lnTo>
                  <a:lnTo>
                    <a:pt x="97" y="19"/>
                  </a:lnTo>
                  <a:lnTo>
                    <a:pt x="91" y="19"/>
                  </a:lnTo>
                  <a:lnTo>
                    <a:pt x="88" y="19"/>
                  </a:lnTo>
                  <a:lnTo>
                    <a:pt x="82" y="19"/>
                  </a:lnTo>
                  <a:lnTo>
                    <a:pt x="79" y="19"/>
                  </a:lnTo>
                  <a:lnTo>
                    <a:pt x="75" y="19"/>
                  </a:lnTo>
                  <a:lnTo>
                    <a:pt x="70" y="19"/>
                  </a:lnTo>
                  <a:lnTo>
                    <a:pt x="66" y="18"/>
                  </a:lnTo>
                  <a:lnTo>
                    <a:pt x="63" y="18"/>
                  </a:lnTo>
                  <a:lnTo>
                    <a:pt x="57" y="18"/>
                  </a:lnTo>
                  <a:lnTo>
                    <a:pt x="54" y="16"/>
                  </a:lnTo>
                  <a:lnTo>
                    <a:pt x="50" y="16"/>
                  </a:lnTo>
                  <a:lnTo>
                    <a:pt x="47" y="16"/>
                  </a:lnTo>
                  <a:lnTo>
                    <a:pt x="43" y="14"/>
                  </a:lnTo>
                  <a:lnTo>
                    <a:pt x="41" y="14"/>
                  </a:lnTo>
                  <a:lnTo>
                    <a:pt x="38" y="14"/>
                  </a:lnTo>
                  <a:lnTo>
                    <a:pt x="34" y="12"/>
                  </a:lnTo>
                  <a:lnTo>
                    <a:pt x="31" y="12"/>
                  </a:lnTo>
                  <a:lnTo>
                    <a:pt x="29" y="12"/>
                  </a:lnTo>
                  <a:lnTo>
                    <a:pt x="25" y="12"/>
                  </a:lnTo>
                  <a:lnTo>
                    <a:pt x="23" y="12"/>
                  </a:lnTo>
                  <a:lnTo>
                    <a:pt x="20" y="12"/>
                  </a:lnTo>
                  <a:lnTo>
                    <a:pt x="18" y="12"/>
                  </a:lnTo>
                  <a:lnTo>
                    <a:pt x="16" y="14"/>
                  </a:lnTo>
                  <a:lnTo>
                    <a:pt x="15" y="14"/>
                  </a:lnTo>
                  <a:lnTo>
                    <a:pt x="13" y="16"/>
                  </a:lnTo>
                  <a:lnTo>
                    <a:pt x="11" y="16"/>
                  </a:lnTo>
                  <a:lnTo>
                    <a:pt x="9" y="18"/>
                  </a:lnTo>
                  <a:lnTo>
                    <a:pt x="7" y="19"/>
                  </a:lnTo>
                  <a:lnTo>
                    <a:pt x="6" y="21"/>
                  </a:lnTo>
                  <a:lnTo>
                    <a:pt x="4" y="25"/>
                  </a:lnTo>
                  <a:lnTo>
                    <a:pt x="4" y="27"/>
                  </a:lnTo>
                  <a:lnTo>
                    <a:pt x="2" y="30"/>
                  </a:lnTo>
                  <a:lnTo>
                    <a:pt x="2" y="34"/>
                  </a:lnTo>
                  <a:lnTo>
                    <a:pt x="0" y="37"/>
                  </a:lnTo>
                  <a:lnTo>
                    <a:pt x="0" y="41"/>
                  </a:lnTo>
                  <a:lnTo>
                    <a:pt x="0" y="44"/>
                  </a:lnTo>
                  <a:lnTo>
                    <a:pt x="0" y="48"/>
                  </a:lnTo>
                  <a:lnTo>
                    <a:pt x="0" y="51"/>
                  </a:lnTo>
                  <a:lnTo>
                    <a:pt x="0" y="55"/>
                  </a:lnTo>
                  <a:lnTo>
                    <a:pt x="2" y="57"/>
                  </a:lnTo>
                  <a:lnTo>
                    <a:pt x="2" y="60"/>
                  </a:lnTo>
                  <a:lnTo>
                    <a:pt x="4" y="62"/>
                  </a:lnTo>
                  <a:lnTo>
                    <a:pt x="6" y="65"/>
                  </a:lnTo>
                  <a:lnTo>
                    <a:pt x="7" y="67"/>
                  </a:lnTo>
                  <a:lnTo>
                    <a:pt x="9" y="69"/>
                  </a:lnTo>
                  <a:lnTo>
                    <a:pt x="11" y="71"/>
                  </a:lnTo>
                  <a:lnTo>
                    <a:pt x="13" y="73"/>
                  </a:lnTo>
                  <a:lnTo>
                    <a:pt x="15" y="74"/>
                  </a:lnTo>
                  <a:lnTo>
                    <a:pt x="18" y="76"/>
                  </a:lnTo>
                  <a:lnTo>
                    <a:pt x="20" y="78"/>
                  </a:lnTo>
                  <a:lnTo>
                    <a:pt x="23" y="78"/>
                  </a:lnTo>
                  <a:lnTo>
                    <a:pt x="25" y="80"/>
                  </a:lnTo>
                  <a:lnTo>
                    <a:pt x="29" y="80"/>
                  </a:lnTo>
                  <a:lnTo>
                    <a:pt x="32" y="81"/>
                  </a:lnTo>
                  <a:lnTo>
                    <a:pt x="36" y="81"/>
                  </a:lnTo>
                  <a:lnTo>
                    <a:pt x="40" y="83"/>
                  </a:lnTo>
                  <a:lnTo>
                    <a:pt x="43" y="83"/>
                  </a:lnTo>
                  <a:lnTo>
                    <a:pt x="47" y="83"/>
                  </a:lnTo>
                  <a:lnTo>
                    <a:pt x="50" y="83"/>
                  </a:lnTo>
                  <a:lnTo>
                    <a:pt x="54" y="83"/>
                  </a:lnTo>
                  <a:lnTo>
                    <a:pt x="57" y="85"/>
                  </a:lnTo>
                  <a:lnTo>
                    <a:pt x="63" y="85"/>
                  </a:lnTo>
                  <a:lnTo>
                    <a:pt x="66" y="85"/>
                  </a:lnTo>
                  <a:lnTo>
                    <a:pt x="72" y="85"/>
                  </a:lnTo>
                  <a:lnTo>
                    <a:pt x="75" y="85"/>
                  </a:lnTo>
                  <a:lnTo>
                    <a:pt x="81" y="85"/>
                  </a:lnTo>
                  <a:lnTo>
                    <a:pt x="84" y="85"/>
                  </a:lnTo>
                  <a:lnTo>
                    <a:pt x="90" y="85"/>
                  </a:lnTo>
                  <a:lnTo>
                    <a:pt x="93" y="85"/>
                  </a:lnTo>
                  <a:lnTo>
                    <a:pt x="98" y="87"/>
                  </a:lnTo>
                  <a:lnTo>
                    <a:pt x="104" y="87"/>
                  </a:lnTo>
                  <a:lnTo>
                    <a:pt x="109" y="87"/>
                  </a:lnTo>
                  <a:lnTo>
                    <a:pt x="115" y="88"/>
                  </a:lnTo>
                  <a:lnTo>
                    <a:pt x="120" y="88"/>
                  </a:lnTo>
                  <a:lnTo>
                    <a:pt x="123" y="90"/>
                  </a:lnTo>
                  <a:lnTo>
                    <a:pt x="129" y="90"/>
                  </a:lnTo>
                  <a:lnTo>
                    <a:pt x="134" y="92"/>
                  </a:lnTo>
                  <a:lnTo>
                    <a:pt x="140" y="92"/>
                  </a:lnTo>
                  <a:lnTo>
                    <a:pt x="145" y="92"/>
                  </a:lnTo>
                  <a:lnTo>
                    <a:pt x="148" y="92"/>
                  </a:lnTo>
                  <a:lnTo>
                    <a:pt x="154" y="92"/>
                  </a:lnTo>
                  <a:lnTo>
                    <a:pt x="159" y="92"/>
                  </a:lnTo>
                  <a:lnTo>
                    <a:pt x="163" y="92"/>
                  </a:lnTo>
                  <a:lnTo>
                    <a:pt x="168" y="90"/>
                  </a:lnTo>
                  <a:lnTo>
                    <a:pt x="172" y="90"/>
                  </a:lnTo>
                  <a:lnTo>
                    <a:pt x="175" y="88"/>
                  </a:lnTo>
                  <a:lnTo>
                    <a:pt x="179" y="87"/>
                  </a:lnTo>
                  <a:lnTo>
                    <a:pt x="182" y="85"/>
                  </a:lnTo>
                  <a:lnTo>
                    <a:pt x="186" y="81"/>
                  </a:lnTo>
                  <a:lnTo>
                    <a:pt x="190" y="78"/>
                  </a:lnTo>
                  <a:lnTo>
                    <a:pt x="191" y="74"/>
                  </a:lnTo>
                  <a:lnTo>
                    <a:pt x="193" y="71"/>
                  </a:lnTo>
                  <a:lnTo>
                    <a:pt x="197" y="65"/>
                  </a:lnTo>
                  <a:lnTo>
                    <a:pt x="197"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3" name="Freeform 61"/>
            <p:cNvSpPr>
              <a:spLocks/>
            </p:cNvSpPr>
            <p:nvPr/>
          </p:nvSpPr>
          <p:spPr bwMode="auto">
            <a:xfrm>
              <a:off x="6807515" y="3428615"/>
              <a:ext cx="303284" cy="140730"/>
            </a:xfrm>
            <a:custGeom>
              <a:avLst/>
              <a:gdLst>
                <a:gd name="T0" fmla="*/ 386859035 w 201"/>
                <a:gd name="T1" fmla="*/ 40616647 h 93"/>
                <a:gd name="T2" fmla="*/ 380031464 w 201"/>
                <a:gd name="T3" fmla="*/ 20307572 h 93"/>
                <a:gd name="T4" fmla="*/ 370929043 w 201"/>
                <a:gd name="T5" fmla="*/ 4512460 h 93"/>
                <a:gd name="T6" fmla="*/ 352724200 w 201"/>
                <a:gd name="T7" fmla="*/ 0 h 93"/>
                <a:gd name="T8" fmla="*/ 332242998 w 201"/>
                <a:gd name="T9" fmla="*/ 0 h 93"/>
                <a:gd name="T10" fmla="*/ 307212094 w 201"/>
                <a:gd name="T11" fmla="*/ 4512460 h 93"/>
                <a:gd name="T12" fmla="*/ 279903321 w 201"/>
                <a:gd name="T13" fmla="*/ 15795114 h 93"/>
                <a:gd name="T14" fmla="*/ 254872417 w 201"/>
                <a:gd name="T15" fmla="*/ 20307572 h 93"/>
                <a:gd name="T16" fmla="*/ 225288793 w 201"/>
                <a:gd name="T17" fmla="*/ 29333998 h 93"/>
                <a:gd name="T18" fmla="*/ 195705123 w 201"/>
                <a:gd name="T19" fmla="*/ 33846457 h 93"/>
                <a:gd name="T20" fmla="*/ 172949069 w 201"/>
                <a:gd name="T21" fmla="*/ 36102686 h 93"/>
                <a:gd name="T22" fmla="*/ 143365446 w 201"/>
                <a:gd name="T23" fmla="*/ 36102686 h 93"/>
                <a:gd name="T24" fmla="*/ 118333033 w 201"/>
                <a:gd name="T25" fmla="*/ 33846457 h 93"/>
                <a:gd name="T26" fmla="*/ 100128190 w 201"/>
                <a:gd name="T27" fmla="*/ 29333998 h 93"/>
                <a:gd name="T28" fmla="*/ 77372113 w 201"/>
                <a:gd name="T29" fmla="*/ 24821539 h 93"/>
                <a:gd name="T30" fmla="*/ 61442122 w 201"/>
                <a:gd name="T31" fmla="*/ 20307572 h 93"/>
                <a:gd name="T32" fmla="*/ 45512118 w 201"/>
                <a:gd name="T33" fmla="*/ 20307572 h 93"/>
                <a:gd name="T34" fmla="*/ 29583635 w 201"/>
                <a:gd name="T35" fmla="*/ 24821539 h 93"/>
                <a:gd name="T36" fmla="*/ 20481208 w 201"/>
                <a:gd name="T37" fmla="*/ 29333998 h 93"/>
                <a:gd name="T38" fmla="*/ 13653638 w 201"/>
                <a:gd name="T39" fmla="*/ 40616647 h 93"/>
                <a:gd name="T40" fmla="*/ 4551212 w 201"/>
                <a:gd name="T41" fmla="*/ 56411766 h 93"/>
                <a:gd name="T42" fmla="*/ 0 w 201"/>
                <a:gd name="T43" fmla="*/ 78975562 h 93"/>
                <a:gd name="T44" fmla="*/ 0 w 201"/>
                <a:gd name="T45" fmla="*/ 97026899 h 93"/>
                <a:gd name="T46" fmla="*/ 4551212 w 201"/>
                <a:gd name="T47" fmla="*/ 115079762 h 93"/>
                <a:gd name="T48" fmla="*/ 13653638 w 201"/>
                <a:gd name="T49" fmla="*/ 128618640 h 93"/>
                <a:gd name="T50" fmla="*/ 22756059 w 201"/>
                <a:gd name="T51" fmla="*/ 139899787 h 93"/>
                <a:gd name="T52" fmla="*/ 38686057 w 201"/>
                <a:gd name="T53" fmla="*/ 148926207 h 93"/>
                <a:gd name="T54" fmla="*/ 59167271 w 201"/>
                <a:gd name="T55" fmla="*/ 153438665 h 93"/>
                <a:gd name="T56" fmla="*/ 72820903 w 201"/>
                <a:gd name="T57" fmla="*/ 160208856 h 93"/>
                <a:gd name="T58" fmla="*/ 100128190 w 201"/>
                <a:gd name="T59" fmla="*/ 160208856 h 93"/>
                <a:gd name="T60" fmla="*/ 122884244 w 201"/>
                <a:gd name="T61" fmla="*/ 162465085 h 93"/>
                <a:gd name="T62" fmla="*/ 145640297 w 201"/>
                <a:gd name="T63" fmla="*/ 162465085 h 93"/>
                <a:gd name="T64" fmla="*/ 177500280 w 201"/>
                <a:gd name="T65" fmla="*/ 162465085 h 93"/>
                <a:gd name="T66" fmla="*/ 202531232 w 201"/>
                <a:gd name="T67" fmla="*/ 166977544 h 93"/>
                <a:gd name="T68" fmla="*/ 229840004 w 201"/>
                <a:gd name="T69" fmla="*/ 169233773 h 93"/>
                <a:gd name="T70" fmla="*/ 261698479 w 201"/>
                <a:gd name="T71" fmla="*/ 176003963 h 93"/>
                <a:gd name="T72" fmla="*/ 289005743 w 201"/>
                <a:gd name="T73" fmla="*/ 176003963 h 93"/>
                <a:gd name="T74" fmla="*/ 318589366 w 201"/>
                <a:gd name="T75" fmla="*/ 176003963 h 93"/>
                <a:gd name="T76" fmla="*/ 341345420 w 201"/>
                <a:gd name="T77" fmla="*/ 169233773 h 93"/>
                <a:gd name="T78" fmla="*/ 364102981 w 201"/>
                <a:gd name="T79" fmla="*/ 155694895 h 93"/>
                <a:gd name="T80" fmla="*/ 375480254 w 201"/>
                <a:gd name="T81" fmla="*/ 135387328 h 93"/>
                <a:gd name="T82" fmla="*/ 386859035 w 201"/>
                <a:gd name="T83" fmla="*/ 103797113 h 93"/>
                <a:gd name="T84" fmla="*/ 391410245 w 201"/>
                <a:gd name="T85" fmla="*/ 63180454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200" y="34"/>
                  </a:moveTo>
                  <a:lnTo>
                    <a:pt x="200" y="27"/>
                  </a:lnTo>
                  <a:lnTo>
                    <a:pt x="198" y="21"/>
                  </a:lnTo>
                  <a:lnTo>
                    <a:pt x="198" y="18"/>
                  </a:lnTo>
                  <a:lnTo>
                    <a:pt x="197" y="12"/>
                  </a:lnTo>
                  <a:lnTo>
                    <a:pt x="195" y="9"/>
                  </a:lnTo>
                  <a:lnTo>
                    <a:pt x="193" y="7"/>
                  </a:lnTo>
                  <a:lnTo>
                    <a:pt x="191" y="4"/>
                  </a:lnTo>
                  <a:lnTo>
                    <a:pt x="190" y="2"/>
                  </a:lnTo>
                  <a:lnTo>
                    <a:pt x="186" y="2"/>
                  </a:lnTo>
                  <a:lnTo>
                    <a:pt x="184" y="0"/>
                  </a:lnTo>
                  <a:lnTo>
                    <a:pt x="181" y="0"/>
                  </a:lnTo>
                  <a:lnTo>
                    <a:pt x="177" y="0"/>
                  </a:lnTo>
                  <a:lnTo>
                    <a:pt x="173" y="0"/>
                  </a:lnTo>
                  <a:lnTo>
                    <a:pt x="170" y="0"/>
                  </a:lnTo>
                  <a:lnTo>
                    <a:pt x="166" y="0"/>
                  </a:lnTo>
                  <a:lnTo>
                    <a:pt x="161" y="2"/>
                  </a:lnTo>
                  <a:lnTo>
                    <a:pt x="157" y="2"/>
                  </a:lnTo>
                  <a:lnTo>
                    <a:pt x="152" y="4"/>
                  </a:lnTo>
                  <a:lnTo>
                    <a:pt x="148" y="5"/>
                  </a:lnTo>
                  <a:lnTo>
                    <a:pt x="143" y="7"/>
                  </a:lnTo>
                  <a:lnTo>
                    <a:pt x="140" y="7"/>
                  </a:lnTo>
                  <a:lnTo>
                    <a:pt x="134" y="9"/>
                  </a:lnTo>
                  <a:lnTo>
                    <a:pt x="131" y="11"/>
                  </a:lnTo>
                  <a:lnTo>
                    <a:pt x="125" y="12"/>
                  </a:lnTo>
                  <a:lnTo>
                    <a:pt x="120" y="14"/>
                  </a:lnTo>
                  <a:lnTo>
                    <a:pt x="115" y="16"/>
                  </a:lnTo>
                  <a:lnTo>
                    <a:pt x="111" y="16"/>
                  </a:lnTo>
                  <a:lnTo>
                    <a:pt x="106" y="18"/>
                  </a:lnTo>
                  <a:lnTo>
                    <a:pt x="100" y="18"/>
                  </a:lnTo>
                  <a:lnTo>
                    <a:pt x="97" y="19"/>
                  </a:lnTo>
                  <a:lnTo>
                    <a:pt x="91" y="19"/>
                  </a:lnTo>
                  <a:lnTo>
                    <a:pt x="88" y="19"/>
                  </a:lnTo>
                  <a:lnTo>
                    <a:pt x="82" y="19"/>
                  </a:lnTo>
                  <a:lnTo>
                    <a:pt x="79" y="19"/>
                  </a:lnTo>
                  <a:lnTo>
                    <a:pt x="73" y="19"/>
                  </a:lnTo>
                  <a:lnTo>
                    <a:pt x="70" y="19"/>
                  </a:lnTo>
                  <a:lnTo>
                    <a:pt x="66" y="18"/>
                  </a:lnTo>
                  <a:lnTo>
                    <a:pt x="61" y="18"/>
                  </a:lnTo>
                  <a:lnTo>
                    <a:pt x="57" y="18"/>
                  </a:lnTo>
                  <a:lnTo>
                    <a:pt x="54" y="16"/>
                  </a:lnTo>
                  <a:lnTo>
                    <a:pt x="50" y="16"/>
                  </a:lnTo>
                  <a:lnTo>
                    <a:pt x="47" y="16"/>
                  </a:lnTo>
                  <a:lnTo>
                    <a:pt x="43" y="14"/>
                  </a:lnTo>
                  <a:lnTo>
                    <a:pt x="40" y="14"/>
                  </a:lnTo>
                  <a:lnTo>
                    <a:pt x="38" y="14"/>
                  </a:lnTo>
                  <a:lnTo>
                    <a:pt x="34" y="12"/>
                  </a:lnTo>
                  <a:lnTo>
                    <a:pt x="31" y="12"/>
                  </a:lnTo>
                  <a:lnTo>
                    <a:pt x="29" y="12"/>
                  </a:lnTo>
                  <a:lnTo>
                    <a:pt x="25" y="12"/>
                  </a:lnTo>
                  <a:lnTo>
                    <a:pt x="23" y="12"/>
                  </a:lnTo>
                  <a:lnTo>
                    <a:pt x="20" y="12"/>
                  </a:lnTo>
                  <a:lnTo>
                    <a:pt x="18" y="12"/>
                  </a:lnTo>
                  <a:lnTo>
                    <a:pt x="16" y="14"/>
                  </a:lnTo>
                  <a:lnTo>
                    <a:pt x="13" y="14"/>
                  </a:lnTo>
                  <a:lnTo>
                    <a:pt x="11" y="16"/>
                  </a:lnTo>
                  <a:lnTo>
                    <a:pt x="9" y="16"/>
                  </a:lnTo>
                  <a:lnTo>
                    <a:pt x="7" y="18"/>
                  </a:lnTo>
                  <a:lnTo>
                    <a:pt x="7" y="19"/>
                  </a:lnTo>
                  <a:lnTo>
                    <a:pt x="6" y="21"/>
                  </a:lnTo>
                  <a:lnTo>
                    <a:pt x="4" y="25"/>
                  </a:lnTo>
                  <a:lnTo>
                    <a:pt x="2" y="27"/>
                  </a:lnTo>
                  <a:lnTo>
                    <a:pt x="2" y="30"/>
                  </a:lnTo>
                  <a:lnTo>
                    <a:pt x="0" y="34"/>
                  </a:lnTo>
                  <a:lnTo>
                    <a:pt x="0" y="37"/>
                  </a:lnTo>
                  <a:lnTo>
                    <a:pt x="0" y="41"/>
                  </a:lnTo>
                  <a:lnTo>
                    <a:pt x="0" y="44"/>
                  </a:lnTo>
                  <a:lnTo>
                    <a:pt x="0" y="48"/>
                  </a:lnTo>
                  <a:lnTo>
                    <a:pt x="0" y="51"/>
                  </a:lnTo>
                  <a:lnTo>
                    <a:pt x="0" y="55"/>
                  </a:lnTo>
                  <a:lnTo>
                    <a:pt x="2" y="57"/>
                  </a:lnTo>
                  <a:lnTo>
                    <a:pt x="2" y="60"/>
                  </a:lnTo>
                  <a:lnTo>
                    <a:pt x="4" y="62"/>
                  </a:lnTo>
                  <a:lnTo>
                    <a:pt x="6" y="65"/>
                  </a:lnTo>
                  <a:lnTo>
                    <a:pt x="6" y="67"/>
                  </a:lnTo>
                  <a:lnTo>
                    <a:pt x="7" y="69"/>
                  </a:lnTo>
                  <a:lnTo>
                    <a:pt x="9" y="71"/>
                  </a:lnTo>
                  <a:lnTo>
                    <a:pt x="13" y="73"/>
                  </a:lnTo>
                  <a:lnTo>
                    <a:pt x="15" y="74"/>
                  </a:lnTo>
                  <a:lnTo>
                    <a:pt x="16" y="76"/>
                  </a:lnTo>
                  <a:lnTo>
                    <a:pt x="20" y="78"/>
                  </a:lnTo>
                  <a:lnTo>
                    <a:pt x="22" y="78"/>
                  </a:lnTo>
                  <a:lnTo>
                    <a:pt x="25" y="80"/>
                  </a:lnTo>
                  <a:lnTo>
                    <a:pt x="29" y="80"/>
                  </a:lnTo>
                  <a:lnTo>
                    <a:pt x="32" y="81"/>
                  </a:lnTo>
                  <a:lnTo>
                    <a:pt x="34" y="81"/>
                  </a:lnTo>
                  <a:lnTo>
                    <a:pt x="38" y="83"/>
                  </a:lnTo>
                  <a:lnTo>
                    <a:pt x="41" y="83"/>
                  </a:lnTo>
                  <a:lnTo>
                    <a:pt x="47" y="83"/>
                  </a:lnTo>
                  <a:lnTo>
                    <a:pt x="50" y="83"/>
                  </a:lnTo>
                  <a:lnTo>
                    <a:pt x="54" y="83"/>
                  </a:lnTo>
                  <a:lnTo>
                    <a:pt x="57" y="85"/>
                  </a:lnTo>
                  <a:lnTo>
                    <a:pt x="63" y="85"/>
                  </a:lnTo>
                  <a:lnTo>
                    <a:pt x="66" y="85"/>
                  </a:lnTo>
                  <a:lnTo>
                    <a:pt x="70" y="85"/>
                  </a:lnTo>
                  <a:lnTo>
                    <a:pt x="75" y="85"/>
                  </a:lnTo>
                  <a:lnTo>
                    <a:pt x="79" y="85"/>
                  </a:lnTo>
                  <a:lnTo>
                    <a:pt x="84" y="85"/>
                  </a:lnTo>
                  <a:lnTo>
                    <a:pt x="90" y="85"/>
                  </a:lnTo>
                  <a:lnTo>
                    <a:pt x="93" y="85"/>
                  </a:lnTo>
                  <a:lnTo>
                    <a:pt x="98" y="87"/>
                  </a:lnTo>
                  <a:lnTo>
                    <a:pt x="104" y="87"/>
                  </a:lnTo>
                  <a:lnTo>
                    <a:pt x="109" y="87"/>
                  </a:lnTo>
                  <a:lnTo>
                    <a:pt x="113" y="88"/>
                  </a:lnTo>
                  <a:lnTo>
                    <a:pt x="118" y="88"/>
                  </a:lnTo>
                  <a:lnTo>
                    <a:pt x="123" y="90"/>
                  </a:lnTo>
                  <a:lnTo>
                    <a:pt x="129" y="90"/>
                  </a:lnTo>
                  <a:lnTo>
                    <a:pt x="134" y="92"/>
                  </a:lnTo>
                  <a:lnTo>
                    <a:pt x="140" y="92"/>
                  </a:lnTo>
                  <a:lnTo>
                    <a:pt x="143" y="92"/>
                  </a:lnTo>
                  <a:lnTo>
                    <a:pt x="148" y="92"/>
                  </a:lnTo>
                  <a:lnTo>
                    <a:pt x="154" y="92"/>
                  </a:lnTo>
                  <a:lnTo>
                    <a:pt x="157" y="92"/>
                  </a:lnTo>
                  <a:lnTo>
                    <a:pt x="163" y="92"/>
                  </a:lnTo>
                  <a:lnTo>
                    <a:pt x="166" y="90"/>
                  </a:lnTo>
                  <a:lnTo>
                    <a:pt x="172" y="90"/>
                  </a:lnTo>
                  <a:lnTo>
                    <a:pt x="175" y="88"/>
                  </a:lnTo>
                  <a:lnTo>
                    <a:pt x="179" y="87"/>
                  </a:lnTo>
                  <a:lnTo>
                    <a:pt x="182" y="85"/>
                  </a:lnTo>
                  <a:lnTo>
                    <a:pt x="186" y="81"/>
                  </a:lnTo>
                  <a:lnTo>
                    <a:pt x="188" y="78"/>
                  </a:lnTo>
                  <a:lnTo>
                    <a:pt x="191" y="74"/>
                  </a:lnTo>
                  <a:lnTo>
                    <a:pt x="193" y="71"/>
                  </a:lnTo>
                  <a:lnTo>
                    <a:pt x="195" y="65"/>
                  </a:lnTo>
                  <a:lnTo>
                    <a:pt x="197" y="60"/>
                  </a:lnTo>
                  <a:lnTo>
                    <a:pt x="198" y="55"/>
                  </a:lnTo>
                  <a:lnTo>
                    <a:pt x="200" y="48"/>
                  </a:lnTo>
                  <a:lnTo>
                    <a:pt x="200" y="41"/>
                  </a:lnTo>
                  <a:lnTo>
                    <a:pt x="200" y="34"/>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54" name="Freeform 62"/>
            <p:cNvSpPr>
              <a:spLocks/>
            </p:cNvSpPr>
            <p:nvPr/>
          </p:nvSpPr>
          <p:spPr bwMode="auto">
            <a:xfrm>
              <a:off x="4164606" y="3454357"/>
              <a:ext cx="122102" cy="75514"/>
            </a:xfrm>
            <a:custGeom>
              <a:avLst/>
              <a:gdLst>
                <a:gd name="T0" fmla="*/ 0 w 81"/>
                <a:gd name="T1" fmla="*/ 0 h 50"/>
                <a:gd name="T2" fmla="*/ 154864971 w 81"/>
                <a:gd name="T3" fmla="*/ 0 h 50"/>
                <a:gd name="T4" fmla="*/ 154864971 w 81"/>
                <a:gd name="T5" fmla="*/ 25548340 h 50"/>
                <a:gd name="T6" fmla="*/ 22773993 w 81"/>
                <a:gd name="T7" fmla="*/ 25548340 h 50"/>
                <a:gd name="T8" fmla="*/ 22773993 w 81"/>
                <a:gd name="T9" fmla="*/ 99870761 h 50"/>
                <a:gd name="T10" fmla="*/ 0 w 81"/>
                <a:gd name="T11" fmla="*/ 99870761 h 50"/>
                <a:gd name="T12" fmla="*/ 0 w 81"/>
                <a:gd name="T13" fmla="*/ 0 h 50"/>
                <a:gd name="T14" fmla="*/ 0 60000 65536"/>
                <a:gd name="T15" fmla="*/ 0 60000 65536"/>
                <a:gd name="T16" fmla="*/ 0 60000 65536"/>
                <a:gd name="T17" fmla="*/ 0 60000 65536"/>
                <a:gd name="T18" fmla="*/ 0 60000 65536"/>
                <a:gd name="T19" fmla="*/ 0 60000 65536"/>
                <a:gd name="T20" fmla="*/ 0 60000 65536"/>
                <a:gd name="T21" fmla="*/ 0 w 81"/>
                <a:gd name="T22" fmla="*/ 0 h 50"/>
                <a:gd name="T23" fmla="*/ 81 w 81"/>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0">
                  <a:moveTo>
                    <a:pt x="0" y="0"/>
                  </a:moveTo>
                  <a:lnTo>
                    <a:pt x="80" y="0"/>
                  </a:lnTo>
                  <a:lnTo>
                    <a:pt x="80" y="11"/>
                  </a:lnTo>
                  <a:lnTo>
                    <a:pt x="10" y="11"/>
                  </a:lnTo>
                  <a:lnTo>
                    <a:pt x="10" y="49"/>
                  </a:lnTo>
                  <a:lnTo>
                    <a:pt x="0" y="49"/>
                  </a:lnTo>
                  <a:lnTo>
                    <a:pt x="0"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5" name="Freeform 63"/>
            <p:cNvSpPr>
              <a:spLocks/>
            </p:cNvSpPr>
            <p:nvPr/>
          </p:nvSpPr>
          <p:spPr bwMode="auto">
            <a:xfrm>
              <a:off x="4794808" y="3462939"/>
              <a:ext cx="118163" cy="41189"/>
            </a:xfrm>
            <a:custGeom>
              <a:avLst/>
              <a:gdLst>
                <a:gd name="T0" fmla="*/ 0 w 79"/>
                <a:gd name="T1" fmla="*/ 32595460 h 28"/>
                <a:gd name="T2" fmla="*/ 106757317 w 79"/>
                <a:gd name="T3" fmla="*/ 32595460 h 28"/>
                <a:gd name="T4" fmla="*/ 106757317 w 79"/>
                <a:gd name="T5" fmla="*/ 0 h 28"/>
                <a:gd name="T6" fmla="*/ 124928735 w 79"/>
                <a:gd name="T7" fmla="*/ 0 h 28"/>
                <a:gd name="T8" fmla="*/ 124928735 w 79"/>
                <a:gd name="T9" fmla="*/ 4345668 h 28"/>
                <a:gd name="T10" fmla="*/ 124928735 w 79"/>
                <a:gd name="T11" fmla="*/ 8691336 h 28"/>
                <a:gd name="T12" fmla="*/ 124928735 w 79"/>
                <a:gd name="T13" fmla="*/ 10865644 h 28"/>
                <a:gd name="T14" fmla="*/ 124928735 w 79"/>
                <a:gd name="T15" fmla="*/ 15211313 h 28"/>
                <a:gd name="T16" fmla="*/ 124928735 w 79"/>
                <a:gd name="T17" fmla="*/ 15211313 h 28"/>
                <a:gd name="T18" fmla="*/ 124928735 w 79"/>
                <a:gd name="T19" fmla="*/ 17384147 h 28"/>
                <a:gd name="T20" fmla="*/ 129471213 w 79"/>
                <a:gd name="T21" fmla="*/ 17384147 h 28"/>
                <a:gd name="T22" fmla="*/ 129471213 w 79"/>
                <a:gd name="T23" fmla="*/ 19556980 h 28"/>
                <a:gd name="T24" fmla="*/ 129471213 w 79"/>
                <a:gd name="T25" fmla="*/ 23902647 h 28"/>
                <a:gd name="T26" fmla="*/ 131742452 w 79"/>
                <a:gd name="T27" fmla="*/ 23902647 h 28"/>
                <a:gd name="T28" fmla="*/ 131742452 w 79"/>
                <a:gd name="T29" fmla="*/ 28248319 h 28"/>
                <a:gd name="T30" fmla="*/ 136286437 w 79"/>
                <a:gd name="T31" fmla="*/ 28248319 h 28"/>
                <a:gd name="T32" fmla="*/ 136286437 w 79"/>
                <a:gd name="T33" fmla="*/ 32595460 h 28"/>
                <a:gd name="T34" fmla="*/ 138557676 w 79"/>
                <a:gd name="T35" fmla="*/ 32595460 h 28"/>
                <a:gd name="T36" fmla="*/ 143100154 w 79"/>
                <a:gd name="T37" fmla="*/ 32595460 h 28"/>
                <a:gd name="T38" fmla="*/ 143100154 w 79"/>
                <a:gd name="T39" fmla="*/ 34768293 h 28"/>
                <a:gd name="T40" fmla="*/ 145371393 w 79"/>
                <a:gd name="T41" fmla="*/ 34768293 h 28"/>
                <a:gd name="T42" fmla="*/ 147642631 w 79"/>
                <a:gd name="T43" fmla="*/ 34768293 h 28"/>
                <a:gd name="T44" fmla="*/ 149913870 w 79"/>
                <a:gd name="T45" fmla="*/ 34768293 h 28"/>
                <a:gd name="T46" fmla="*/ 149913870 w 79"/>
                <a:gd name="T47" fmla="*/ 45632460 h 28"/>
                <a:gd name="T48" fmla="*/ 0 w 79"/>
                <a:gd name="T49" fmla="*/ 45632460 h 28"/>
                <a:gd name="T50" fmla="*/ 0 w 79"/>
                <a:gd name="T51" fmla="*/ 3259546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28"/>
                <a:gd name="T80" fmla="*/ 79 w 7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28">
                  <a:moveTo>
                    <a:pt x="0" y="18"/>
                  </a:moveTo>
                  <a:lnTo>
                    <a:pt x="55" y="18"/>
                  </a:lnTo>
                  <a:lnTo>
                    <a:pt x="55" y="0"/>
                  </a:lnTo>
                  <a:lnTo>
                    <a:pt x="64" y="0"/>
                  </a:lnTo>
                  <a:lnTo>
                    <a:pt x="64" y="2"/>
                  </a:lnTo>
                  <a:lnTo>
                    <a:pt x="64" y="4"/>
                  </a:lnTo>
                  <a:lnTo>
                    <a:pt x="64" y="5"/>
                  </a:lnTo>
                  <a:lnTo>
                    <a:pt x="64" y="7"/>
                  </a:lnTo>
                  <a:lnTo>
                    <a:pt x="64" y="9"/>
                  </a:lnTo>
                  <a:lnTo>
                    <a:pt x="64" y="11"/>
                  </a:lnTo>
                  <a:lnTo>
                    <a:pt x="66" y="11"/>
                  </a:lnTo>
                  <a:lnTo>
                    <a:pt x="66" y="12"/>
                  </a:lnTo>
                  <a:lnTo>
                    <a:pt x="66" y="14"/>
                  </a:lnTo>
                  <a:lnTo>
                    <a:pt x="67" y="14"/>
                  </a:lnTo>
                  <a:lnTo>
                    <a:pt x="67" y="16"/>
                  </a:lnTo>
                  <a:lnTo>
                    <a:pt x="69" y="16"/>
                  </a:lnTo>
                  <a:lnTo>
                    <a:pt x="69" y="18"/>
                  </a:lnTo>
                  <a:lnTo>
                    <a:pt x="71" y="18"/>
                  </a:lnTo>
                  <a:lnTo>
                    <a:pt x="73" y="18"/>
                  </a:lnTo>
                  <a:lnTo>
                    <a:pt x="73" y="19"/>
                  </a:lnTo>
                  <a:lnTo>
                    <a:pt x="75" y="19"/>
                  </a:lnTo>
                  <a:lnTo>
                    <a:pt x="76" y="19"/>
                  </a:lnTo>
                  <a:lnTo>
                    <a:pt x="78" y="19"/>
                  </a:lnTo>
                  <a:lnTo>
                    <a:pt x="78" y="27"/>
                  </a:lnTo>
                  <a:lnTo>
                    <a:pt x="0" y="27"/>
                  </a:lnTo>
                  <a:lnTo>
                    <a:pt x="0" y="18"/>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6" name="Freeform 64"/>
            <p:cNvSpPr>
              <a:spLocks/>
            </p:cNvSpPr>
            <p:nvPr/>
          </p:nvSpPr>
          <p:spPr bwMode="auto">
            <a:xfrm>
              <a:off x="5394813" y="3440628"/>
              <a:ext cx="122101" cy="80663"/>
            </a:xfrm>
            <a:custGeom>
              <a:avLst/>
              <a:gdLst>
                <a:gd name="T0" fmla="*/ 45547986 w 81"/>
                <a:gd name="T1" fmla="*/ 20231754 h 54"/>
                <a:gd name="T2" fmla="*/ 34161747 w 81"/>
                <a:gd name="T3" fmla="*/ 20231754 h 54"/>
                <a:gd name="T4" fmla="*/ 22773993 w 81"/>
                <a:gd name="T5" fmla="*/ 29223149 h 54"/>
                <a:gd name="T6" fmla="*/ 22773993 w 81"/>
                <a:gd name="T7" fmla="*/ 40463509 h 54"/>
                <a:gd name="T8" fmla="*/ 20496745 w 81"/>
                <a:gd name="T9" fmla="*/ 53951352 h 54"/>
                <a:gd name="T10" fmla="*/ 20496745 w 81"/>
                <a:gd name="T11" fmla="*/ 62942741 h 54"/>
                <a:gd name="T12" fmla="*/ 22773993 w 81"/>
                <a:gd name="T13" fmla="*/ 69686657 h 54"/>
                <a:gd name="T14" fmla="*/ 29605742 w 81"/>
                <a:gd name="T15" fmla="*/ 78678045 h 54"/>
                <a:gd name="T16" fmla="*/ 40993491 w 81"/>
                <a:gd name="T17" fmla="*/ 83174489 h 54"/>
                <a:gd name="T18" fmla="*/ 56935746 w 81"/>
                <a:gd name="T19" fmla="*/ 83174489 h 54"/>
                <a:gd name="T20" fmla="*/ 66044737 w 81"/>
                <a:gd name="T21" fmla="*/ 74181602 h 54"/>
                <a:gd name="T22" fmla="*/ 70599233 w 81"/>
                <a:gd name="T23" fmla="*/ 65190213 h 54"/>
                <a:gd name="T24" fmla="*/ 70599233 w 81"/>
                <a:gd name="T25" fmla="*/ 53951352 h 54"/>
                <a:gd name="T26" fmla="*/ 70599233 w 81"/>
                <a:gd name="T27" fmla="*/ 40463509 h 54"/>
                <a:gd name="T28" fmla="*/ 91095972 w 81"/>
                <a:gd name="T29" fmla="*/ 53951352 h 54"/>
                <a:gd name="T30" fmla="*/ 95651977 w 81"/>
                <a:gd name="T31" fmla="*/ 58446297 h 54"/>
                <a:gd name="T32" fmla="*/ 100206496 w 81"/>
                <a:gd name="T33" fmla="*/ 69686657 h 54"/>
                <a:gd name="T34" fmla="*/ 104760992 w 81"/>
                <a:gd name="T35" fmla="*/ 78678045 h 54"/>
                <a:gd name="T36" fmla="*/ 116148740 w 81"/>
                <a:gd name="T37" fmla="*/ 78678045 h 54"/>
                <a:gd name="T38" fmla="*/ 129812227 w 81"/>
                <a:gd name="T39" fmla="*/ 74181602 h 54"/>
                <a:gd name="T40" fmla="*/ 136645479 w 81"/>
                <a:gd name="T41" fmla="*/ 65190213 h 54"/>
                <a:gd name="T42" fmla="*/ 138922727 w 81"/>
                <a:gd name="T43" fmla="*/ 56198825 h 54"/>
                <a:gd name="T44" fmla="*/ 136645479 w 81"/>
                <a:gd name="T45" fmla="*/ 49454909 h 54"/>
                <a:gd name="T46" fmla="*/ 134368232 w 81"/>
                <a:gd name="T47" fmla="*/ 33719592 h 54"/>
                <a:gd name="T48" fmla="*/ 125257731 w 81"/>
                <a:gd name="T49" fmla="*/ 24726705 h 54"/>
                <a:gd name="T50" fmla="*/ 113871492 w 81"/>
                <a:gd name="T51" fmla="*/ 20231754 h 54"/>
                <a:gd name="T52" fmla="*/ 104760992 w 81"/>
                <a:gd name="T53" fmla="*/ 4496445 h 54"/>
                <a:gd name="T54" fmla="*/ 116148740 w 81"/>
                <a:gd name="T55" fmla="*/ 8991391 h 54"/>
                <a:gd name="T56" fmla="*/ 129812227 w 81"/>
                <a:gd name="T57" fmla="*/ 11240363 h 54"/>
                <a:gd name="T58" fmla="*/ 138922727 w 81"/>
                <a:gd name="T59" fmla="*/ 15735310 h 54"/>
                <a:gd name="T60" fmla="*/ 145754471 w 81"/>
                <a:gd name="T61" fmla="*/ 20231754 h 54"/>
                <a:gd name="T62" fmla="*/ 152586214 w 81"/>
                <a:gd name="T63" fmla="*/ 29223149 h 54"/>
                <a:gd name="T64" fmla="*/ 154864971 w 81"/>
                <a:gd name="T65" fmla="*/ 40463509 h 54"/>
                <a:gd name="T66" fmla="*/ 154864971 w 81"/>
                <a:gd name="T67" fmla="*/ 53951352 h 54"/>
                <a:gd name="T68" fmla="*/ 152586214 w 81"/>
                <a:gd name="T69" fmla="*/ 62942741 h 54"/>
                <a:gd name="T70" fmla="*/ 150308966 w 81"/>
                <a:gd name="T71" fmla="*/ 74181602 h 54"/>
                <a:gd name="T72" fmla="*/ 145754471 w 81"/>
                <a:gd name="T73" fmla="*/ 85421962 h 54"/>
                <a:gd name="T74" fmla="*/ 138922727 w 81"/>
                <a:gd name="T75" fmla="*/ 92165878 h 54"/>
                <a:gd name="T76" fmla="*/ 129812227 w 81"/>
                <a:gd name="T77" fmla="*/ 94413350 h 54"/>
                <a:gd name="T78" fmla="*/ 116148740 w 81"/>
                <a:gd name="T79" fmla="*/ 96662322 h 54"/>
                <a:gd name="T80" fmla="*/ 104760992 w 81"/>
                <a:gd name="T81" fmla="*/ 96662322 h 54"/>
                <a:gd name="T82" fmla="*/ 100206496 w 81"/>
                <a:gd name="T83" fmla="*/ 92165878 h 54"/>
                <a:gd name="T84" fmla="*/ 86541477 w 81"/>
                <a:gd name="T85" fmla="*/ 87669434 h 54"/>
                <a:gd name="T86" fmla="*/ 84264229 w 81"/>
                <a:gd name="T87" fmla="*/ 78678045 h 54"/>
                <a:gd name="T88" fmla="*/ 79709733 w 81"/>
                <a:gd name="T89" fmla="*/ 87669434 h 54"/>
                <a:gd name="T90" fmla="*/ 70599233 w 81"/>
                <a:gd name="T91" fmla="*/ 94413350 h 54"/>
                <a:gd name="T92" fmla="*/ 63767490 w 81"/>
                <a:gd name="T93" fmla="*/ 98909817 h 54"/>
                <a:gd name="T94" fmla="*/ 50102494 w 81"/>
                <a:gd name="T95" fmla="*/ 98909817 h 54"/>
                <a:gd name="T96" fmla="*/ 34161747 w 81"/>
                <a:gd name="T97" fmla="*/ 98909817 h 54"/>
                <a:gd name="T98" fmla="*/ 22773993 w 81"/>
                <a:gd name="T99" fmla="*/ 96662322 h 54"/>
                <a:gd name="T100" fmla="*/ 20496745 w 81"/>
                <a:gd name="T101" fmla="*/ 92165878 h 54"/>
                <a:gd name="T102" fmla="*/ 11387751 w 81"/>
                <a:gd name="T103" fmla="*/ 85421962 h 54"/>
                <a:gd name="T104" fmla="*/ 4554497 w 81"/>
                <a:gd name="T105" fmla="*/ 78678045 h 54"/>
                <a:gd name="T106" fmla="*/ 0 w 81"/>
                <a:gd name="T107" fmla="*/ 65190213 h 54"/>
                <a:gd name="T108" fmla="*/ 0 w 81"/>
                <a:gd name="T109" fmla="*/ 53951352 h 54"/>
                <a:gd name="T110" fmla="*/ 0 w 81"/>
                <a:gd name="T111" fmla="*/ 40463509 h 54"/>
                <a:gd name="T112" fmla="*/ 4554497 w 81"/>
                <a:gd name="T113" fmla="*/ 29223149 h 54"/>
                <a:gd name="T114" fmla="*/ 6831746 w 81"/>
                <a:gd name="T115" fmla="*/ 20231754 h 54"/>
                <a:gd name="T116" fmla="*/ 15942250 w 81"/>
                <a:gd name="T117" fmla="*/ 15735310 h 54"/>
                <a:gd name="T118" fmla="*/ 22773993 w 81"/>
                <a:gd name="T119" fmla="*/ 8991391 h 54"/>
                <a:gd name="T120" fmla="*/ 34161747 w 81"/>
                <a:gd name="T121" fmla="*/ 4496445 h 54"/>
                <a:gd name="T122" fmla="*/ 50102494 w 81"/>
                <a:gd name="T123" fmla="*/ 0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54"/>
                <a:gd name="T188" fmla="*/ 81 w 81"/>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54">
                  <a:moveTo>
                    <a:pt x="27" y="0"/>
                  </a:moveTo>
                  <a:lnTo>
                    <a:pt x="27" y="11"/>
                  </a:lnTo>
                  <a:lnTo>
                    <a:pt x="25" y="11"/>
                  </a:lnTo>
                  <a:lnTo>
                    <a:pt x="23" y="11"/>
                  </a:lnTo>
                  <a:lnTo>
                    <a:pt x="21" y="11"/>
                  </a:lnTo>
                  <a:lnTo>
                    <a:pt x="19" y="11"/>
                  </a:lnTo>
                  <a:lnTo>
                    <a:pt x="19" y="12"/>
                  </a:lnTo>
                  <a:lnTo>
                    <a:pt x="18" y="12"/>
                  </a:lnTo>
                  <a:lnTo>
                    <a:pt x="16" y="12"/>
                  </a:lnTo>
                  <a:lnTo>
                    <a:pt x="16" y="14"/>
                  </a:lnTo>
                  <a:lnTo>
                    <a:pt x="14" y="14"/>
                  </a:lnTo>
                  <a:lnTo>
                    <a:pt x="12" y="16"/>
                  </a:lnTo>
                  <a:lnTo>
                    <a:pt x="12" y="18"/>
                  </a:lnTo>
                  <a:lnTo>
                    <a:pt x="10" y="18"/>
                  </a:lnTo>
                  <a:lnTo>
                    <a:pt x="10" y="20"/>
                  </a:lnTo>
                  <a:lnTo>
                    <a:pt x="10" y="21"/>
                  </a:lnTo>
                  <a:lnTo>
                    <a:pt x="9" y="21"/>
                  </a:lnTo>
                  <a:lnTo>
                    <a:pt x="9" y="23"/>
                  </a:lnTo>
                  <a:lnTo>
                    <a:pt x="9" y="25"/>
                  </a:lnTo>
                  <a:lnTo>
                    <a:pt x="9" y="27"/>
                  </a:lnTo>
                  <a:lnTo>
                    <a:pt x="9" y="28"/>
                  </a:lnTo>
                  <a:lnTo>
                    <a:pt x="9" y="30"/>
                  </a:lnTo>
                  <a:lnTo>
                    <a:pt x="9" y="32"/>
                  </a:lnTo>
                  <a:lnTo>
                    <a:pt x="9" y="34"/>
                  </a:lnTo>
                  <a:lnTo>
                    <a:pt x="10" y="34"/>
                  </a:lnTo>
                  <a:lnTo>
                    <a:pt x="10" y="35"/>
                  </a:lnTo>
                  <a:lnTo>
                    <a:pt x="10" y="37"/>
                  </a:lnTo>
                  <a:lnTo>
                    <a:pt x="12" y="37"/>
                  </a:lnTo>
                  <a:lnTo>
                    <a:pt x="12" y="39"/>
                  </a:lnTo>
                  <a:lnTo>
                    <a:pt x="14" y="39"/>
                  </a:lnTo>
                  <a:lnTo>
                    <a:pt x="14" y="41"/>
                  </a:lnTo>
                  <a:lnTo>
                    <a:pt x="16" y="41"/>
                  </a:lnTo>
                  <a:lnTo>
                    <a:pt x="16" y="43"/>
                  </a:lnTo>
                  <a:lnTo>
                    <a:pt x="18" y="43"/>
                  </a:lnTo>
                  <a:lnTo>
                    <a:pt x="19" y="43"/>
                  </a:lnTo>
                  <a:lnTo>
                    <a:pt x="21" y="43"/>
                  </a:lnTo>
                  <a:lnTo>
                    <a:pt x="23" y="43"/>
                  </a:lnTo>
                  <a:lnTo>
                    <a:pt x="25" y="43"/>
                  </a:lnTo>
                  <a:lnTo>
                    <a:pt x="27" y="43"/>
                  </a:lnTo>
                  <a:lnTo>
                    <a:pt x="28" y="43"/>
                  </a:lnTo>
                  <a:lnTo>
                    <a:pt x="30" y="43"/>
                  </a:lnTo>
                  <a:lnTo>
                    <a:pt x="32" y="41"/>
                  </a:lnTo>
                  <a:lnTo>
                    <a:pt x="34" y="41"/>
                  </a:lnTo>
                  <a:lnTo>
                    <a:pt x="34" y="39"/>
                  </a:lnTo>
                  <a:lnTo>
                    <a:pt x="35" y="39"/>
                  </a:lnTo>
                  <a:lnTo>
                    <a:pt x="35" y="37"/>
                  </a:lnTo>
                  <a:lnTo>
                    <a:pt x="35" y="35"/>
                  </a:lnTo>
                  <a:lnTo>
                    <a:pt x="37" y="35"/>
                  </a:lnTo>
                  <a:lnTo>
                    <a:pt x="37" y="34"/>
                  </a:lnTo>
                  <a:lnTo>
                    <a:pt x="37" y="32"/>
                  </a:lnTo>
                  <a:lnTo>
                    <a:pt x="37" y="30"/>
                  </a:lnTo>
                  <a:lnTo>
                    <a:pt x="37" y="28"/>
                  </a:lnTo>
                  <a:lnTo>
                    <a:pt x="37" y="27"/>
                  </a:lnTo>
                  <a:lnTo>
                    <a:pt x="37" y="25"/>
                  </a:lnTo>
                  <a:lnTo>
                    <a:pt x="37" y="23"/>
                  </a:lnTo>
                  <a:lnTo>
                    <a:pt x="37" y="21"/>
                  </a:lnTo>
                  <a:lnTo>
                    <a:pt x="46" y="21"/>
                  </a:lnTo>
                  <a:lnTo>
                    <a:pt x="46" y="23"/>
                  </a:lnTo>
                  <a:lnTo>
                    <a:pt x="46" y="25"/>
                  </a:lnTo>
                  <a:lnTo>
                    <a:pt x="46" y="27"/>
                  </a:lnTo>
                  <a:lnTo>
                    <a:pt x="46" y="28"/>
                  </a:lnTo>
                  <a:lnTo>
                    <a:pt x="46" y="30"/>
                  </a:lnTo>
                  <a:lnTo>
                    <a:pt x="46" y="32"/>
                  </a:lnTo>
                  <a:lnTo>
                    <a:pt x="48" y="32"/>
                  </a:lnTo>
                  <a:lnTo>
                    <a:pt x="48" y="34"/>
                  </a:lnTo>
                  <a:lnTo>
                    <a:pt x="48" y="35"/>
                  </a:lnTo>
                  <a:lnTo>
                    <a:pt x="48" y="37"/>
                  </a:lnTo>
                  <a:lnTo>
                    <a:pt x="50" y="37"/>
                  </a:lnTo>
                  <a:lnTo>
                    <a:pt x="50" y="39"/>
                  </a:lnTo>
                  <a:lnTo>
                    <a:pt x="52" y="39"/>
                  </a:lnTo>
                  <a:lnTo>
                    <a:pt x="53" y="39"/>
                  </a:lnTo>
                  <a:lnTo>
                    <a:pt x="53" y="41"/>
                  </a:lnTo>
                  <a:lnTo>
                    <a:pt x="55" y="41"/>
                  </a:lnTo>
                  <a:lnTo>
                    <a:pt x="57" y="41"/>
                  </a:lnTo>
                  <a:lnTo>
                    <a:pt x="59" y="41"/>
                  </a:lnTo>
                  <a:lnTo>
                    <a:pt x="60" y="41"/>
                  </a:lnTo>
                  <a:lnTo>
                    <a:pt x="62" y="41"/>
                  </a:lnTo>
                  <a:lnTo>
                    <a:pt x="62" y="39"/>
                  </a:lnTo>
                  <a:lnTo>
                    <a:pt x="64" y="39"/>
                  </a:lnTo>
                  <a:lnTo>
                    <a:pt x="66" y="39"/>
                  </a:lnTo>
                  <a:lnTo>
                    <a:pt x="66" y="37"/>
                  </a:lnTo>
                  <a:lnTo>
                    <a:pt x="68" y="37"/>
                  </a:lnTo>
                  <a:lnTo>
                    <a:pt x="68" y="35"/>
                  </a:lnTo>
                  <a:lnTo>
                    <a:pt x="69" y="35"/>
                  </a:lnTo>
                  <a:lnTo>
                    <a:pt x="69" y="34"/>
                  </a:lnTo>
                  <a:lnTo>
                    <a:pt x="69" y="32"/>
                  </a:lnTo>
                  <a:lnTo>
                    <a:pt x="69" y="30"/>
                  </a:lnTo>
                  <a:lnTo>
                    <a:pt x="71" y="30"/>
                  </a:lnTo>
                  <a:lnTo>
                    <a:pt x="71" y="28"/>
                  </a:lnTo>
                  <a:lnTo>
                    <a:pt x="71" y="27"/>
                  </a:lnTo>
                  <a:lnTo>
                    <a:pt x="71" y="25"/>
                  </a:lnTo>
                  <a:lnTo>
                    <a:pt x="69" y="25"/>
                  </a:lnTo>
                  <a:lnTo>
                    <a:pt x="69" y="23"/>
                  </a:lnTo>
                  <a:lnTo>
                    <a:pt x="69" y="21"/>
                  </a:lnTo>
                  <a:lnTo>
                    <a:pt x="69" y="20"/>
                  </a:lnTo>
                  <a:lnTo>
                    <a:pt x="68" y="18"/>
                  </a:lnTo>
                  <a:lnTo>
                    <a:pt x="68" y="16"/>
                  </a:lnTo>
                  <a:lnTo>
                    <a:pt x="66" y="16"/>
                  </a:lnTo>
                  <a:lnTo>
                    <a:pt x="66" y="14"/>
                  </a:lnTo>
                  <a:lnTo>
                    <a:pt x="64" y="14"/>
                  </a:lnTo>
                  <a:lnTo>
                    <a:pt x="62" y="14"/>
                  </a:lnTo>
                  <a:lnTo>
                    <a:pt x="62" y="12"/>
                  </a:lnTo>
                  <a:lnTo>
                    <a:pt x="60" y="12"/>
                  </a:lnTo>
                  <a:lnTo>
                    <a:pt x="59" y="12"/>
                  </a:lnTo>
                  <a:lnTo>
                    <a:pt x="57" y="12"/>
                  </a:lnTo>
                  <a:lnTo>
                    <a:pt x="55" y="12"/>
                  </a:lnTo>
                  <a:lnTo>
                    <a:pt x="53" y="12"/>
                  </a:lnTo>
                  <a:lnTo>
                    <a:pt x="53" y="2"/>
                  </a:lnTo>
                  <a:lnTo>
                    <a:pt x="55" y="2"/>
                  </a:lnTo>
                  <a:lnTo>
                    <a:pt x="57" y="2"/>
                  </a:lnTo>
                  <a:lnTo>
                    <a:pt x="59" y="2"/>
                  </a:lnTo>
                  <a:lnTo>
                    <a:pt x="60" y="4"/>
                  </a:lnTo>
                  <a:lnTo>
                    <a:pt x="62" y="4"/>
                  </a:lnTo>
                  <a:lnTo>
                    <a:pt x="64" y="4"/>
                  </a:lnTo>
                  <a:lnTo>
                    <a:pt x="66" y="4"/>
                  </a:lnTo>
                  <a:lnTo>
                    <a:pt x="66" y="5"/>
                  </a:lnTo>
                  <a:lnTo>
                    <a:pt x="68" y="5"/>
                  </a:lnTo>
                  <a:lnTo>
                    <a:pt x="69" y="5"/>
                  </a:lnTo>
                  <a:lnTo>
                    <a:pt x="69" y="7"/>
                  </a:lnTo>
                  <a:lnTo>
                    <a:pt x="71" y="7"/>
                  </a:lnTo>
                  <a:lnTo>
                    <a:pt x="71" y="9"/>
                  </a:lnTo>
                  <a:lnTo>
                    <a:pt x="73" y="9"/>
                  </a:lnTo>
                  <a:lnTo>
                    <a:pt x="75" y="11"/>
                  </a:lnTo>
                  <a:lnTo>
                    <a:pt x="75" y="12"/>
                  </a:lnTo>
                  <a:lnTo>
                    <a:pt x="77" y="12"/>
                  </a:lnTo>
                  <a:lnTo>
                    <a:pt x="77" y="14"/>
                  </a:lnTo>
                  <a:lnTo>
                    <a:pt x="77" y="16"/>
                  </a:lnTo>
                  <a:lnTo>
                    <a:pt x="78" y="16"/>
                  </a:lnTo>
                  <a:lnTo>
                    <a:pt x="78" y="18"/>
                  </a:lnTo>
                  <a:lnTo>
                    <a:pt x="78" y="20"/>
                  </a:lnTo>
                  <a:lnTo>
                    <a:pt x="78" y="21"/>
                  </a:lnTo>
                  <a:lnTo>
                    <a:pt x="80" y="21"/>
                  </a:lnTo>
                  <a:lnTo>
                    <a:pt x="80" y="23"/>
                  </a:lnTo>
                  <a:lnTo>
                    <a:pt x="80" y="25"/>
                  </a:lnTo>
                  <a:lnTo>
                    <a:pt x="80" y="27"/>
                  </a:lnTo>
                  <a:lnTo>
                    <a:pt x="80" y="28"/>
                  </a:lnTo>
                  <a:lnTo>
                    <a:pt x="80" y="30"/>
                  </a:lnTo>
                  <a:lnTo>
                    <a:pt x="80" y="32"/>
                  </a:lnTo>
                  <a:lnTo>
                    <a:pt x="78" y="32"/>
                  </a:lnTo>
                  <a:lnTo>
                    <a:pt x="78" y="34"/>
                  </a:lnTo>
                  <a:lnTo>
                    <a:pt x="78" y="35"/>
                  </a:lnTo>
                  <a:lnTo>
                    <a:pt x="78" y="37"/>
                  </a:lnTo>
                  <a:lnTo>
                    <a:pt x="78" y="39"/>
                  </a:lnTo>
                  <a:lnTo>
                    <a:pt x="77" y="39"/>
                  </a:lnTo>
                  <a:lnTo>
                    <a:pt x="77" y="41"/>
                  </a:lnTo>
                  <a:lnTo>
                    <a:pt x="77" y="43"/>
                  </a:lnTo>
                  <a:lnTo>
                    <a:pt x="75" y="43"/>
                  </a:lnTo>
                  <a:lnTo>
                    <a:pt x="75" y="44"/>
                  </a:lnTo>
                  <a:lnTo>
                    <a:pt x="73" y="44"/>
                  </a:lnTo>
                  <a:lnTo>
                    <a:pt x="73" y="46"/>
                  </a:lnTo>
                  <a:lnTo>
                    <a:pt x="71" y="46"/>
                  </a:lnTo>
                  <a:lnTo>
                    <a:pt x="71" y="48"/>
                  </a:lnTo>
                  <a:lnTo>
                    <a:pt x="69" y="48"/>
                  </a:lnTo>
                  <a:lnTo>
                    <a:pt x="69" y="50"/>
                  </a:lnTo>
                  <a:lnTo>
                    <a:pt x="68" y="50"/>
                  </a:lnTo>
                  <a:lnTo>
                    <a:pt x="66" y="50"/>
                  </a:lnTo>
                  <a:lnTo>
                    <a:pt x="64" y="50"/>
                  </a:lnTo>
                  <a:lnTo>
                    <a:pt x="64" y="51"/>
                  </a:lnTo>
                  <a:lnTo>
                    <a:pt x="62" y="51"/>
                  </a:lnTo>
                  <a:lnTo>
                    <a:pt x="60" y="51"/>
                  </a:lnTo>
                  <a:lnTo>
                    <a:pt x="59" y="51"/>
                  </a:lnTo>
                  <a:lnTo>
                    <a:pt x="57" y="51"/>
                  </a:lnTo>
                  <a:lnTo>
                    <a:pt x="55" y="51"/>
                  </a:lnTo>
                  <a:lnTo>
                    <a:pt x="53" y="51"/>
                  </a:lnTo>
                  <a:lnTo>
                    <a:pt x="53" y="50"/>
                  </a:lnTo>
                  <a:lnTo>
                    <a:pt x="52" y="50"/>
                  </a:lnTo>
                  <a:lnTo>
                    <a:pt x="50" y="50"/>
                  </a:lnTo>
                  <a:lnTo>
                    <a:pt x="50" y="48"/>
                  </a:lnTo>
                  <a:lnTo>
                    <a:pt x="48" y="48"/>
                  </a:lnTo>
                  <a:lnTo>
                    <a:pt x="46" y="48"/>
                  </a:lnTo>
                  <a:lnTo>
                    <a:pt x="46" y="46"/>
                  </a:lnTo>
                  <a:lnTo>
                    <a:pt x="44" y="46"/>
                  </a:lnTo>
                  <a:lnTo>
                    <a:pt x="44" y="44"/>
                  </a:lnTo>
                  <a:lnTo>
                    <a:pt x="44" y="43"/>
                  </a:lnTo>
                  <a:lnTo>
                    <a:pt x="43" y="43"/>
                  </a:lnTo>
                  <a:lnTo>
                    <a:pt x="43" y="41"/>
                  </a:lnTo>
                  <a:lnTo>
                    <a:pt x="43" y="43"/>
                  </a:lnTo>
                  <a:lnTo>
                    <a:pt x="43" y="44"/>
                  </a:lnTo>
                  <a:lnTo>
                    <a:pt x="41" y="44"/>
                  </a:lnTo>
                  <a:lnTo>
                    <a:pt x="41" y="46"/>
                  </a:lnTo>
                  <a:lnTo>
                    <a:pt x="41" y="48"/>
                  </a:lnTo>
                  <a:lnTo>
                    <a:pt x="39" y="48"/>
                  </a:lnTo>
                  <a:lnTo>
                    <a:pt x="39" y="50"/>
                  </a:lnTo>
                  <a:lnTo>
                    <a:pt x="37" y="50"/>
                  </a:lnTo>
                  <a:lnTo>
                    <a:pt x="35" y="51"/>
                  </a:lnTo>
                  <a:lnTo>
                    <a:pt x="34" y="51"/>
                  </a:lnTo>
                  <a:lnTo>
                    <a:pt x="34" y="53"/>
                  </a:lnTo>
                  <a:lnTo>
                    <a:pt x="32" y="53"/>
                  </a:lnTo>
                  <a:lnTo>
                    <a:pt x="30" y="53"/>
                  </a:lnTo>
                  <a:lnTo>
                    <a:pt x="28" y="53"/>
                  </a:lnTo>
                  <a:lnTo>
                    <a:pt x="27" y="53"/>
                  </a:lnTo>
                  <a:lnTo>
                    <a:pt x="25" y="53"/>
                  </a:lnTo>
                  <a:lnTo>
                    <a:pt x="23" y="53"/>
                  </a:lnTo>
                  <a:lnTo>
                    <a:pt x="21" y="53"/>
                  </a:lnTo>
                  <a:lnTo>
                    <a:pt x="19" y="53"/>
                  </a:lnTo>
                  <a:lnTo>
                    <a:pt x="18" y="53"/>
                  </a:lnTo>
                  <a:lnTo>
                    <a:pt x="16" y="53"/>
                  </a:lnTo>
                  <a:lnTo>
                    <a:pt x="14" y="53"/>
                  </a:lnTo>
                  <a:lnTo>
                    <a:pt x="14" y="51"/>
                  </a:lnTo>
                  <a:lnTo>
                    <a:pt x="12" y="51"/>
                  </a:lnTo>
                  <a:lnTo>
                    <a:pt x="10" y="51"/>
                  </a:lnTo>
                  <a:lnTo>
                    <a:pt x="10" y="50"/>
                  </a:lnTo>
                  <a:lnTo>
                    <a:pt x="9" y="50"/>
                  </a:lnTo>
                  <a:lnTo>
                    <a:pt x="9" y="48"/>
                  </a:lnTo>
                  <a:lnTo>
                    <a:pt x="7" y="48"/>
                  </a:lnTo>
                  <a:lnTo>
                    <a:pt x="7" y="46"/>
                  </a:lnTo>
                  <a:lnTo>
                    <a:pt x="5" y="46"/>
                  </a:lnTo>
                  <a:lnTo>
                    <a:pt x="5" y="44"/>
                  </a:lnTo>
                  <a:lnTo>
                    <a:pt x="3" y="44"/>
                  </a:lnTo>
                  <a:lnTo>
                    <a:pt x="3" y="43"/>
                  </a:lnTo>
                  <a:lnTo>
                    <a:pt x="3" y="41"/>
                  </a:lnTo>
                  <a:lnTo>
                    <a:pt x="2" y="41"/>
                  </a:lnTo>
                  <a:lnTo>
                    <a:pt x="2" y="39"/>
                  </a:lnTo>
                  <a:lnTo>
                    <a:pt x="2" y="37"/>
                  </a:lnTo>
                  <a:lnTo>
                    <a:pt x="0" y="37"/>
                  </a:lnTo>
                  <a:lnTo>
                    <a:pt x="0" y="35"/>
                  </a:lnTo>
                  <a:lnTo>
                    <a:pt x="0" y="34"/>
                  </a:lnTo>
                  <a:lnTo>
                    <a:pt x="0" y="32"/>
                  </a:lnTo>
                  <a:lnTo>
                    <a:pt x="0" y="30"/>
                  </a:lnTo>
                  <a:lnTo>
                    <a:pt x="0" y="28"/>
                  </a:lnTo>
                  <a:lnTo>
                    <a:pt x="0" y="27"/>
                  </a:lnTo>
                  <a:lnTo>
                    <a:pt x="0" y="25"/>
                  </a:lnTo>
                  <a:lnTo>
                    <a:pt x="0" y="23"/>
                  </a:lnTo>
                  <a:lnTo>
                    <a:pt x="0" y="21"/>
                  </a:lnTo>
                  <a:lnTo>
                    <a:pt x="0" y="20"/>
                  </a:lnTo>
                  <a:lnTo>
                    <a:pt x="0" y="18"/>
                  </a:lnTo>
                  <a:lnTo>
                    <a:pt x="2" y="18"/>
                  </a:lnTo>
                  <a:lnTo>
                    <a:pt x="2" y="16"/>
                  </a:lnTo>
                  <a:lnTo>
                    <a:pt x="2" y="14"/>
                  </a:lnTo>
                  <a:lnTo>
                    <a:pt x="2" y="12"/>
                  </a:lnTo>
                  <a:lnTo>
                    <a:pt x="3" y="12"/>
                  </a:lnTo>
                  <a:lnTo>
                    <a:pt x="3" y="11"/>
                  </a:lnTo>
                  <a:lnTo>
                    <a:pt x="5" y="11"/>
                  </a:lnTo>
                  <a:lnTo>
                    <a:pt x="5" y="9"/>
                  </a:lnTo>
                  <a:lnTo>
                    <a:pt x="5" y="7"/>
                  </a:lnTo>
                  <a:lnTo>
                    <a:pt x="7" y="7"/>
                  </a:lnTo>
                  <a:lnTo>
                    <a:pt x="9" y="5"/>
                  </a:lnTo>
                  <a:lnTo>
                    <a:pt x="10" y="5"/>
                  </a:lnTo>
                  <a:lnTo>
                    <a:pt x="10" y="4"/>
                  </a:lnTo>
                  <a:lnTo>
                    <a:pt x="12" y="4"/>
                  </a:lnTo>
                  <a:lnTo>
                    <a:pt x="14" y="4"/>
                  </a:lnTo>
                  <a:lnTo>
                    <a:pt x="14" y="2"/>
                  </a:lnTo>
                  <a:lnTo>
                    <a:pt x="16" y="2"/>
                  </a:lnTo>
                  <a:lnTo>
                    <a:pt x="18" y="2"/>
                  </a:lnTo>
                  <a:lnTo>
                    <a:pt x="19" y="2"/>
                  </a:lnTo>
                  <a:lnTo>
                    <a:pt x="21" y="0"/>
                  </a:lnTo>
                  <a:lnTo>
                    <a:pt x="23" y="0"/>
                  </a:lnTo>
                  <a:lnTo>
                    <a:pt x="25" y="0"/>
                  </a:lnTo>
                  <a:lnTo>
                    <a:pt x="27"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7" name="Freeform 65"/>
            <p:cNvSpPr>
              <a:spLocks/>
            </p:cNvSpPr>
            <p:nvPr/>
          </p:nvSpPr>
          <p:spPr bwMode="auto">
            <a:xfrm>
              <a:off x="5998756" y="3442344"/>
              <a:ext cx="116850" cy="80662"/>
            </a:xfrm>
            <a:custGeom>
              <a:avLst/>
              <a:gdLst>
                <a:gd name="T0" fmla="*/ 36292242 w 78"/>
                <a:gd name="T1" fmla="*/ 21031906 h 54"/>
                <a:gd name="T2" fmla="*/ 29487731 w 78"/>
                <a:gd name="T3" fmla="*/ 23369293 h 54"/>
                <a:gd name="T4" fmla="*/ 20415044 w 78"/>
                <a:gd name="T5" fmla="*/ 28042545 h 54"/>
                <a:gd name="T6" fmla="*/ 20415044 w 78"/>
                <a:gd name="T7" fmla="*/ 30379932 h 54"/>
                <a:gd name="T8" fmla="*/ 20415044 w 78"/>
                <a:gd name="T9" fmla="*/ 42065340 h 54"/>
                <a:gd name="T10" fmla="*/ 20415044 w 78"/>
                <a:gd name="T11" fmla="*/ 53749231 h 54"/>
                <a:gd name="T12" fmla="*/ 20415044 w 78"/>
                <a:gd name="T13" fmla="*/ 67770497 h 54"/>
                <a:gd name="T14" fmla="*/ 20415044 w 78"/>
                <a:gd name="T15" fmla="*/ 74782659 h 54"/>
                <a:gd name="T16" fmla="*/ 24951391 w 78"/>
                <a:gd name="T17" fmla="*/ 84129151 h 54"/>
                <a:gd name="T18" fmla="*/ 34024072 w 78"/>
                <a:gd name="T19" fmla="*/ 86466538 h 54"/>
                <a:gd name="T20" fmla="*/ 45366429 w 78"/>
                <a:gd name="T21" fmla="*/ 86466538 h 54"/>
                <a:gd name="T22" fmla="*/ 54439122 w 78"/>
                <a:gd name="T23" fmla="*/ 88803926 h 54"/>
                <a:gd name="T24" fmla="*/ 58975463 w 78"/>
                <a:gd name="T25" fmla="*/ 86466538 h 54"/>
                <a:gd name="T26" fmla="*/ 65781480 w 78"/>
                <a:gd name="T27" fmla="*/ 84129151 h 54"/>
                <a:gd name="T28" fmla="*/ 74854161 w 78"/>
                <a:gd name="T29" fmla="*/ 79455905 h 54"/>
                <a:gd name="T30" fmla="*/ 79390501 w 78"/>
                <a:gd name="T31" fmla="*/ 70107885 h 54"/>
                <a:gd name="T32" fmla="*/ 83926842 w 78"/>
                <a:gd name="T33" fmla="*/ 63097251 h 54"/>
                <a:gd name="T34" fmla="*/ 83926842 w 78"/>
                <a:gd name="T35" fmla="*/ 51411844 h 54"/>
                <a:gd name="T36" fmla="*/ 83926842 w 78"/>
                <a:gd name="T37" fmla="*/ 37390565 h 54"/>
                <a:gd name="T38" fmla="*/ 79390501 w 78"/>
                <a:gd name="T39" fmla="*/ 30379932 h 54"/>
                <a:gd name="T40" fmla="*/ 74854161 w 78"/>
                <a:gd name="T41" fmla="*/ 28042545 h 54"/>
                <a:gd name="T42" fmla="*/ 65781480 w 78"/>
                <a:gd name="T43" fmla="*/ 23369293 h 54"/>
                <a:gd name="T44" fmla="*/ 147440151 w 78"/>
                <a:gd name="T45" fmla="*/ 98151946 h 54"/>
                <a:gd name="T46" fmla="*/ 90732859 w 78"/>
                <a:gd name="T47" fmla="*/ 28042545 h 54"/>
                <a:gd name="T48" fmla="*/ 97537369 w 78"/>
                <a:gd name="T49" fmla="*/ 30379932 h 54"/>
                <a:gd name="T50" fmla="*/ 99805563 w 78"/>
                <a:gd name="T51" fmla="*/ 35054707 h 54"/>
                <a:gd name="T52" fmla="*/ 99805563 w 78"/>
                <a:gd name="T53" fmla="*/ 46738586 h 54"/>
                <a:gd name="T54" fmla="*/ 99805563 w 78"/>
                <a:gd name="T55" fmla="*/ 58424006 h 54"/>
                <a:gd name="T56" fmla="*/ 99805563 w 78"/>
                <a:gd name="T57" fmla="*/ 70107885 h 54"/>
                <a:gd name="T58" fmla="*/ 97537369 w 78"/>
                <a:gd name="T59" fmla="*/ 79455905 h 54"/>
                <a:gd name="T60" fmla="*/ 95269199 w 78"/>
                <a:gd name="T61" fmla="*/ 86466538 h 54"/>
                <a:gd name="T62" fmla="*/ 90732859 w 78"/>
                <a:gd name="T63" fmla="*/ 91139784 h 54"/>
                <a:gd name="T64" fmla="*/ 79390501 w 78"/>
                <a:gd name="T65" fmla="*/ 98151946 h 54"/>
                <a:gd name="T66" fmla="*/ 70317820 w 78"/>
                <a:gd name="T67" fmla="*/ 100487829 h 54"/>
                <a:gd name="T68" fmla="*/ 63513309 w 78"/>
                <a:gd name="T69" fmla="*/ 105162603 h 54"/>
                <a:gd name="T70" fmla="*/ 58975463 w 78"/>
                <a:gd name="T71" fmla="*/ 109835849 h 54"/>
                <a:gd name="T72" fmla="*/ 49902782 w 78"/>
                <a:gd name="T73" fmla="*/ 109835849 h 54"/>
                <a:gd name="T74" fmla="*/ 36292242 w 78"/>
                <a:gd name="T75" fmla="*/ 105162603 h 54"/>
                <a:gd name="T76" fmla="*/ 24951391 w 78"/>
                <a:gd name="T77" fmla="*/ 100487829 h 54"/>
                <a:gd name="T78" fmla="*/ 20415044 w 78"/>
                <a:gd name="T79" fmla="*/ 98151946 h 54"/>
                <a:gd name="T80" fmla="*/ 15878704 w 78"/>
                <a:gd name="T81" fmla="*/ 91139784 h 54"/>
                <a:gd name="T82" fmla="*/ 6804514 w 78"/>
                <a:gd name="T83" fmla="*/ 88803926 h 54"/>
                <a:gd name="T84" fmla="*/ 4536342 w 78"/>
                <a:gd name="T85" fmla="*/ 84129151 h 54"/>
                <a:gd name="T86" fmla="*/ 0 w 78"/>
                <a:gd name="T87" fmla="*/ 74782659 h 54"/>
                <a:gd name="T88" fmla="*/ 0 w 78"/>
                <a:gd name="T89" fmla="*/ 63097251 h 54"/>
                <a:gd name="T90" fmla="*/ 0 w 78"/>
                <a:gd name="T91" fmla="*/ 51411844 h 54"/>
                <a:gd name="T92" fmla="*/ 0 w 78"/>
                <a:gd name="T93" fmla="*/ 37390565 h 54"/>
                <a:gd name="T94" fmla="*/ 4536342 w 78"/>
                <a:gd name="T95" fmla="*/ 30379932 h 54"/>
                <a:gd name="T96" fmla="*/ 6804514 w 78"/>
                <a:gd name="T97" fmla="*/ 23369293 h 54"/>
                <a:gd name="T98" fmla="*/ 11340854 w 78"/>
                <a:gd name="T99" fmla="*/ 16358660 h 54"/>
                <a:gd name="T100" fmla="*/ 20415044 w 78"/>
                <a:gd name="T101" fmla="*/ 7010636 h 54"/>
                <a:gd name="T102" fmla="*/ 24951391 w 78"/>
                <a:gd name="T103" fmla="*/ 4673247 h 54"/>
                <a:gd name="T104" fmla="*/ 34024072 w 78"/>
                <a:gd name="T105" fmla="*/ 0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54"/>
                <a:gd name="T161" fmla="*/ 78 w 78"/>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54">
                  <a:moveTo>
                    <a:pt x="21" y="0"/>
                  </a:moveTo>
                  <a:lnTo>
                    <a:pt x="21" y="9"/>
                  </a:lnTo>
                  <a:lnTo>
                    <a:pt x="19" y="9"/>
                  </a:lnTo>
                  <a:lnTo>
                    <a:pt x="19" y="10"/>
                  </a:lnTo>
                  <a:lnTo>
                    <a:pt x="18" y="10"/>
                  </a:lnTo>
                  <a:lnTo>
                    <a:pt x="16" y="10"/>
                  </a:lnTo>
                  <a:lnTo>
                    <a:pt x="16" y="12"/>
                  </a:lnTo>
                  <a:lnTo>
                    <a:pt x="14" y="12"/>
                  </a:lnTo>
                  <a:lnTo>
                    <a:pt x="12" y="12"/>
                  </a:lnTo>
                  <a:lnTo>
                    <a:pt x="12" y="14"/>
                  </a:lnTo>
                  <a:lnTo>
                    <a:pt x="12" y="16"/>
                  </a:lnTo>
                  <a:lnTo>
                    <a:pt x="10" y="16"/>
                  </a:lnTo>
                  <a:lnTo>
                    <a:pt x="10" y="18"/>
                  </a:lnTo>
                  <a:lnTo>
                    <a:pt x="9" y="19"/>
                  </a:lnTo>
                  <a:lnTo>
                    <a:pt x="9" y="21"/>
                  </a:lnTo>
                  <a:lnTo>
                    <a:pt x="9" y="23"/>
                  </a:lnTo>
                  <a:lnTo>
                    <a:pt x="9" y="25"/>
                  </a:lnTo>
                  <a:lnTo>
                    <a:pt x="9" y="26"/>
                  </a:lnTo>
                  <a:lnTo>
                    <a:pt x="9" y="28"/>
                  </a:lnTo>
                  <a:lnTo>
                    <a:pt x="9" y="30"/>
                  </a:lnTo>
                  <a:lnTo>
                    <a:pt x="10" y="32"/>
                  </a:lnTo>
                  <a:lnTo>
                    <a:pt x="10" y="33"/>
                  </a:lnTo>
                  <a:lnTo>
                    <a:pt x="10" y="35"/>
                  </a:lnTo>
                  <a:lnTo>
                    <a:pt x="12" y="35"/>
                  </a:lnTo>
                  <a:lnTo>
                    <a:pt x="12" y="37"/>
                  </a:lnTo>
                  <a:lnTo>
                    <a:pt x="14" y="37"/>
                  </a:lnTo>
                  <a:lnTo>
                    <a:pt x="14" y="39"/>
                  </a:lnTo>
                  <a:lnTo>
                    <a:pt x="16" y="39"/>
                  </a:lnTo>
                  <a:lnTo>
                    <a:pt x="18" y="39"/>
                  </a:lnTo>
                  <a:lnTo>
                    <a:pt x="18" y="41"/>
                  </a:lnTo>
                  <a:lnTo>
                    <a:pt x="19" y="41"/>
                  </a:lnTo>
                  <a:lnTo>
                    <a:pt x="21" y="41"/>
                  </a:lnTo>
                  <a:lnTo>
                    <a:pt x="23" y="41"/>
                  </a:lnTo>
                  <a:lnTo>
                    <a:pt x="23" y="42"/>
                  </a:lnTo>
                  <a:lnTo>
                    <a:pt x="25" y="42"/>
                  </a:lnTo>
                  <a:lnTo>
                    <a:pt x="27" y="42"/>
                  </a:lnTo>
                  <a:lnTo>
                    <a:pt x="28" y="42"/>
                  </a:lnTo>
                  <a:lnTo>
                    <a:pt x="28" y="41"/>
                  </a:lnTo>
                  <a:lnTo>
                    <a:pt x="30" y="41"/>
                  </a:lnTo>
                  <a:lnTo>
                    <a:pt x="32" y="41"/>
                  </a:lnTo>
                  <a:lnTo>
                    <a:pt x="34" y="41"/>
                  </a:lnTo>
                  <a:lnTo>
                    <a:pt x="35" y="39"/>
                  </a:lnTo>
                  <a:lnTo>
                    <a:pt x="37" y="39"/>
                  </a:lnTo>
                  <a:lnTo>
                    <a:pt x="37" y="37"/>
                  </a:lnTo>
                  <a:lnTo>
                    <a:pt x="39" y="37"/>
                  </a:lnTo>
                  <a:lnTo>
                    <a:pt x="39" y="35"/>
                  </a:lnTo>
                  <a:lnTo>
                    <a:pt x="41" y="35"/>
                  </a:lnTo>
                  <a:lnTo>
                    <a:pt x="41" y="33"/>
                  </a:lnTo>
                  <a:lnTo>
                    <a:pt x="41" y="32"/>
                  </a:lnTo>
                  <a:lnTo>
                    <a:pt x="43" y="32"/>
                  </a:lnTo>
                  <a:lnTo>
                    <a:pt x="43" y="30"/>
                  </a:lnTo>
                  <a:lnTo>
                    <a:pt x="43" y="28"/>
                  </a:lnTo>
                  <a:lnTo>
                    <a:pt x="43" y="26"/>
                  </a:lnTo>
                  <a:lnTo>
                    <a:pt x="43" y="25"/>
                  </a:lnTo>
                  <a:lnTo>
                    <a:pt x="43" y="23"/>
                  </a:lnTo>
                  <a:lnTo>
                    <a:pt x="43" y="21"/>
                  </a:lnTo>
                  <a:lnTo>
                    <a:pt x="43" y="19"/>
                  </a:lnTo>
                  <a:lnTo>
                    <a:pt x="43" y="18"/>
                  </a:lnTo>
                  <a:lnTo>
                    <a:pt x="41" y="18"/>
                  </a:lnTo>
                  <a:lnTo>
                    <a:pt x="41" y="16"/>
                  </a:lnTo>
                  <a:lnTo>
                    <a:pt x="41" y="14"/>
                  </a:lnTo>
                  <a:lnTo>
                    <a:pt x="39" y="14"/>
                  </a:lnTo>
                  <a:lnTo>
                    <a:pt x="39" y="12"/>
                  </a:lnTo>
                  <a:lnTo>
                    <a:pt x="37" y="12"/>
                  </a:lnTo>
                  <a:lnTo>
                    <a:pt x="37" y="10"/>
                  </a:lnTo>
                  <a:lnTo>
                    <a:pt x="35" y="10"/>
                  </a:lnTo>
                  <a:lnTo>
                    <a:pt x="35" y="2"/>
                  </a:lnTo>
                  <a:lnTo>
                    <a:pt x="77" y="7"/>
                  </a:lnTo>
                  <a:lnTo>
                    <a:pt x="77" y="48"/>
                  </a:lnTo>
                  <a:lnTo>
                    <a:pt x="68" y="48"/>
                  </a:lnTo>
                  <a:lnTo>
                    <a:pt x="68" y="14"/>
                  </a:lnTo>
                  <a:lnTo>
                    <a:pt x="46" y="12"/>
                  </a:lnTo>
                  <a:lnTo>
                    <a:pt x="48" y="12"/>
                  </a:lnTo>
                  <a:lnTo>
                    <a:pt x="48" y="14"/>
                  </a:lnTo>
                  <a:lnTo>
                    <a:pt x="50" y="14"/>
                  </a:lnTo>
                  <a:lnTo>
                    <a:pt x="50" y="16"/>
                  </a:lnTo>
                  <a:lnTo>
                    <a:pt x="50" y="18"/>
                  </a:lnTo>
                  <a:lnTo>
                    <a:pt x="52" y="18"/>
                  </a:lnTo>
                  <a:lnTo>
                    <a:pt x="52" y="19"/>
                  </a:lnTo>
                  <a:lnTo>
                    <a:pt x="52" y="21"/>
                  </a:lnTo>
                  <a:lnTo>
                    <a:pt x="52" y="23"/>
                  </a:lnTo>
                  <a:lnTo>
                    <a:pt x="52" y="25"/>
                  </a:lnTo>
                  <a:lnTo>
                    <a:pt x="52" y="26"/>
                  </a:lnTo>
                  <a:lnTo>
                    <a:pt x="52" y="28"/>
                  </a:lnTo>
                  <a:lnTo>
                    <a:pt x="52" y="30"/>
                  </a:lnTo>
                  <a:lnTo>
                    <a:pt x="52" y="32"/>
                  </a:lnTo>
                  <a:lnTo>
                    <a:pt x="52" y="33"/>
                  </a:lnTo>
                  <a:lnTo>
                    <a:pt x="52" y="35"/>
                  </a:lnTo>
                  <a:lnTo>
                    <a:pt x="50" y="35"/>
                  </a:lnTo>
                  <a:lnTo>
                    <a:pt x="50" y="37"/>
                  </a:lnTo>
                  <a:lnTo>
                    <a:pt x="50" y="39"/>
                  </a:lnTo>
                  <a:lnTo>
                    <a:pt x="50" y="41"/>
                  </a:lnTo>
                  <a:lnTo>
                    <a:pt x="48" y="41"/>
                  </a:lnTo>
                  <a:lnTo>
                    <a:pt x="48" y="42"/>
                  </a:lnTo>
                  <a:lnTo>
                    <a:pt x="46" y="42"/>
                  </a:lnTo>
                  <a:lnTo>
                    <a:pt x="46" y="44"/>
                  </a:lnTo>
                  <a:lnTo>
                    <a:pt x="44" y="46"/>
                  </a:lnTo>
                  <a:lnTo>
                    <a:pt x="43" y="48"/>
                  </a:lnTo>
                  <a:lnTo>
                    <a:pt x="41" y="48"/>
                  </a:lnTo>
                  <a:lnTo>
                    <a:pt x="41" y="49"/>
                  </a:lnTo>
                  <a:lnTo>
                    <a:pt x="39" y="49"/>
                  </a:lnTo>
                  <a:lnTo>
                    <a:pt x="37" y="49"/>
                  </a:lnTo>
                  <a:lnTo>
                    <a:pt x="37" y="51"/>
                  </a:lnTo>
                  <a:lnTo>
                    <a:pt x="35" y="51"/>
                  </a:lnTo>
                  <a:lnTo>
                    <a:pt x="34" y="51"/>
                  </a:lnTo>
                  <a:lnTo>
                    <a:pt x="32" y="51"/>
                  </a:lnTo>
                  <a:lnTo>
                    <a:pt x="30" y="51"/>
                  </a:lnTo>
                  <a:lnTo>
                    <a:pt x="30" y="53"/>
                  </a:lnTo>
                  <a:lnTo>
                    <a:pt x="28" y="53"/>
                  </a:lnTo>
                  <a:lnTo>
                    <a:pt x="27" y="53"/>
                  </a:lnTo>
                  <a:lnTo>
                    <a:pt x="25" y="53"/>
                  </a:lnTo>
                  <a:lnTo>
                    <a:pt x="23" y="53"/>
                  </a:lnTo>
                  <a:lnTo>
                    <a:pt x="21" y="51"/>
                  </a:lnTo>
                  <a:lnTo>
                    <a:pt x="19" y="51"/>
                  </a:lnTo>
                  <a:lnTo>
                    <a:pt x="18" y="51"/>
                  </a:lnTo>
                  <a:lnTo>
                    <a:pt x="16" y="51"/>
                  </a:lnTo>
                  <a:lnTo>
                    <a:pt x="14" y="49"/>
                  </a:lnTo>
                  <a:lnTo>
                    <a:pt x="12" y="49"/>
                  </a:lnTo>
                  <a:lnTo>
                    <a:pt x="10" y="48"/>
                  </a:lnTo>
                  <a:lnTo>
                    <a:pt x="9" y="48"/>
                  </a:lnTo>
                  <a:lnTo>
                    <a:pt x="9" y="46"/>
                  </a:lnTo>
                  <a:lnTo>
                    <a:pt x="7" y="46"/>
                  </a:lnTo>
                  <a:lnTo>
                    <a:pt x="7" y="44"/>
                  </a:lnTo>
                  <a:lnTo>
                    <a:pt x="5" y="44"/>
                  </a:lnTo>
                  <a:lnTo>
                    <a:pt x="5" y="42"/>
                  </a:lnTo>
                  <a:lnTo>
                    <a:pt x="3" y="42"/>
                  </a:lnTo>
                  <a:lnTo>
                    <a:pt x="3" y="41"/>
                  </a:lnTo>
                  <a:lnTo>
                    <a:pt x="3" y="39"/>
                  </a:lnTo>
                  <a:lnTo>
                    <a:pt x="2" y="39"/>
                  </a:lnTo>
                  <a:lnTo>
                    <a:pt x="2" y="37"/>
                  </a:lnTo>
                  <a:lnTo>
                    <a:pt x="2" y="35"/>
                  </a:lnTo>
                  <a:lnTo>
                    <a:pt x="0" y="35"/>
                  </a:lnTo>
                  <a:lnTo>
                    <a:pt x="0" y="33"/>
                  </a:lnTo>
                  <a:lnTo>
                    <a:pt x="0" y="32"/>
                  </a:lnTo>
                  <a:lnTo>
                    <a:pt x="0" y="30"/>
                  </a:lnTo>
                  <a:lnTo>
                    <a:pt x="0" y="28"/>
                  </a:lnTo>
                  <a:lnTo>
                    <a:pt x="0" y="26"/>
                  </a:lnTo>
                  <a:lnTo>
                    <a:pt x="0" y="25"/>
                  </a:lnTo>
                  <a:lnTo>
                    <a:pt x="0" y="23"/>
                  </a:lnTo>
                  <a:lnTo>
                    <a:pt x="0" y="21"/>
                  </a:lnTo>
                  <a:lnTo>
                    <a:pt x="0" y="19"/>
                  </a:lnTo>
                  <a:lnTo>
                    <a:pt x="0" y="18"/>
                  </a:lnTo>
                  <a:lnTo>
                    <a:pt x="0" y="16"/>
                  </a:lnTo>
                  <a:lnTo>
                    <a:pt x="2" y="14"/>
                  </a:lnTo>
                  <a:lnTo>
                    <a:pt x="2" y="12"/>
                  </a:lnTo>
                  <a:lnTo>
                    <a:pt x="2" y="10"/>
                  </a:lnTo>
                  <a:lnTo>
                    <a:pt x="3" y="10"/>
                  </a:lnTo>
                  <a:lnTo>
                    <a:pt x="3" y="9"/>
                  </a:lnTo>
                  <a:lnTo>
                    <a:pt x="5" y="9"/>
                  </a:lnTo>
                  <a:lnTo>
                    <a:pt x="5" y="7"/>
                  </a:lnTo>
                  <a:lnTo>
                    <a:pt x="7" y="5"/>
                  </a:lnTo>
                  <a:lnTo>
                    <a:pt x="9" y="3"/>
                  </a:lnTo>
                  <a:lnTo>
                    <a:pt x="10" y="3"/>
                  </a:lnTo>
                  <a:lnTo>
                    <a:pt x="10" y="2"/>
                  </a:lnTo>
                  <a:lnTo>
                    <a:pt x="12" y="2"/>
                  </a:lnTo>
                  <a:lnTo>
                    <a:pt x="14" y="2"/>
                  </a:lnTo>
                  <a:lnTo>
                    <a:pt x="14" y="0"/>
                  </a:lnTo>
                  <a:lnTo>
                    <a:pt x="16" y="0"/>
                  </a:lnTo>
                  <a:lnTo>
                    <a:pt x="18" y="0"/>
                  </a:lnTo>
                  <a:lnTo>
                    <a:pt x="19" y="0"/>
                  </a:lnTo>
                  <a:lnTo>
                    <a:pt x="21"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8" name="Freeform 66"/>
            <p:cNvSpPr>
              <a:spLocks/>
            </p:cNvSpPr>
            <p:nvPr/>
          </p:nvSpPr>
          <p:spPr bwMode="auto">
            <a:xfrm>
              <a:off x="6601386" y="3449209"/>
              <a:ext cx="116850" cy="80662"/>
            </a:xfrm>
            <a:custGeom>
              <a:avLst/>
              <a:gdLst>
                <a:gd name="T0" fmla="*/ 2325384 w 76"/>
                <a:gd name="T1" fmla="*/ 20231754 h 54"/>
                <a:gd name="T2" fmla="*/ 11625395 w 76"/>
                <a:gd name="T3" fmla="*/ 20231754 h 54"/>
                <a:gd name="T4" fmla="*/ 18601547 w 76"/>
                <a:gd name="T5" fmla="*/ 22479227 h 54"/>
                <a:gd name="T6" fmla="*/ 27901562 w 76"/>
                <a:gd name="T7" fmla="*/ 22479227 h 54"/>
                <a:gd name="T8" fmla="*/ 27901562 w 76"/>
                <a:gd name="T9" fmla="*/ 24726705 h 54"/>
                <a:gd name="T10" fmla="*/ 32552328 w 76"/>
                <a:gd name="T11" fmla="*/ 24726705 h 54"/>
                <a:gd name="T12" fmla="*/ 37201570 w 76"/>
                <a:gd name="T13" fmla="*/ 29223149 h 54"/>
                <a:gd name="T14" fmla="*/ 46503103 w 76"/>
                <a:gd name="T15" fmla="*/ 29223149 h 54"/>
                <a:gd name="T16" fmla="*/ 51153881 w 76"/>
                <a:gd name="T17" fmla="*/ 33719592 h 54"/>
                <a:gd name="T18" fmla="*/ 58128506 w 76"/>
                <a:gd name="T19" fmla="*/ 33719592 h 54"/>
                <a:gd name="T20" fmla="*/ 67428515 w 76"/>
                <a:gd name="T21" fmla="*/ 38214537 h 54"/>
                <a:gd name="T22" fmla="*/ 69753898 w 76"/>
                <a:gd name="T23" fmla="*/ 40463509 h 54"/>
                <a:gd name="T24" fmla="*/ 79055431 w 76"/>
                <a:gd name="T25" fmla="*/ 40463509 h 54"/>
                <a:gd name="T26" fmla="*/ 81379289 w 76"/>
                <a:gd name="T27" fmla="*/ 44958453 h 54"/>
                <a:gd name="T28" fmla="*/ 86030056 w 76"/>
                <a:gd name="T29" fmla="*/ 49454909 h 54"/>
                <a:gd name="T30" fmla="*/ 93006206 w 76"/>
                <a:gd name="T31" fmla="*/ 53951352 h 54"/>
                <a:gd name="T32" fmla="*/ 97655448 w 76"/>
                <a:gd name="T33" fmla="*/ 53951352 h 54"/>
                <a:gd name="T34" fmla="*/ 104631621 w 76"/>
                <a:gd name="T35" fmla="*/ 58446297 h 54"/>
                <a:gd name="T36" fmla="*/ 113931629 w 76"/>
                <a:gd name="T37" fmla="*/ 62942741 h 54"/>
                <a:gd name="T38" fmla="*/ 120907779 w 76"/>
                <a:gd name="T39" fmla="*/ 67437685 h 54"/>
                <a:gd name="T40" fmla="*/ 125557021 w 76"/>
                <a:gd name="T41" fmla="*/ 69686657 h 54"/>
                <a:gd name="T42" fmla="*/ 130207788 w 76"/>
                <a:gd name="T43" fmla="*/ 74181602 h 54"/>
                <a:gd name="T44" fmla="*/ 132533171 w 76"/>
                <a:gd name="T45" fmla="*/ 78678045 h 54"/>
                <a:gd name="T46" fmla="*/ 132533171 w 76"/>
                <a:gd name="T47" fmla="*/ 0 h 54"/>
                <a:gd name="T48" fmla="*/ 153460096 w 76"/>
                <a:gd name="T49" fmla="*/ 98909817 h 54"/>
                <a:gd name="T50" fmla="*/ 132533171 w 76"/>
                <a:gd name="T51" fmla="*/ 96662322 h 54"/>
                <a:gd name="T52" fmla="*/ 125557021 w 76"/>
                <a:gd name="T53" fmla="*/ 92165878 h 54"/>
                <a:gd name="T54" fmla="*/ 120907779 w 76"/>
                <a:gd name="T55" fmla="*/ 87669434 h 54"/>
                <a:gd name="T56" fmla="*/ 118582396 w 76"/>
                <a:gd name="T57" fmla="*/ 85421962 h 54"/>
                <a:gd name="T58" fmla="*/ 109282388 w 76"/>
                <a:gd name="T59" fmla="*/ 83174489 h 54"/>
                <a:gd name="T60" fmla="*/ 102306238 w 76"/>
                <a:gd name="T61" fmla="*/ 78678045 h 54"/>
                <a:gd name="T62" fmla="*/ 93006206 w 76"/>
                <a:gd name="T63" fmla="*/ 74181602 h 54"/>
                <a:gd name="T64" fmla="*/ 88355439 w 76"/>
                <a:gd name="T65" fmla="*/ 69686657 h 54"/>
                <a:gd name="T66" fmla="*/ 83704673 w 76"/>
                <a:gd name="T67" fmla="*/ 67437685 h 54"/>
                <a:gd name="T68" fmla="*/ 79055431 w 76"/>
                <a:gd name="T69" fmla="*/ 62942741 h 54"/>
                <a:gd name="T70" fmla="*/ 74404664 w 76"/>
                <a:gd name="T71" fmla="*/ 58446297 h 54"/>
                <a:gd name="T72" fmla="*/ 67428515 w 76"/>
                <a:gd name="T73" fmla="*/ 56198825 h 54"/>
                <a:gd name="T74" fmla="*/ 58128506 w 76"/>
                <a:gd name="T75" fmla="*/ 53951352 h 54"/>
                <a:gd name="T76" fmla="*/ 51153881 w 76"/>
                <a:gd name="T77" fmla="*/ 53951352 h 54"/>
                <a:gd name="T78" fmla="*/ 46503103 w 76"/>
                <a:gd name="T79" fmla="*/ 53951352 h 54"/>
                <a:gd name="T80" fmla="*/ 37201570 w 76"/>
                <a:gd name="T81" fmla="*/ 53951352 h 54"/>
                <a:gd name="T82" fmla="*/ 30226945 w 76"/>
                <a:gd name="T83" fmla="*/ 49454909 h 54"/>
                <a:gd name="T84" fmla="*/ 27901562 w 76"/>
                <a:gd name="T85" fmla="*/ 49454909 h 54"/>
                <a:gd name="T86" fmla="*/ 23250789 w 76"/>
                <a:gd name="T87" fmla="*/ 44958453 h 54"/>
                <a:gd name="T88" fmla="*/ 16276164 w 76"/>
                <a:gd name="T89" fmla="*/ 44958453 h 54"/>
                <a:gd name="T90" fmla="*/ 6976153 w 76"/>
                <a:gd name="T91" fmla="*/ 44958453 h 54"/>
                <a:gd name="T92" fmla="*/ 2325384 w 76"/>
                <a:gd name="T93" fmla="*/ 40463509 h 54"/>
                <a:gd name="T94" fmla="*/ 0 w 76"/>
                <a:gd name="T95" fmla="*/ 20231754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54"/>
                <a:gd name="T146" fmla="*/ 76 w 76"/>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54">
                  <a:moveTo>
                    <a:pt x="0" y="11"/>
                  </a:moveTo>
                  <a:lnTo>
                    <a:pt x="1" y="11"/>
                  </a:lnTo>
                  <a:lnTo>
                    <a:pt x="3" y="11"/>
                  </a:lnTo>
                  <a:lnTo>
                    <a:pt x="5" y="11"/>
                  </a:lnTo>
                  <a:lnTo>
                    <a:pt x="7" y="13"/>
                  </a:lnTo>
                  <a:lnTo>
                    <a:pt x="8" y="13"/>
                  </a:lnTo>
                  <a:lnTo>
                    <a:pt x="10" y="13"/>
                  </a:lnTo>
                  <a:lnTo>
                    <a:pt x="12" y="13"/>
                  </a:lnTo>
                  <a:lnTo>
                    <a:pt x="14" y="13"/>
                  </a:lnTo>
                  <a:lnTo>
                    <a:pt x="14" y="14"/>
                  </a:lnTo>
                  <a:lnTo>
                    <a:pt x="16" y="14"/>
                  </a:lnTo>
                  <a:lnTo>
                    <a:pt x="17" y="14"/>
                  </a:lnTo>
                  <a:lnTo>
                    <a:pt x="19" y="14"/>
                  </a:lnTo>
                  <a:lnTo>
                    <a:pt x="19" y="16"/>
                  </a:lnTo>
                  <a:lnTo>
                    <a:pt x="21" y="16"/>
                  </a:lnTo>
                  <a:lnTo>
                    <a:pt x="23" y="16"/>
                  </a:lnTo>
                  <a:lnTo>
                    <a:pt x="25" y="16"/>
                  </a:lnTo>
                  <a:lnTo>
                    <a:pt x="25" y="18"/>
                  </a:lnTo>
                  <a:lnTo>
                    <a:pt x="26" y="18"/>
                  </a:lnTo>
                  <a:lnTo>
                    <a:pt x="28" y="18"/>
                  </a:lnTo>
                  <a:lnTo>
                    <a:pt x="30" y="20"/>
                  </a:lnTo>
                  <a:lnTo>
                    <a:pt x="32" y="20"/>
                  </a:lnTo>
                  <a:lnTo>
                    <a:pt x="33" y="20"/>
                  </a:lnTo>
                  <a:lnTo>
                    <a:pt x="33" y="21"/>
                  </a:lnTo>
                  <a:lnTo>
                    <a:pt x="35" y="21"/>
                  </a:lnTo>
                  <a:lnTo>
                    <a:pt x="37" y="21"/>
                  </a:lnTo>
                  <a:lnTo>
                    <a:pt x="37" y="23"/>
                  </a:lnTo>
                  <a:lnTo>
                    <a:pt x="39" y="23"/>
                  </a:lnTo>
                  <a:lnTo>
                    <a:pt x="41" y="25"/>
                  </a:lnTo>
                  <a:lnTo>
                    <a:pt x="42" y="25"/>
                  </a:lnTo>
                  <a:lnTo>
                    <a:pt x="44" y="27"/>
                  </a:lnTo>
                  <a:lnTo>
                    <a:pt x="46" y="27"/>
                  </a:lnTo>
                  <a:lnTo>
                    <a:pt x="46" y="28"/>
                  </a:lnTo>
                  <a:lnTo>
                    <a:pt x="48" y="28"/>
                  </a:lnTo>
                  <a:lnTo>
                    <a:pt x="50" y="30"/>
                  </a:lnTo>
                  <a:lnTo>
                    <a:pt x="51" y="32"/>
                  </a:lnTo>
                  <a:lnTo>
                    <a:pt x="53" y="32"/>
                  </a:lnTo>
                  <a:lnTo>
                    <a:pt x="55" y="34"/>
                  </a:lnTo>
                  <a:lnTo>
                    <a:pt x="57" y="36"/>
                  </a:lnTo>
                  <a:lnTo>
                    <a:pt x="58" y="36"/>
                  </a:lnTo>
                  <a:lnTo>
                    <a:pt x="58" y="37"/>
                  </a:lnTo>
                  <a:lnTo>
                    <a:pt x="60" y="37"/>
                  </a:lnTo>
                  <a:lnTo>
                    <a:pt x="60" y="39"/>
                  </a:lnTo>
                  <a:lnTo>
                    <a:pt x="62" y="39"/>
                  </a:lnTo>
                  <a:lnTo>
                    <a:pt x="62" y="41"/>
                  </a:lnTo>
                  <a:lnTo>
                    <a:pt x="64" y="41"/>
                  </a:lnTo>
                  <a:lnTo>
                    <a:pt x="64" y="43"/>
                  </a:lnTo>
                  <a:lnTo>
                    <a:pt x="64" y="0"/>
                  </a:lnTo>
                  <a:lnTo>
                    <a:pt x="75" y="0"/>
                  </a:lnTo>
                  <a:lnTo>
                    <a:pt x="75" y="53"/>
                  </a:lnTo>
                  <a:lnTo>
                    <a:pt x="66" y="53"/>
                  </a:lnTo>
                  <a:lnTo>
                    <a:pt x="64" y="51"/>
                  </a:lnTo>
                  <a:lnTo>
                    <a:pt x="62" y="50"/>
                  </a:lnTo>
                  <a:lnTo>
                    <a:pt x="60" y="48"/>
                  </a:lnTo>
                  <a:lnTo>
                    <a:pt x="58" y="48"/>
                  </a:lnTo>
                  <a:lnTo>
                    <a:pt x="58" y="46"/>
                  </a:lnTo>
                  <a:lnTo>
                    <a:pt x="57" y="46"/>
                  </a:lnTo>
                  <a:lnTo>
                    <a:pt x="57" y="44"/>
                  </a:lnTo>
                  <a:lnTo>
                    <a:pt x="55" y="44"/>
                  </a:lnTo>
                  <a:lnTo>
                    <a:pt x="53" y="43"/>
                  </a:lnTo>
                  <a:lnTo>
                    <a:pt x="51" y="41"/>
                  </a:lnTo>
                  <a:lnTo>
                    <a:pt x="50" y="41"/>
                  </a:lnTo>
                  <a:lnTo>
                    <a:pt x="48" y="39"/>
                  </a:lnTo>
                  <a:lnTo>
                    <a:pt x="46" y="39"/>
                  </a:lnTo>
                  <a:lnTo>
                    <a:pt x="46" y="37"/>
                  </a:lnTo>
                  <a:lnTo>
                    <a:pt x="44" y="37"/>
                  </a:lnTo>
                  <a:lnTo>
                    <a:pt x="42" y="36"/>
                  </a:lnTo>
                  <a:lnTo>
                    <a:pt x="41" y="36"/>
                  </a:lnTo>
                  <a:lnTo>
                    <a:pt x="39" y="34"/>
                  </a:lnTo>
                  <a:lnTo>
                    <a:pt x="37" y="34"/>
                  </a:lnTo>
                  <a:lnTo>
                    <a:pt x="37" y="32"/>
                  </a:lnTo>
                  <a:lnTo>
                    <a:pt x="35" y="32"/>
                  </a:lnTo>
                  <a:lnTo>
                    <a:pt x="33" y="32"/>
                  </a:lnTo>
                  <a:lnTo>
                    <a:pt x="32" y="30"/>
                  </a:lnTo>
                  <a:lnTo>
                    <a:pt x="30" y="30"/>
                  </a:lnTo>
                  <a:lnTo>
                    <a:pt x="28" y="28"/>
                  </a:lnTo>
                  <a:lnTo>
                    <a:pt x="26" y="28"/>
                  </a:lnTo>
                  <a:lnTo>
                    <a:pt x="25" y="28"/>
                  </a:lnTo>
                  <a:lnTo>
                    <a:pt x="25" y="27"/>
                  </a:lnTo>
                  <a:lnTo>
                    <a:pt x="23" y="27"/>
                  </a:lnTo>
                  <a:lnTo>
                    <a:pt x="21" y="27"/>
                  </a:lnTo>
                  <a:lnTo>
                    <a:pt x="19" y="27"/>
                  </a:lnTo>
                  <a:lnTo>
                    <a:pt x="17" y="25"/>
                  </a:lnTo>
                  <a:lnTo>
                    <a:pt x="16" y="25"/>
                  </a:lnTo>
                  <a:lnTo>
                    <a:pt x="14" y="25"/>
                  </a:lnTo>
                  <a:lnTo>
                    <a:pt x="12" y="25"/>
                  </a:lnTo>
                  <a:lnTo>
                    <a:pt x="12" y="23"/>
                  </a:lnTo>
                  <a:lnTo>
                    <a:pt x="10" y="23"/>
                  </a:lnTo>
                  <a:lnTo>
                    <a:pt x="8" y="23"/>
                  </a:lnTo>
                  <a:lnTo>
                    <a:pt x="7" y="23"/>
                  </a:lnTo>
                  <a:lnTo>
                    <a:pt x="5" y="23"/>
                  </a:lnTo>
                  <a:lnTo>
                    <a:pt x="3" y="23"/>
                  </a:lnTo>
                  <a:lnTo>
                    <a:pt x="3" y="21"/>
                  </a:lnTo>
                  <a:lnTo>
                    <a:pt x="1" y="21"/>
                  </a:lnTo>
                  <a:lnTo>
                    <a:pt x="0" y="21"/>
                  </a:lnTo>
                  <a:lnTo>
                    <a:pt x="0"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59" name="Freeform 67"/>
            <p:cNvSpPr>
              <a:spLocks/>
            </p:cNvSpPr>
            <p:nvPr/>
          </p:nvSpPr>
          <p:spPr bwMode="auto">
            <a:xfrm>
              <a:off x="7200078" y="3442344"/>
              <a:ext cx="123415" cy="80662"/>
            </a:xfrm>
            <a:custGeom>
              <a:avLst/>
              <a:gdLst>
                <a:gd name="T0" fmla="*/ 95651977 w 81"/>
                <a:gd name="T1" fmla="*/ 23369293 h 54"/>
                <a:gd name="T2" fmla="*/ 79709733 w 81"/>
                <a:gd name="T3" fmla="*/ 30379932 h 54"/>
                <a:gd name="T4" fmla="*/ 75155238 w 81"/>
                <a:gd name="T5" fmla="*/ 42065340 h 54"/>
                <a:gd name="T6" fmla="*/ 70599233 w 81"/>
                <a:gd name="T7" fmla="*/ 58424006 h 54"/>
                <a:gd name="T8" fmla="*/ 79709733 w 81"/>
                <a:gd name="T9" fmla="*/ 70107885 h 54"/>
                <a:gd name="T10" fmla="*/ 91095972 w 81"/>
                <a:gd name="T11" fmla="*/ 84129151 h 54"/>
                <a:gd name="T12" fmla="*/ 107038240 w 81"/>
                <a:gd name="T13" fmla="*/ 86466538 h 54"/>
                <a:gd name="T14" fmla="*/ 120703236 w 81"/>
                <a:gd name="T15" fmla="*/ 84129151 h 54"/>
                <a:gd name="T16" fmla="*/ 134368232 w 81"/>
                <a:gd name="T17" fmla="*/ 74782659 h 54"/>
                <a:gd name="T18" fmla="*/ 138922727 w 81"/>
                <a:gd name="T19" fmla="*/ 63097251 h 54"/>
                <a:gd name="T20" fmla="*/ 138922727 w 81"/>
                <a:gd name="T21" fmla="*/ 42065340 h 54"/>
                <a:gd name="T22" fmla="*/ 134368232 w 81"/>
                <a:gd name="T23" fmla="*/ 30379932 h 54"/>
                <a:gd name="T24" fmla="*/ 120703236 w 81"/>
                <a:gd name="T25" fmla="*/ 28042545 h 54"/>
                <a:gd name="T26" fmla="*/ 107038240 w 81"/>
                <a:gd name="T27" fmla="*/ 23369293 h 54"/>
                <a:gd name="T28" fmla="*/ 29605742 w 81"/>
                <a:gd name="T29" fmla="*/ 23369293 h 54"/>
                <a:gd name="T30" fmla="*/ 22773993 w 81"/>
                <a:gd name="T31" fmla="*/ 30379932 h 54"/>
                <a:gd name="T32" fmla="*/ 20496745 w 81"/>
                <a:gd name="T33" fmla="*/ 46738586 h 54"/>
                <a:gd name="T34" fmla="*/ 22773993 w 81"/>
                <a:gd name="T35" fmla="*/ 63097251 h 54"/>
                <a:gd name="T36" fmla="*/ 29605742 w 81"/>
                <a:gd name="T37" fmla="*/ 79455905 h 54"/>
                <a:gd name="T38" fmla="*/ 45547986 w 81"/>
                <a:gd name="T39" fmla="*/ 84129151 h 54"/>
                <a:gd name="T40" fmla="*/ 61490242 w 81"/>
                <a:gd name="T41" fmla="*/ 86466538 h 54"/>
                <a:gd name="T42" fmla="*/ 70599233 w 81"/>
                <a:gd name="T43" fmla="*/ 86466538 h 54"/>
                <a:gd name="T44" fmla="*/ 63767490 w 81"/>
                <a:gd name="T45" fmla="*/ 74782659 h 54"/>
                <a:gd name="T46" fmla="*/ 59212994 w 81"/>
                <a:gd name="T47" fmla="*/ 58424006 h 54"/>
                <a:gd name="T48" fmla="*/ 59212994 w 81"/>
                <a:gd name="T49" fmla="*/ 37390565 h 54"/>
                <a:gd name="T50" fmla="*/ 61490242 w 81"/>
                <a:gd name="T51" fmla="*/ 28042545 h 54"/>
                <a:gd name="T52" fmla="*/ 66044737 w 81"/>
                <a:gd name="T53" fmla="*/ 16358660 h 54"/>
                <a:gd name="T54" fmla="*/ 75155238 w 81"/>
                <a:gd name="T55" fmla="*/ 7010636 h 54"/>
                <a:gd name="T56" fmla="*/ 88818725 w 81"/>
                <a:gd name="T57" fmla="*/ 0 h 54"/>
                <a:gd name="T58" fmla="*/ 104760992 w 81"/>
                <a:gd name="T59" fmla="*/ 0 h 54"/>
                <a:gd name="T60" fmla="*/ 120703236 w 81"/>
                <a:gd name="T61" fmla="*/ 0 h 54"/>
                <a:gd name="T62" fmla="*/ 134368232 w 81"/>
                <a:gd name="T63" fmla="*/ 7010636 h 54"/>
                <a:gd name="T64" fmla="*/ 145754471 w 81"/>
                <a:gd name="T65" fmla="*/ 16358660 h 54"/>
                <a:gd name="T66" fmla="*/ 152586214 w 81"/>
                <a:gd name="T67" fmla="*/ 30379932 h 54"/>
                <a:gd name="T68" fmla="*/ 154864971 w 81"/>
                <a:gd name="T69" fmla="*/ 46738586 h 54"/>
                <a:gd name="T70" fmla="*/ 154864971 w 81"/>
                <a:gd name="T71" fmla="*/ 67770497 h 54"/>
                <a:gd name="T72" fmla="*/ 150308966 w 81"/>
                <a:gd name="T73" fmla="*/ 84129151 h 54"/>
                <a:gd name="T74" fmla="*/ 138922727 w 81"/>
                <a:gd name="T75" fmla="*/ 91139784 h 54"/>
                <a:gd name="T76" fmla="*/ 129812227 w 81"/>
                <a:gd name="T77" fmla="*/ 100487829 h 54"/>
                <a:gd name="T78" fmla="*/ 113871492 w 81"/>
                <a:gd name="T79" fmla="*/ 105162603 h 54"/>
                <a:gd name="T80" fmla="*/ 102483744 w 81"/>
                <a:gd name="T81" fmla="*/ 109835849 h 54"/>
                <a:gd name="T82" fmla="*/ 84264229 w 81"/>
                <a:gd name="T83" fmla="*/ 109835849 h 54"/>
                <a:gd name="T84" fmla="*/ 66044737 w 81"/>
                <a:gd name="T85" fmla="*/ 109835849 h 54"/>
                <a:gd name="T86" fmla="*/ 54658498 w 81"/>
                <a:gd name="T87" fmla="*/ 105162603 h 54"/>
                <a:gd name="T88" fmla="*/ 34161747 w 81"/>
                <a:gd name="T89" fmla="*/ 100487829 h 54"/>
                <a:gd name="T90" fmla="*/ 22773993 w 81"/>
                <a:gd name="T91" fmla="*/ 93477172 h 54"/>
                <a:gd name="T92" fmla="*/ 15942250 w 81"/>
                <a:gd name="T93" fmla="*/ 86466538 h 54"/>
                <a:gd name="T94" fmla="*/ 9108994 w 81"/>
                <a:gd name="T95" fmla="*/ 74782659 h 54"/>
                <a:gd name="T96" fmla="*/ 0 w 81"/>
                <a:gd name="T97" fmla="*/ 63097251 h 54"/>
                <a:gd name="T98" fmla="*/ 0 w 81"/>
                <a:gd name="T99" fmla="*/ 42065340 h 54"/>
                <a:gd name="T100" fmla="*/ 4554497 w 81"/>
                <a:gd name="T101" fmla="*/ 30379932 h 54"/>
                <a:gd name="T102" fmla="*/ 11387751 w 81"/>
                <a:gd name="T103" fmla="*/ 16358660 h 54"/>
                <a:gd name="T104" fmla="*/ 22773993 w 81"/>
                <a:gd name="T105" fmla="*/ 4673247 h 54"/>
                <a:gd name="T106" fmla="*/ 40993491 w 81"/>
                <a:gd name="T107" fmla="*/ 0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54"/>
                <a:gd name="T164" fmla="*/ 81 w 81"/>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54">
                  <a:moveTo>
                    <a:pt x="55" y="10"/>
                  </a:moveTo>
                  <a:lnTo>
                    <a:pt x="54" y="10"/>
                  </a:lnTo>
                  <a:lnTo>
                    <a:pt x="52" y="10"/>
                  </a:lnTo>
                  <a:lnTo>
                    <a:pt x="50" y="10"/>
                  </a:lnTo>
                  <a:lnTo>
                    <a:pt x="48" y="10"/>
                  </a:lnTo>
                  <a:lnTo>
                    <a:pt x="46" y="10"/>
                  </a:lnTo>
                  <a:lnTo>
                    <a:pt x="46" y="12"/>
                  </a:lnTo>
                  <a:lnTo>
                    <a:pt x="45" y="12"/>
                  </a:lnTo>
                  <a:lnTo>
                    <a:pt x="43" y="14"/>
                  </a:lnTo>
                  <a:lnTo>
                    <a:pt x="41" y="14"/>
                  </a:lnTo>
                  <a:lnTo>
                    <a:pt x="41" y="16"/>
                  </a:lnTo>
                  <a:lnTo>
                    <a:pt x="41" y="18"/>
                  </a:lnTo>
                  <a:lnTo>
                    <a:pt x="39" y="18"/>
                  </a:lnTo>
                  <a:lnTo>
                    <a:pt x="39" y="19"/>
                  </a:lnTo>
                  <a:lnTo>
                    <a:pt x="39" y="21"/>
                  </a:lnTo>
                  <a:lnTo>
                    <a:pt x="37" y="21"/>
                  </a:lnTo>
                  <a:lnTo>
                    <a:pt x="37" y="23"/>
                  </a:lnTo>
                  <a:lnTo>
                    <a:pt x="37" y="25"/>
                  </a:lnTo>
                  <a:lnTo>
                    <a:pt x="37" y="26"/>
                  </a:lnTo>
                  <a:lnTo>
                    <a:pt x="37" y="28"/>
                  </a:lnTo>
                  <a:lnTo>
                    <a:pt x="39" y="28"/>
                  </a:lnTo>
                  <a:lnTo>
                    <a:pt x="39" y="30"/>
                  </a:lnTo>
                  <a:lnTo>
                    <a:pt x="39" y="32"/>
                  </a:lnTo>
                  <a:lnTo>
                    <a:pt x="39" y="33"/>
                  </a:lnTo>
                  <a:lnTo>
                    <a:pt x="41" y="33"/>
                  </a:lnTo>
                  <a:lnTo>
                    <a:pt x="41" y="35"/>
                  </a:lnTo>
                  <a:lnTo>
                    <a:pt x="43" y="35"/>
                  </a:lnTo>
                  <a:lnTo>
                    <a:pt x="43" y="37"/>
                  </a:lnTo>
                  <a:lnTo>
                    <a:pt x="45" y="39"/>
                  </a:lnTo>
                  <a:lnTo>
                    <a:pt x="46" y="39"/>
                  </a:lnTo>
                  <a:lnTo>
                    <a:pt x="48" y="41"/>
                  </a:lnTo>
                  <a:lnTo>
                    <a:pt x="50" y="41"/>
                  </a:lnTo>
                  <a:lnTo>
                    <a:pt x="52" y="41"/>
                  </a:lnTo>
                  <a:lnTo>
                    <a:pt x="54" y="41"/>
                  </a:lnTo>
                  <a:lnTo>
                    <a:pt x="55" y="41"/>
                  </a:lnTo>
                  <a:lnTo>
                    <a:pt x="57" y="41"/>
                  </a:lnTo>
                  <a:lnTo>
                    <a:pt x="59" y="41"/>
                  </a:lnTo>
                  <a:lnTo>
                    <a:pt x="61" y="41"/>
                  </a:lnTo>
                  <a:lnTo>
                    <a:pt x="62" y="41"/>
                  </a:lnTo>
                  <a:lnTo>
                    <a:pt x="62" y="39"/>
                  </a:lnTo>
                  <a:lnTo>
                    <a:pt x="64" y="39"/>
                  </a:lnTo>
                  <a:lnTo>
                    <a:pt x="66" y="39"/>
                  </a:lnTo>
                  <a:lnTo>
                    <a:pt x="66" y="37"/>
                  </a:lnTo>
                  <a:lnTo>
                    <a:pt x="68" y="37"/>
                  </a:lnTo>
                  <a:lnTo>
                    <a:pt x="68" y="35"/>
                  </a:lnTo>
                  <a:lnTo>
                    <a:pt x="70" y="35"/>
                  </a:lnTo>
                  <a:lnTo>
                    <a:pt x="70" y="33"/>
                  </a:lnTo>
                  <a:lnTo>
                    <a:pt x="70" y="32"/>
                  </a:lnTo>
                  <a:lnTo>
                    <a:pt x="71" y="32"/>
                  </a:lnTo>
                  <a:lnTo>
                    <a:pt x="71" y="30"/>
                  </a:lnTo>
                  <a:lnTo>
                    <a:pt x="71" y="28"/>
                  </a:lnTo>
                  <a:lnTo>
                    <a:pt x="71" y="26"/>
                  </a:lnTo>
                  <a:lnTo>
                    <a:pt x="71" y="25"/>
                  </a:lnTo>
                  <a:lnTo>
                    <a:pt x="71" y="23"/>
                  </a:lnTo>
                  <a:lnTo>
                    <a:pt x="71" y="21"/>
                  </a:lnTo>
                  <a:lnTo>
                    <a:pt x="71" y="19"/>
                  </a:lnTo>
                  <a:lnTo>
                    <a:pt x="70" y="19"/>
                  </a:lnTo>
                  <a:lnTo>
                    <a:pt x="70" y="18"/>
                  </a:lnTo>
                  <a:lnTo>
                    <a:pt x="70" y="16"/>
                  </a:lnTo>
                  <a:lnTo>
                    <a:pt x="68" y="16"/>
                  </a:lnTo>
                  <a:lnTo>
                    <a:pt x="68" y="14"/>
                  </a:lnTo>
                  <a:lnTo>
                    <a:pt x="66" y="14"/>
                  </a:lnTo>
                  <a:lnTo>
                    <a:pt x="66" y="12"/>
                  </a:lnTo>
                  <a:lnTo>
                    <a:pt x="64" y="12"/>
                  </a:lnTo>
                  <a:lnTo>
                    <a:pt x="62" y="12"/>
                  </a:lnTo>
                  <a:lnTo>
                    <a:pt x="62" y="10"/>
                  </a:lnTo>
                  <a:lnTo>
                    <a:pt x="61" y="10"/>
                  </a:lnTo>
                  <a:lnTo>
                    <a:pt x="59" y="10"/>
                  </a:lnTo>
                  <a:lnTo>
                    <a:pt x="57" y="10"/>
                  </a:lnTo>
                  <a:lnTo>
                    <a:pt x="55" y="10"/>
                  </a:lnTo>
                  <a:lnTo>
                    <a:pt x="21" y="0"/>
                  </a:lnTo>
                  <a:lnTo>
                    <a:pt x="21" y="10"/>
                  </a:lnTo>
                  <a:lnTo>
                    <a:pt x="20" y="10"/>
                  </a:lnTo>
                  <a:lnTo>
                    <a:pt x="18" y="10"/>
                  </a:lnTo>
                  <a:lnTo>
                    <a:pt x="16" y="10"/>
                  </a:lnTo>
                  <a:lnTo>
                    <a:pt x="16" y="12"/>
                  </a:lnTo>
                  <a:lnTo>
                    <a:pt x="14" y="12"/>
                  </a:lnTo>
                  <a:lnTo>
                    <a:pt x="12" y="14"/>
                  </a:lnTo>
                  <a:lnTo>
                    <a:pt x="12" y="16"/>
                  </a:lnTo>
                  <a:lnTo>
                    <a:pt x="11" y="16"/>
                  </a:lnTo>
                  <a:lnTo>
                    <a:pt x="11" y="18"/>
                  </a:lnTo>
                  <a:lnTo>
                    <a:pt x="11" y="19"/>
                  </a:lnTo>
                  <a:lnTo>
                    <a:pt x="9" y="19"/>
                  </a:lnTo>
                  <a:lnTo>
                    <a:pt x="9" y="21"/>
                  </a:lnTo>
                  <a:lnTo>
                    <a:pt x="9" y="23"/>
                  </a:lnTo>
                  <a:lnTo>
                    <a:pt x="9" y="25"/>
                  </a:lnTo>
                  <a:lnTo>
                    <a:pt x="9" y="26"/>
                  </a:lnTo>
                  <a:lnTo>
                    <a:pt x="9" y="28"/>
                  </a:lnTo>
                  <a:lnTo>
                    <a:pt x="11" y="28"/>
                  </a:lnTo>
                  <a:lnTo>
                    <a:pt x="11" y="30"/>
                  </a:lnTo>
                  <a:lnTo>
                    <a:pt x="11" y="32"/>
                  </a:lnTo>
                  <a:lnTo>
                    <a:pt x="12" y="32"/>
                  </a:lnTo>
                  <a:lnTo>
                    <a:pt x="12" y="33"/>
                  </a:lnTo>
                  <a:lnTo>
                    <a:pt x="14" y="35"/>
                  </a:lnTo>
                  <a:lnTo>
                    <a:pt x="16" y="37"/>
                  </a:lnTo>
                  <a:lnTo>
                    <a:pt x="18" y="37"/>
                  </a:lnTo>
                  <a:lnTo>
                    <a:pt x="18" y="39"/>
                  </a:lnTo>
                  <a:lnTo>
                    <a:pt x="20" y="39"/>
                  </a:lnTo>
                  <a:lnTo>
                    <a:pt x="21" y="39"/>
                  </a:lnTo>
                  <a:lnTo>
                    <a:pt x="23" y="39"/>
                  </a:lnTo>
                  <a:lnTo>
                    <a:pt x="23" y="41"/>
                  </a:lnTo>
                  <a:lnTo>
                    <a:pt x="25" y="41"/>
                  </a:lnTo>
                  <a:lnTo>
                    <a:pt x="27" y="41"/>
                  </a:lnTo>
                  <a:lnTo>
                    <a:pt x="29" y="41"/>
                  </a:lnTo>
                  <a:lnTo>
                    <a:pt x="30" y="41"/>
                  </a:lnTo>
                  <a:lnTo>
                    <a:pt x="32" y="42"/>
                  </a:lnTo>
                  <a:lnTo>
                    <a:pt x="34" y="42"/>
                  </a:lnTo>
                  <a:lnTo>
                    <a:pt x="36" y="42"/>
                  </a:lnTo>
                  <a:lnTo>
                    <a:pt x="37" y="42"/>
                  </a:lnTo>
                  <a:lnTo>
                    <a:pt x="37" y="41"/>
                  </a:lnTo>
                  <a:lnTo>
                    <a:pt x="36" y="41"/>
                  </a:lnTo>
                  <a:lnTo>
                    <a:pt x="34" y="39"/>
                  </a:lnTo>
                  <a:lnTo>
                    <a:pt x="34" y="37"/>
                  </a:lnTo>
                  <a:lnTo>
                    <a:pt x="32" y="37"/>
                  </a:lnTo>
                  <a:lnTo>
                    <a:pt x="32" y="35"/>
                  </a:lnTo>
                  <a:lnTo>
                    <a:pt x="30" y="33"/>
                  </a:lnTo>
                  <a:lnTo>
                    <a:pt x="30" y="32"/>
                  </a:lnTo>
                  <a:lnTo>
                    <a:pt x="30" y="30"/>
                  </a:lnTo>
                  <a:lnTo>
                    <a:pt x="29" y="30"/>
                  </a:lnTo>
                  <a:lnTo>
                    <a:pt x="29" y="28"/>
                  </a:lnTo>
                  <a:lnTo>
                    <a:pt x="29" y="26"/>
                  </a:lnTo>
                  <a:lnTo>
                    <a:pt x="29" y="25"/>
                  </a:lnTo>
                  <a:lnTo>
                    <a:pt x="29" y="23"/>
                  </a:lnTo>
                  <a:lnTo>
                    <a:pt x="29" y="21"/>
                  </a:lnTo>
                  <a:lnTo>
                    <a:pt x="29" y="19"/>
                  </a:lnTo>
                  <a:lnTo>
                    <a:pt x="29" y="18"/>
                  </a:lnTo>
                  <a:lnTo>
                    <a:pt x="30" y="18"/>
                  </a:lnTo>
                  <a:lnTo>
                    <a:pt x="30" y="16"/>
                  </a:lnTo>
                  <a:lnTo>
                    <a:pt x="30" y="14"/>
                  </a:lnTo>
                  <a:lnTo>
                    <a:pt x="30" y="12"/>
                  </a:lnTo>
                  <a:lnTo>
                    <a:pt x="32" y="12"/>
                  </a:lnTo>
                  <a:lnTo>
                    <a:pt x="32" y="10"/>
                  </a:lnTo>
                  <a:lnTo>
                    <a:pt x="32" y="9"/>
                  </a:lnTo>
                  <a:lnTo>
                    <a:pt x="34" y="9"/>
                  </a:lnTo>
                  <a:lnTo>
                    <a:pt x="34" y="7"/>
                  </a:lnTo>
                  <a:lnTo>
                    <a:pt x="36" y="7"/>
                  </a:lnTo>
                  <a:lnTo>
                    <a:pt x="36" y="5"/>
                  </a:lnTo>
                  <a:lnTo>
                    <a:pt x="37" y="5"/>
                  </a:lnTo>
                  <a:lnTo>
                    <a:pt x="37" y="3"/>
                  </a:lnTo>
                  <a:lnTo>
                    <a:pt x="39" y="3"/>
                  </a:lnTo>
                  <a:lnTo>
                    <a:pt x="41" y="3"/>
                  </a:lnTo>
                  <a:lnTo>
                    <a:pt x="41" y="2"/>
                  </a:lnTo>
                  <a:lnTo>
                    <a:pt x="43" y="2"/>
                  </a:lnTo>
                  <a:lnTo>
                    <a:pt x="45" y="2"/>
                  </a:lnTo>
                  <a:lnTo>
                    <a:pt x="45" y="0"/>
                  </a:lnTo>
                  <a:lnTo>
                    <a:pt x="46" y="0"/>
                  </a:lnTo>
                  <a:lnTo>
                    <a:pt x="48" y="0"/>
                  </a:lnTo>
                  <a:lnTo>
                    <a:pt x="50" y="0"/>
                  </a:lnTo>
                  <a:lnTo>
                    <a:pt x="52" y="0"/>
                  </a:lnTo>
                  <a:lnTo>
                    <a:pt x="54" y="0"/>
                  </a:lnTo>
                  <a:lnTo>
                    <a:pt x="55" y="0"/>
                  </a:lnTo>
                  <a:lnTo>
                    <a:pt x="57" y="0"/>
                  </a:lnTo>
                  <a:lnTo>
                    <a:pt x="59" y="0"/>
                  </a:lnTo>
                  <a:lnTo>
                    <a:pt x="61" y="0"/>
                  </a:lnTo>
                  <a:lnTo>
                    <a:pt x="62" y="0"/>
                  </a:lnTo>
                  <a:lnTo>
                    <a:pt x="64" y="0"/>
                  </a:lnTo>
                  <a:lnTo>
                    <a:pt x="64" y="2"/>
                  </a:lnTo>
                  <a:lnTo>
                    <a:pt x="66" y="2"/>
                  </a:lnTo>
                  <a:lnTo>
                    <a:pt x="68" y="2"/>
                  </a:lnTo>
                  <a:lnTo>
                    <a:pt x="68" y="3"/>
                  </a:lnTo>
                  <a:lnTo>
                    <a:pt x="70" y="3"/>
                  </a:lnTo>
                  <a:lnTo>
                    <a:pt x="71" y="5"/>
                  </a:lnTo>
                  <a:lnTo>
                    <a:pt x="73" y="5"/>
                  </a:lnTo>
                  <a:lnTo>
                    <a:pt x="73" y="7"/>
                  </a:lnTo>
                  <a:lnTo>
                    <a:pt x="75" y="7"/>
                  </a:lnTo>
                  <a:lnTo>
                    <a:pt x="75" y="9"/>
                  </a:lnTo>
                  <a:lnTo>
                    <a:pt x="77" y="10"/>
                  </a:lnTo>
                  <a:lnTo>
                    <a:pt x="77" y="12"/>
                  </a:lnTo>
                  <a:lnTo>
                    <a:pt x="79" y="12"/>
                  </a:lnTo>
                  <a:lnTo>
                    <a:pt x="79" y="14"/>
                  </a:lnTo>
                  <a:lnTo>
                    <a:pt x="79" y="16"/>
                  </a:lnTo>
                  <a:lnTo>
                    <a:pt x="80" y="18"/>
                  </a:lnTo>
                  <a:lnTo>
                    <a:pt x="80" y="19"/>
                  </a:lnTo>
                  <a:lnTo>
                    <a:pt x="80" y="21"/>
                  </a:lnTo>
                  <a:lnTo>
                    <a:pt x="80" y="23"/>
                  </a:lnTo>
                  <a:lnTo>
                    <a:pt x="80" y="25"/>
                  </a:lnTo>
                  <a:lnTo>
                    <a:pt x="80" y="26"/>
                  </a:lnTo>
                  <a:lnTo>
                    <a:pt x="80" y="28"/>
                  </a:lnTo>
                  <a:lnTo>
                    <a:pt x="80" y="30"/>
                  </a:lnTo>
                  <a:lnTo>
                    <a:pt x="80" y="32"/>
                  </a:lnTo>
                  <a:lnTo>
                    <a:pt x="80" y="33"/>
                  </a:lnTo>
                  <a:lnTo>
                    <a:pt x="79" y="33"/>
                  </a:lnTo>
                  <a:lnTo>
                    <a:pt x="79" y="35"/>
                  </a:lnTo>
                  <a:lnTo>
                    <a:pt x="79" y="37"/>
                  </a:lnTo>
                  <a:lnTo>
                    <a:pt x="77" y="39"/>
                  </a:lnTo>
                  <a:lnTo>
                    <a:pt x="77" y="41"/>
                  </a:lnTo>
                  <a:lnTo>
                    <a:pt x="75" y="41"/>
                  </a:lnTo>
                  <a:lnTo>
                    <a:pt x="75" y="42"/>
                  </a:lnTo>
                  <a:lnTo>
                    <a:pt x="73" y="44"/>
                  </a:lnTo>
                  <a:lnTo>
                    <a:pt x="71" y="44"/>
                  </a:lnTo>
                  <a:lnTo>
                    <a:pt x="71" y="46"/>
                  </a:lnTo>
                  <a:lnTo>
                    <a:pt x="70" y="46"/>
                  </a:lnTo>
                  <a:lnTo>
                    <a:pt x="70" y="48"/>
                  </a:lnTo>
                  <a:lnTo>
                    <a:pt x="68" y="48"/>
                  </a:lnTo>
                  <a:lnTo>
                    <a:pt x="66" y="49"/>
                  </a:lnTo>
                  <a:lnTo>
                    <a:pt x="64" y="49"/>
                  </a:lnTo>
                  <a:lnTo>
                    <a:pt x="62" y="49"/>
                  </a:lnTo>
                  <a:lnTo>
                    <a:pt x="62" y="51"/>
                  </a:lnTo>
                  <a:lnTo>
                    <a:pt x="61" y="51"/>
                  </a:lnTo>
                  <a:lnTo>
                    <a:pt x="59" y="51"/>
                  </a:lnTo>
                  <a:lnTo>
                    <a:pt x="57" y="51"/>
                  </a:lnTo>
                  <a:lnTo>
                    <a:pt x="55" y="51"/>
                  </a:lnTo>
                  <a:lnTo>
                    <a:pt x="55" y="53"/>
                  </a:lnTo>
                  <a:lnTo>
                    <a:pt x="54" y="53"/>
                  </a:lnTo>
                  <a:lnTo>
                    <a:pt x="52" y="53"/>
                  </a:lnTo>
                  <a:lnTo>
                    <a:pt x="50" y="53"/>
                  </a:lnTo>
                  <a:lnTo>
                    <a:pt x="48" y="53"/>
                  </a:lnTo>
                  <a:lnTo>
                    <a:pt x="46" y="53"/>
                  </a:lnTo>
                  <a:lnTo>
                    <a:pt x="45" y="53"/>
                  </a:lnTo>
                  <a:lnTo>
                    <a:pt x="43" y="53"/>
                  </a:lnTo>
                  <a:lnTo>
                    <a:pt x="41" y="53"/>
                  </a:lnTo>
                  <a:lnTo>
                    <a:pt x="39" y="53"/>
                  </a:lnTo>
                  <a:lnTo>
                    <a:pt x="37" y="53"/>
                  </a:lnTo>
                  <a:lnTo>
                    <a:pt x="36" y="53"/>
                  </a:lnTo>
                  <a:lnTo>
                    <a:pt x="34" y="53"/>
                  </a:lnTo>
                  <a:lnTo>
                    <a:pt x="32" y="53"/>
                  </a:lnTo>
                  <a:lnTo>
                    <a:pt x="30" y="53"/>
                  </a:lnTo>
                  <a:lnTo>
                    <a:pt x="30" y="51"/>
                  </a:lnTo>
                  <a:lnTo>
                    <a:pt x="29" y="51"/>
                  </a:lnTo>
                  <a:lnTo>
                    <a:pt x="27" y="51"/>
                  </a:lnTo>
                  <a:lnTo>
                    <a:pt x="25" y="51"/>
                  </a:lnTo>
                  <a:lnTo>
                    <a:pt x="23" y="51"/>
                  </a:lnTo>
                  <a:lnTo>
                    <a:pt x="21" y="49"/>
                  </a:lnTo>
                  <a:lnTo>
                    <a:pt x="20" y="49"/>
                  </a:lnTo>
                  <a:lnTo>
                    <a:pt x="18" y="49"/>
                  </a:lnTo>
                  <a:lnTo>
                    <a:pt x="18" y="48"/>
                  </a:lnTo>
                  <a:lnTo>
                    <a:pt x="16" y="48"/>
                  </a:lnTo>
                  <a:lnTo>
                    <a:pt x="14" y="48"/>
                  </a:lnTo>
                  <a:lnTo>
                    <a:pt x="12" y="46"/>
                  </a:lnTo>
                  <a:lnTo>
                    <a:pt x="11" y="46"/>
                  </a:lnTo>
                  <a:lnTo>
                    <a:pt x="11" y="44"/>
                  </a:lnTo>
                  <a:lnTo>
                    <a:pt x="9" y="44"/>
                  </a:lnTo>
                  <a:lnTo>
                    <a:pt x="9" y="42"/>
                  </a:lnTo>
                  <a:lnTo>
                    <a:pt x="7" y="42"/>
                  </a:lnTo>
                  <a:lnTo>
                    <a:pt x="7" y="41"/>
                  </a:lnTo>
                  <a:lnTo>
                    <a:pt x="5" y="41"/>
                  </a:lnTo>
                  <a:lnTo>
                    <a:pt x="5" y="39"/>
                  </a:lnTo>
                  <a:lnTo>
                    <a:pt x="4" y="39"/>
                  </a:lnTo>
                  <a:lnTo>
                    <a:pt x="4" y="37"/>
                  </a:lnTo>
                  <a:lnTo>
                    <a:pt x="4" y="35"/>
                  </a:lnTo>
                  <a:lnTo>
                    <a:pt x="2" y="35"/>
                  </a:lnTo>
                  <a:lnTo>
                    <a:pt x="2" y="33"/>
                  </a:lnTo>
                  <a:lnTo>
                    <a:pt x="2" y="32"/>
                  </a:lnTo>
                  <a:lnTo>
                    <a:pt x="2" y="30"/>
                  </a:lnTo>
                  <a:lnTo>
                    <a:pt x="0" y="30"/>
                  </a:lnTo>
                  <a:lnTo>
                    <a:pt x="0" y="28"/>
                  </a:lnTo>
                  <a:lnTo>
                    <a:pt x="0" y="26"/>
                  </a:lnTo>
                  <a:lnTo>
                    <a:pt x="0" y="25"/>
                  </a:lnTo>
                  <a:lnTo>
                    <a:pt x="0" y="23"/>
                  </a:lnTo>
                  <a:lnTo>
                    <a:pt x="0" y="21"/>
                  </a:lnTo>
                  <a:lnTo>
                    <a:pt x="0" y="19"/>
                  </a:lnTo>
                  <a:lnTo>
                    <a:pt x="0" y="18"/>
                  </a:lnTo>
                  <a:lnTo>
                    <a:pt x="2" y="18"/>
                  </a:lnTo>
                  <a:lnTo>
                    <a:pt x="2" y="16"/>
                  </a:lnTo>
                  <a:lnTo>
                    <a:pt x="2" y="14"/>
                  </a:lnTo>
                  <a:lnTo>
                    <a:pt x="2" y="12"/>
                  </a:lnTo>
                  <a:lnTo>
                    <a:pt x="4" y="10"/>
                  </a:lnTo>
                  <a:lnTo>
                    <a:pt x="4" y="9"/>
                  </a:lnTo>
                  <a:lnTo>
                    <a:pt x="5" y="9"/>
                  </a:lnTo>
                  <a:lnTo>
                    <a:pt x="5" y="7"/>
                  </a:lnTo>
                  <a:lnTo>
                    <a:pt x="7" y="5"/>
                  </a:lnTo>
                  <a:lnTo>
                    <a:pt x="9" y="3"/>
                  </a:lnTo>
                  <a:lnTo>
                    <a:pt x="11" y="3"/>
                  </a:lnTo>
                  <a:lnTo>
                    <a:pt x="11" y="2"/>
                  </a:lnTo>
                  <a:lnTo>
                    <a:pt x="12" y="2"/>
                  </a:lnTo>
                  <a:lnTo>
                    <a:pt x="14" y="2"/>
                  </a:lnTo>
                  <a:lnTo>
                    <a:pt x="16" y="0"/>
                  </a:lnTo>
                  <a:lnTo>
                    <a:pt x="18" y="0"/>
                  </a:lnTo>
                  <a:lnTo>
                    <a:pt x="20" y="0"/>
                  </a:lnTo>
                  <a:lnTo>
                    <a:pt x="21" y="0"/>
                  </a:lnTo>
                  <a:lnTo>
                    <a:pt x="55" y="1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0" name="Freeform 68"/>
            <p:cNvSpPr>
              <a:spLocks/>
            </p:cNvSpPr>
            <p:nvPr/>
          </p:nvSpPr>
          <p:spPr bwMode="auto">
            <a:xfrm>
              <a:off x="4460013" y="3462939"/>
              <a:ext cx="122101" cy="97824"/>
            </a:xfrm>
            <a:custGeom>
              <a:avLst/>
              <a:gdLst>
                <a:gd name="T0" fmla="*/ 88818725 w 81"/>
                <a:gd name="T1" fmla="*/ 57146986 h 63"/>
                <a:gd name="T2" fmla="*/ 88818725 w 81"/>
                <a:gd name="T3" fmla="*/ 66289472 h 63"/>
                <a:gd name="T4" fmla="*/ 88818725 w 81"/>
                <a:gd name="T5" fmla="*/ 75433470 h 63"/>
                <a:gd name="T6" fmla="*/ 91095972 w 81"/>
                <a:gd name="T7" fmla="*/ 82291468 h 63"/>
                <a:gd name="T8" fmla="*/ 100206496 w 81"/>
                <a:gd name="T9" fmla="*/ 86861955 h 63"/>
                <a:gd name="T10" fmla="*/ 104760992 w 81"/>
                <a:gd name="T11" fmla="*/ 91433954 h 63"/>
                <a:gd name="T12" fmla="*/ 109315488 w 81"/>
                <a:gd name="T13" fmla="*/ 96005953 h 63"/>
                <a:gd name="T14" fmla="*/ 120703236 w 81"/>
                <a:gd name="T15" fmla="*/ 96005953 h 63"/>
                <a:gd name="T16" fmla="*/ 129812227 w 81"/>
                <a:gd name="T17" fmla="*/ 91433954 h 63"/>
                <a:gd name="T18" fmla="*/ 138922727 w 81"/>
                <a:gd name="T19" fmla="*/ 82291468 h 63"/>
                <a:gd name="T20" fmla="*/ 138922727 w 81"/>
                <a:gd name="T21" fmla="*/ 75433470 h 63"/>
                <a:gd name="T22" fmla="*/ 138922727 w 81"/>
                <a:gd name="T23" fmla="*/ 66289472 h 63"/>
                <a:gd name="T24" fmla="*/ 138922727 w 81"/>
                <a:gd name="T25" fmla="*/ 57146986 h 63"/>
                <a:gd name="T26" fmla="*/ 154864971 w 81"/>
                <a:gd name="T27" fmla="*/ 61717473 h 63"/>
                <a:gd name="T28" fmla="*/ 154864971 w 81"/>
                <a:gd name="T29" fmla="*/ 68575471 h 63"/>
                <a:gd name="T30" fmla="*/ 154864971 w 81"/>
                <a:gd name="T31" fmla="*/ 80005469 h 63"/>
                <a:gd name="T32" fmla="*/ 152586214 w 81"/>
                <a:gd name="T33" fmla="*/ 86861955 h 63"/>
                <a:gd name="T34" fmla="*/ 152586214 w 81"/>
                <a:gd name="T35" fmla="*/ 100577975 h 63"/>
                <a:gd name="T36" fmla="*/ 145754471 w 81"/>
                <a:gd name="T37" fmla="*/ 102863975 h 63"/>
                <a:gd name="T38" fmla="*/ 143477223 w 81"/>
                <a:gd name="T39" fmla="*/ 109720461 h 63"/>
                <a:gd name="T40" fmla="*/ 134368232 w 81"/>
                <a:gd name="T41" fmla="*/ 112006461 h 63"/>
                <a:gd name="T42" fmla="*/ 125257731 w 81"/>
                <a:gd name="T43" fmla="*/ 114292460 h 63"/>
                <a:gd name="T44" fmla="*/ 113871492 w 81"/>
                <a:gd name="T45" fmla="*/ 114292460 h 63"/>
                <a:gd name="T46" fmla="*/ 104760992 w 81"/>
                <a:gd name="T47" fmla="*/ 114292460 h 63"/>
                <a:gd name="T48" fmla="*/ 100206496 w 81"/>
                <a:gd name="T49" fmla="*/ 112006461 h 63"/>
                <a:gd name="T50" fmla="*/ 91095972 w 81"/>
                <a:gd name="T51" fmla="*/ 109720461 h 63"/>
                <a:gd name="T52" fmla="*/ 84264229 w 81"/>
                <a:gd name="T53" fmla="*/ 105149974 h 63"/>
                <a:gd name="T54" fmla="*/ 79709733 w 81"/>
                <a:gd name="T55" fmla="*/ 96005953 h 63"/>
                <a:gd name="T56" fmla="*/ 75155238 w 81"/>
                <a:gd name="T57" fmla="*/ 102863975 h 63"/>
                <a:gd name="T58" fmla="*/ 68321985 w 81"/>
                <a:gd name="T59" fmla="*/ 105149974 h 63"/>
                <a:gd name="T60" fmla="*/ 63767490 w 81"/>
                <a:gd name="T61" fmla="*/ 109720461 h 63"/>
                <a:gd name="T62" fmla="*/ 59212994 w 81"/>
                <a:gd name="T63" fmla="*/ 112006461 h 63"/>
                <a:gd name="T64" fmla="*/ 22773993 w 81"/>
                <a:gd name="T65" fmla="*/ 114292460 h 63"/>
                <a:gd name="T66" fmla="*/ 15942250 w 81"/>
                <a:gd name="T67" fmla="*/ 114292460 h 63"/>
                <a:gd name="T68" fmla="*/ 9108994 w 81"/>
                <a:gd name="T69" fmla="*/ 116578459 h 63"/>
                <a:gd name="T70" fmla="*/ 0 w 81"/>
                <a:gd name="T71" fmla="*/ 100577975 h 63"/>
                <a:gd name="T72" fmla="*/ 9108994 w 81"/>
                <a:gd name="T73" fmla="*/ 96005953 h 63"/>
                <a:gd name="T74" fmla="*/ 20496745 w 81"/>
                <a:gd name="T75" fmla="*/ 96005953 h 63"/>
                <a:gd name="T76" fmla="*/ 22773993 w 81"/>
                <a:gd name="T77" fmla="*/ 91433954 h 63"/>
                <a:gd name="T78" fmla="*/ 50102494 w 81"/>
                <a:gd name="T79" fmla="*/ 91433954 h 63"/>
                <a:gd name="T80" fmla="*/ 59212994 w 81"/>
                <a:gd name="T81" fmla="*/ 86861955 h 63"/>
                <a:gd name="T82" fmla="*/ 63767490 w 81"/>
                <a:gd name="T83" fmla="*/ 82291468 h 63"/>
                <a:gd name="T84" fmla="*/ 66044737 w 81"/>
                <a:gd name="T85" fmla="*/ 75433470 h 63"/>
                <a:gd name="T86" fmla="*/ 68321985 w 81"/>
                <a:gd name="T87" fmla="*/ 66289472 h 63"/>
                <a:gd name="T88" fmla="*/ 68321985 w 81"/>
                <a:gd name="T89" fmla="*/ 57146986 h 63"/>
                <a:gd name="T90" fmla="*/ 0 w 81"/>
                <a:gd name="T91" fmla="*/ 0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63"/>
                <a:gd name="T140" fmla="*/ 81 w 81"/>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63">
                  <a:moveTo>
                    <a:pt x="71" y="11"/>
                  </a:moveTo>
                  <a:lnTo>
                    <a:pt x="45" y="11"/>
                  </a:lnTo>
                  <a:lnTo>
                    <a:pt x="45" y="28"/>
                  </a:lnTo>
                  <a:lnTo>
                    <a:pt x="45" y="30"/>
                  </a:lnTo>
                  <a:lnTo>
                    <a:pt x="45" y="32"/>
                  </a:lnTo>
                  <a:lnTo>
                    <a:pt x="45" y="34"/>
                  </a:lnTo>
                  <a:lnTo>
                    <a:pt x="45" y="35"/>
                  </a:lnTo>
                  <a:lnTo>
                    <a:pt x="45" y="37"/>
                  </a:lnTo>
                  <a:lnTo>
                    <a:pt x="45" y="39"/>
                  </a:lnTo>
                  <a:lnTo>
                    <a:pt x="46" y="39"/>
                  </a:lnTo>
                  <a:lnTo>
                    <a:pt x="46" y="41"/>
                  </a:lnTo>
                  <a:lnTo>
                    <a:pt x="46" y="42"/>
                  </a:lnTo>
                  <a:lnTo>
                    <a:pt x="48" y="42"/>
                  </a:lnTo>
                  <a:lnTo>
                    <a:pt x="48" y="44"/>
                  </a:lnTo>
                  <a:lnTo>
                    <a:pt x="50" y="44"/>
                  </a:lnTo>
                  <a:lnTo>
                    <a:pt x="50" y="46"/>
                  </a:lnTo>
                  <a:lnTo>
                    <a:pt x="52" y="46"/>
                  </a:lnTo>
                  <a:lnTo>
                    <a:pt x="54" y="46"/>
                  </a:lnTo>
                  <a:lnTo>
                    <a:pt x="54" y="48"/>
                  </a:lnTo>
                  <a:lnTo>
                    <a:pt x="55" y="48"/>
                  </a:lnTo>
                  <a:lnTo>
                    <a:pt x="57" y="48"/>
                  </a:lnTo>
                  <a:lnTo>
                    <a:pt x="59" y="48"/>
                  </a:lnTo>
                  <a:lnTo>
                    <a:pt x="61" y="48"/>
                  </a:lnTo>
                  <a:lnTo>
                    <a:pt x="62" y="48"/>
                  </a:lnTo>
                  <a:lnTo>
                    <a:pt x="62" y="46"/>
                  </a:lnTo>
                  <a:lnTo>
                    <a:pt x="64" y="46"/>
                  </a:lnTo>
                  <a:lnTo>
                    <a:pt x="66" y="46"/>
                  </a:lnTo>
                  <a:lnTo>
                    <a:pt x="68" y="44"/>
                  </a:lnTo>
                  <a:lnTo>
                    <a:pt x="68" y="42"/>
                  </a:lnTo>
                  <a:lnTo>
                    <a:pt x="70" y="42"/>
                  </a:lnTo>
                  <a:lnTo>
                    <a:pt x="70" y="41"/>
                  </a:lnTo>
                  <a:lnTo>
                    <a:pt x="70" y="39"/>
                  </a:lnTo>
                  <a:lnTo>
                    <a:pt x="71" y="39"/>
                  </a:lnTo>
                  <a:lnTo>
                    <a:pt x="71" y="37"/>
                  </a:lnTo>
                  <a:lnTo>
                    <a:pt x="71" y="35"/>
                  </a:lnTo>
                  <a:lnTo>
                    <a:pt x="71" y="34"/>
                  </a:lnTo>
                  <a:lnTo>
                    <a:pt x="71" y="32"/>
                  </a:lnTo>
                  <a:lnTo>
                    <a:pt x="71" y="30"/>
                  </a:lnTo>
                  <a:lnTo>
                    <a:pt x="71" y="28"/>
                  </a:lnTo>
                  <a:lnTo>
                    <a:pt x="71" y="11"/>
                  </a:lnTo>
                  <a:lnTo>
                    <a:pt x="80" y="0"/>
                  </a:lnTo>
                  <a:lnTo>
                    <a:pt x="80" y="30"/>
                  </a:lnTo>
                  <a:lnTo>
                    <a:pt x="80" y="32"/>
                  </a:lnTo>
                  <a:lnTo>
                    <a:pt x="80" y="34"/>
                  </a:lnTo>
                  <a:lnTo>
                    <a:pt x="80" y="35"/>
                  </a:lnTo>
                  <a:lnTo>
                    <a:pt x="80" y="37"/>
                  </a:lnTo>
                  <a:lnTo>
                    <a:pt x="80" y="39"/>
                  </a:lnTo>
                  <a:lnTo>
                    <a:pt x="80" y="41"/>
                  </a:lnTo>
                  <a:lnTo>
                    <a:pt x="80" y="42"/>
                  </a:lnTo>
                  <a:lnTo>
                    <a:pt x="80" y="44"/>
                  </a:lnTo>
                  <a:lnTo>
                    <a:pt x="79" y="44"/>
                  </a:lnTo>
                  <a:lnTo>
                    <a:pt x="79" y="46"/>
                  </a:lnTo>
                  <a:lnTo>
                    <a:pt x="79" y="48"/>
                  </a:lnTo>
                  <a:lnTo>
                    <a:pt x="79" y="50"/>
                  </a:lnTo>
                  <a:lnTo>
                    <a:pt x="77" y="50"/>
                  </a:lnTo>
                  <a:lnTo>
                    <a:pt x="77" y="51"/>
                  </a:lnTo>
                  <a:lnTo>
                    <a:pt x="75" y="51"/>
                  </a:lnTo>
                  <a:lnTo>
                    <a:pt x="75" y="53"/>
                  </a:lnTo>
                  <a:lnTo>
                    <a:pt x="73" y="53"/>
                  </a:lnTo>
                  <a:lnTo>
                    <a:pt x="73" y="55"/>
                  </a:lnTo>
                  <a:lnTo>
                    <a:pt x="71" y="55"/>
                  </a:lnTo>
                  <a:lnTo>
                    <a:pt x="70" y="57"/>
                  </a:lnTo>
                  <a:lnTo>
                    <a:pt x="68" y="57"/>
                  </a:lnTo>
                  <a:lnTo>
                    <a:pt x="66" y="57"/>
                  </a:lnTo>
                  <a:lnTo>
                    <a:pt x="66" y="58"/>
                  </a:lnTo>
                  <a:lnTo>
                    <a:pt x="64" y="58"/>
                  </a:lnTo>
                  <a:lnTo>
                    <a:pt x="62" y="58"/>
                  </a:lnTo>
                  <a:lnTo>
                    <a:pt x="61" y="58"/>
                  </a:lnTo>
                  <a:lnTo>
                    <a:pt x="59" y="58"/>
                  </a:lnTo>
                  <a:lnTo>
                    <a:pt x="57" y="58"/>
                  </a:lnTo>
                  <a:lnTo>
                    <a:pt x="55" y="58"/>
                  </a:lnTo>
                  <a:lnTo>
                    <a:pt x="54" y="58"/>
                  </a:lnTo>
                  <a:lnTo>
                    <a:pt x="52" y="58"/>
                  </a:lnTo>
                  <a:lnTo>
                    <a:pt x="52" y="57"/>
                  </a:lnTo>
                  <a:lnTo>
                    <a:pt x="50" y="57"/>
                  </a:lnTo>
                  <a:lnTo>
                    <a:pt x="48" y="57"/>
                  </a:lnTo>
                  <a:lnTo>
                    <a:pt x="48" y="55"/>
                  </a:lnTo>
                  <a:lnTo>
                    <a:pt x="46" y="55"/>
                  </a:lnTo>
                  <a:lnTo>
                    <a:pt x="45" y="55"/>
                  </a:lnTo>
                  <a:lnTo>
                    <a:pt x="45" y="53"/>
                  </a:lnTo>
                  <a:lnTo>
                    <a:pt x="43" y="53"/>
                  </a:lnTo>
                  <a:lnTo>
                    <a:pt x="43" y="51"/>
                  </a:lnTo>
                  <a:lnTo>
                    <a:pt x="41" y="50"/>
                  </a:lnTo>
                  <a:lnTo>
                    <a:pt x="41" y="48"/>
                  </a:lnTo>
                  <a:lnTo>
                    <a:pt x="39" y="48"/>
                  </a:lnTo>
                  <a:lnTo>
                    <a:pt x="39" y="50"/>
                  </a:lnTo>
                  <a:lnTo>
                    <a:pt x="39" y="51"/>
                  </a:lnTo>
                  <a:lnTo>
                    <a:pt x="37" y="51"/>
                  </a:lnTo>
                  <a:lnTo>
                    <a:pt x="37" y="53"/>
                  </a:lnTo>
                  <a:lnTo>
                    <a:pt x="36" y="53"/>
                  </a:lnTo>
                  <a:lnTo>
                    <a:pt x="36" y="55"/>
                  </a:lnTo>
                  <a:lnTo>
                    <a:pt x="34" y="55"/>
                  </a:lnTo>
                  <a:lnTo>
                    <a:pt x="32" y="55"/>
                  </a:lnTo>
                  <a:lnTo>
                    <a:pt x="32" y="57"/>
                  </a:lnTo>
                  <a:lnTo>
                    <a:pt x="30" y="57"/>
                  </a:lnTo>
                  <a:lnTo>
                    <a:pt x="29" y="57"/>
                  </a:lnTo>
                  <a:lnTo>
                    <a:pt x="27" y="57"/>
                  </a:lnTo>
                  <a:lnTo>
                    <a:pt x="25" y="57"/>
                  </a:lnTo>
                  <a:lnTo>
                    <a:pt x="12" y="58"/>
                  </a:lnTo>
                  <a:lnTo>
                    <a:pt x="11" y="58"/>
                  </a:lnTo>
                  <a:lnTo>
                    <a:pt x="9" y="58"/>
                  </a:lnTo>
                  <a:lnTo>
                    <a:pt x="7" y="58"/>
                  </a:lnTo>
                  <a:lnTo>
                    <a:pt x="5" y="58"/>
                  </a:lnTo>
                  <a:lnTo>
                    <a:pt x="5" y="60"/>
                  </a:lnTo>
                  <a:lnTo>
                    <a:pt x="4" y="60"/>
                  </a:lnTo>
                  <a:lnTo>
                    <a:pt x="4" y="62"/>
                  </a:lnTo>
                  <a:lnTo>
                    <a:pt x="0" y="62"/>
                  </a:lnTo>
                  <a:lnTo>
                    <a:pt x="0" y="50"/>
                  </a:lnTo>
                  <a:lnTo>
                    <a:pt x="0" y="48"/>
                  </a:lnTo>
                  <a:lnTo>
                    <a:pt x="2" y="48"/>
                  </a:lnTo>
                  <a:lnTo>
                    <a:pt x="4" y="48"/>
                  </a:lnTo>
                  <a:lnTo>
                    <a:pt x="5" y="48"/>
                  </a:lnTo>
                  <a:lnTo>
                    <a:pt x="7" y="48"/>
                  </a:lnTo>
                  <a:lnTo>
                    <a:pt x="9" y="48"/>
                  </a:lnTo>
                  <a:lnTo>
                    <a:pt x="9" y="46"/>
                  </a:lnTo>
                  <a:lnTo>
                    <a:pt x="11" y="46"/>
                  </a:lnTo>
                  <a:lnTo>
                    <a:pt x="12" y="46"/>
                  </a:lnTo>
                  <a:lnTo>
                    <a:pt x="21" y="46"/>
                  </a:lnTo>
                  <a:lnTo>
                    <a:pt x="23" y="46"/>
                  </a:lnTo>
                  <a:lnTo>
                    <a:pt x="25" y="46"/>
                  </a:lnTo>
                  <a:lnTo>
                    <a:pt x="27" y="46"/>
                  </a:lnTo>
                  <a:lnTo>
                    <a:pt x="29" y="46"/>
                  </a:lnTo>
                  <a:lnTo>
                    <a:pt x="29" y="44"/>
                  </a:lnTo>
                  <a:lnTo>
                    <a:pt x="30" y="44"/>
                  </a:lnTo>
                  <a:lnTo>
                    <a:pt x="32" y="44"/>
                  </a:lnTo>
                  <a:lnTo>
                    <a:pt x="32" y="42"/>
                  </a:lnTo>
                  <a:lnTo>
                    <a:pt x="34" y="42"/>
                  </a:lnTo>
                  <a:lnTo>
                    <a:pt x="34" y="41"/>
                  </a:lnTo>
                  <a:lnTo>
                    <a:pt x="34" y="39"/>
                  </a:lnTo>
                  <a:lnTo>
                    <a:pt x="34" y="37"/>
                  </a:lnTo>
                  <a:lnTo>
                    <a:pt x="34" y="35"/>
                  </a:lnTo>
                  <a:lnTo>
                    <a:pt x="36" y="34"/>
                  </a:lnTo>
                  <a:lnTo>
                    <a:pt x="36" y="32"/>
                  </a:lnTo>
                  <a:lnTo>
                    <a:pt x="36" y="30"/>
                  </a:lnTo>
                  <a:lnTo>
                    <a:pt x="36" y="28"/>
                  </a:lnTo>
                  <a:lnTo>
                    <a:pt x="36" y="11"/>
                  </a:lnTo>
                  <a:lnTo>
                    <a:pt x="0" y="11"/>
                  </a:lnTo>
                  <a:lnTo>
                    <a:pt x="0" y="0"/>
                  </a:lnTo>
                  <a:lnTo>
                    <a:pt x="80" y="0"/>
                  </a:lnTo>
                  <a:lnTo>
                    <a:pt x="71"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1" name="Freeform 69"/>
            <p:cNvSpPr>
              <a:spLocks/>
            </p:cNvSpPr>
            <p:nvPr/>
          </p:nvSpPr>
          <p:spPr bwMode="auto">
            <a:xfrm>
              <a:off x="5088902" y="3468087"/>
              <a:ext cx="120789" cy="80663"/>
            </a:xfrm>
            <a:custGeom>
              <a:avLst/>
              <a:gdLst>
                <a:gd name="T0" fmla="*/ 9098518 w 80"/>
                <a:gd name="T1" fmla="*/ 0 h 54"/>
                <a:gd name="T2" fmla="*/ 20469779 w 80"/>
                <a:gd name="T3" fmla="*/ 0 h 54"/>
                <a:gd name="T4" fmla="*/ 22744030 w 80"/>
                <a:gd name="T5" fmla="*/ 4496445 h 54"/>
                <a:gd name="T6" fmla="*/ 29568299 w 80"/>
                <a:gd name="T7" fmla="*/ 6743919 h 54"/>
                <a:gd name="T8" fmla="*/ 38665306 w 80"/>
                <a:gd name="T9" fmla="*/ 11240363 h 54"/>
                <a:gd name="T10" fmla="*/ 45489569 w 80"/>
                <a:gd name="T11" fmla="*/ 20231754 h 54"/>
                <a:gd name="T12" fmla="*/ 54586587 w 80"/>
                <a:gd name="T13" fmla="*/ 20231754 h 54"/>
                <a:gd name="T14" fmla="*/ 59135090 w 80"/>
                <a:gd name="T15" fmla="*/ 29223149 h 54"/>
                <a:gd name="T16" fmla="*/ 61409342 w 80"/>
                <a:gd name="T17" fmla="*/ 35967065 h 54"/>
                <a:gd name="T18" fmla="*/ 63683594 w 80"/>
                <a:gd name="T19" fmla="*/ 44958453 h 54"/>
                <a:gd name="T20" fmla="*/ 75056360 w 80"/>
                <a:gd name="T21" fmla="*/ 60695269 h 54"/>
                <a:gd name="T22" fmla="*/ 84154875 w 80"/>
                <a:gd name="T23" fmla="*/ 65190213 h 54"/>
                <a:gd name="T24" fmla="*/ 88703378 w 80"/>
                <a:gd name="T25" fmla="*/ 74181602 h 54"/>
                <a:gd name="T26" fmla="*/ 95526133 w 80"/>
                <a:gd name="T27" fmla="*/ 76430573 h 54"/>
                <a:gd name="T28" fmla="*/ 102350419 w 80"/>
                <a:gd name="T29" fmla="*/ 80925518 h 54"/>
                <a:gd name="T30" fmla="*/ 109173174 w 80"/>
                <a:gd name="T31" fmla="*/ 80925518 h 54"/>
                <a:gd name="T32" fmla="*/ 120545941 w 80"/>
                <a:gd name="T33" fmla="*/ 76430573 h 54"/>
                <a:gd name="T34" fmla="*/ 129642947 w 80"/>
                <a:gd name="T35" fmla="*/ 69686657 h 54"/>
                <a:gd name="T36" fmla="*/ 134191450 w 80"/>
                <a:gd name="T37" fmla="*/ 60695269 h 54"/>
                <a:gd name="T38" fmla="*/ 138741462 w 80"/>
                <a:gd name="T39" fmla="*/ 53951352 h 54"/>
                <a:gd name="T40" fmla="*/ 138741462 w 80"/>
                <a:gd name="T41" fmla="*/ 44958453 h 54"/>
                <a:gd name="T42" fmla="*/ 134191450 w 80"/>
                <a:gd name="T43" fmla="*/ 35967065 h 54"/>
                <a:gd name="T44" fmla="*/ 125094444 w 80"/>
                <a:gd name="T45" fmla="*/ 29223149 h 54"/>
                <a:gd name="T46" fmla="*/ 118270181 w 80"/>
                <a:gd name="T47" fmla="*/ 24726705 h 54"/>
                <a:gd name="T48" fmla="*/ 109173174 w 80"/>
                <a:gd name="T49" fmla="*/ 20231754 h 54"/>
                <a:gd name="T50" fmla="*/ 102350419 w 80"/>
                <a:gd name="T51" fmla="*/ 20231754 h 54"/>
                <a:gd name="T52" fmla="*/ 102350419 w 80"/>
                <a:gd name="T53" fmla="*/ 4496445 h 54"/>
                <a:gd name="T54" fmla="*/ 109173174 w 80"/>
                <a:gd name="T55" fmla="*/ 4496445 h 54"/>
                <a:gd name="T56" fmla="*/ 120545941 w 80"/>
                <a:gd name="T57" fmla="*/ 6743919 h 54"/>
                <a:gd name="T58" fmla="*/ 129642947 w 80"/>
                <a:gd name="T59" fmla="*/ 11240363 h 54"/>
                <a:gd name="T60" fmla="*/ 138741462 w 80"/>
                <a:gd name="T61" fmla="*/ 15735310 h 54"/>
                <a:gd name="T62" fmla="*/ 143289965 w 80"/>
                <a:gd name="T63" fmla="*/ 20231754 h 54"/>
                <a:gd name="T64" fmla="*/ 145564217 w 80"/>
                <a:gd name="T65" fmla="*/ 29223149 h 54"/>
                <a:gd name="T66" fmla="*/ 150112720 w 80"/>
                <a:gd name="T67" fmla="*/ 35967065 h 54"/>
                <a:gd name="T68" fmla="*/ 152386971 w 80"/>
                <a:gd name="T69" fmla="*/ 44958453 h 54"/>
                <a:gd name="T70" fmla="*/ 152386971 w 80"/>
                <a:gd name="T71" fmla="*/ 53951352 h 54"/>
                <a:gd name="T72" fmla="*/ 152386971 w 80"/>
                <a:gd name="T73" fmla="*/ 60695269 h 54"/>
                <a:gd name="T74" fmla="*/ 150112720 w 80"/>
                <a:gd name="T75" fmla="*/ 74181602 h 54"/>
                <a:gd name="T76" fmla="*/ 143289965 w 80"/>
                <a:gd name="T77" fmla="*/ 85421962 h 54"/>
                <a:gd name="T78" fmla="*/ 138741462 w 80"/>
                <a:gd name="T79" fmla="*/ 92165878 h 54"/>
                <a:gd name="T80" fmla="*/ 129642947 w 80"/>
                <a:gd name="T81" fmla="*/ 92165878 h 54"/>
                <a:gd name="T82" fmla="*/ 120545941 w 80"/>
                <a:gd name="T83" fmla="*/ 96662322 h 54"/>
                <a:gd name="T84" fmla="*/ 113721677 w 80"/>
                <a:gd name="T85" fmla="*/ 98909817 h 54"/>
                <a:gd name="T86" fmla="*/ 104624671 w 80"/>
                <a:gd name="T87" fmla="*/ 98909817 h 54"/>
                <a:gd name="T88" fmla="*/ 97800384 w 80"/>
                <a:gd name="T89" fmla="*/ 96662322 h 54"/>
                <a:gd name="T90" fmla="*/ 88703378 w 80"/>
                <a:gd name="T91" fmla="*/ 96662322 h 54"/>
                <a:gd name="T92" fmla="*/ 79604863 w 80"/>
                <a:gd name="T93" fmla="*/ 92165878 h 54"/>
                <a:gd name="T94" fmla="*/ 75056360 w 80"/>
                <a:gd name="T95" fmla="*/ 87669434 h 54"/>
                <a:gd name="T96" fmla="*/ 68233605 w 80"/>
                <a:gd name="T97" fmla="*/ 85421962 h 54"/>
                <a:gd name="T98" fmla="*/ 63683594 w 80"/>
                <a:gd name="T99" fmla="*/ 76430573 h 54"/>
                <a:gd name="T100" fmla="*/ 59135090 w 80"/>
                <a:gd name="T101" fmla="*/ 69686657 h 54"/>
                <a:gd name="T102" fmla="*/ 54586587 w 80"/>
                <a:gd name="T103" fmla="*/ 53951352 h 54"/>
                <a:gd name="T104" fmla="*/ 50038084 w 80"/>
                <a:gd name="T105" fmla="*/ 49454909 h 54"/>
                <a:gd name="T106" fmla="*/ 40939557 w 80"/>
                <a:gd name="T107" fmla="*/ 40463509 h 54"/>
                <a:gd name="T108" fmla="*/ 38665306 w 80"/>
                <a:gd name="T109" fmla="*/ 29223149 h 54"/>
                <a:gd name="T110" fmla="*/ 29568299 w 80"/>
                <a:gd name="T111" fmla="*/ 24726705 h 54"/>
                <a:gd name="T112" fmla="*/ 22744030 w 80"/>
                <a:gd name="T113" fmla="*/ 20231754 h 54"/>
                <a:gd name="T114" fmla="*/ 22744030 w 80"/>
                <a:gd name="T115" fmla="*/ 9890981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54"/>
                <a:gd name="T176" fmla="*/ 80 w 80"/>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54">
                  <a:moveTo>
                    <a:pt x="0" y="0"/>
                  </a:moveTo>
                  <a:lnTo>
                    <a:pt x="2" y="0"/>
                  </a:lnTo>
                  <a:lnTo>
                    <a:pt x="4" y="0"/>
                  </a:lnTo>
                  <a:lnTo>
                    <a:pt x="5" y="0"/>
                  </a:lnTo>
                  <a:lnTo>
                    <a:pt x="7" y="0"/>
                  </a:lnTo>
                  <a:lnTo>
                    <a:pt x="9" y="0"/>
                  </a:lnTo>
                  <a:lnTo>
                    <a:pt x="9" y="2"/>
                  </a:lnTo>
                  <a:lnTo>
                    <a:pt x="11" y="2"/>
                  </a:lnTo>
                  <a:lnTo>
                    <a:pt x="12" y="2"/>
                  </a:lnTo>
                  <a:lnTo>
                    <a:pt x="14" y="2"/>
                  </a:lnTo>
                  <a:lnTo>
                    <a:pt x="14" y="3"/>
                  </a:lnTo>
                  <a:lnTo>
                    <a:pt x="16" y="3"/>
                  </a:lnTo>
                  <a:lnTo>
                    <a:pt x="18" y="3"/>
                  </a:lnTo>
                  <a:lnTo>
                    <a:pt x="18" y="5"/>
                  </a:lnTo>
                  <a:lnTo>
                    <a:pt x="20" y="5"/>
                  </a:lnTo>
                  <a:lnTo>
                    <a:pt x="21" y="7"/>
                  </a:lnTo>
                  <a:lnTo>
                    <a:pt x="23" y="7"/>
                  </a:lnTo>
                  <a:lnTo>
                    <a:pt x="23" y="9"/>
                  </a:lnTo>
                  <a:lnTo>
                    <a:pt x="25" y="9"/>
                  </a:lnTo>
                  <a:lnTo>
                    <a:pt x="25" y="10"/>
                  </a:lnTo>
                  <a:lnTo>
                    <a:pt x="27" y="10"/>
                  </a:lnTo>
                  <a:lnTo>
                    <a:pt x="27" y="12"/>
                  </a:lnTo>
                  <a:lnTo>
                    <a:pt x="29" y="14"/>
                  </a:lnTo>
                  <a:lnTo>
                    <a:pt x="30" y="16"/>
                  </a:lnTo>
                  <a:lnTo>
                    <a:pt x="30" y="17"/>
                  </a:lnTo>
                  <a:lnTo>
                    <a:pt x="32" y="17"/>
                  </a:lnTo>
                  <a:lnTo>
                    <a:pt x="32" y="19"/>
                  </a:lnTo>
                  <a:lnTo>
                    <a:pt x="32" y="21"/>
                  </a:lnTo>
                  <a:lnTo>
                    <a:pt x="34" y="21"/>
                  </a:lnTo>
                  <a:lnTo>
                    <a:pt x="34" y="23"/>
                  </a:lnTo>
                  <a:lnTo>
                    <a:pt x="36" y="25"/>
                  </a:lnTo>
                  <a:lnTo>
                    <a:pt x="39" y="32"/>
                  </a:lnTo>
                  <a:lnTo>
                    <a:pt x="39" y="33"/>
                  </a:lnTo>
                  <a:lnTo>
                    <a:pt x="41" y="33"/>
                  </a:lnTo>
                  <a:lnTo>
                    <a:pt x="41" y="35"/>
                  </a:lnTo>
                  <a:lnTo>
                    <a:pt x="43" y="35"/>
                  </a:lnTo>
                  <a:lnTo>
                    <a:pt x="43" y="37"/>
                  </a:lnTo>
                  <a:lnTo>
                    <a:pt x="45" y="37"/>
                  </a:lnTo>
                  <a:lnTo>
                    <a:pt x="45" y="39"/>
                  </a:lnTo>
                  <a:lnTo>
                    <a:pt x="46" y="39"/>
                  </a:lnTo>
                  <a:lnTo>
                    <a:pt x="46" y="40"/>
                  </a:lnTo>
                  <a:lnTo>
                    <a:pt x="48" y="40"/>
                  </a:lnTo>
                  <a:lnTo>
                    <a:pt x="50" y="40"/>
                  </a:lnTo>
                  <a:lnTo>
                    <a:pt x="50" y="42"/>
                  </a:lnTo>
                  <a:lnTo>
                    <a:pt x="52" y="42"/>
                  </a:lnTo>
                  <a:lnTo>
                    <a:pt x="54" y="42"/>
                  </a:lnTo>
                  <a:lnTo>
                    <a:pt x="55" y="42"/>
                  </a:lnTo>
                  <a:lnTo>
                    <a:pt x="57" y="42"/>
                  </a:lnTo>
                  <a:lnTo>
                    <a:pt x="59" y="42"/>
                  </a:lnTo>
                  <a:lnTo>
                    <a:pt x="61" y="40"/>
                  </a:lnTo>
                  <a:lnTo>
                    <a:pt x="62" y="40"/>
                  </a:lnTo>
                  <a:lnTo>
                    <a:pt x="64" y="39"/>
                  </a:lnTo>
                  <a:lnTo>
                    <a:pt x="66" y="39"/>
                  </a:lnTo>
                  <a:lnTo>
                    <a:pt x="66" y="37"/>
                  </a:lnTo>
                  <a:lnTo>
                    <a:pt x="66" y="35"/>
                  </a:lnTo>
                  <a:lnTo>
                    <a:pt x="68" y="35"/>
                  </a:lnTo>
                  <a:lnTo>
                    <a:pt x="68" y="33"/>
                  </a:lnTo>
                  <a:lnTo>
                    <a:pt x="68" y="32"/>
                  </a:lnTo>
                  <a:lnTo>
                    <a:pt x="70" y="30"/>
                  </a:lnTo>
                  <a:lnTo>
                    <a:pt x="70" y="28"/>
                  </a:lnTo>
                  <a:lnTo>
                    <a:pt x="70" y="26"/>
                  </a:lnTo>
                  <a:lnTo>
                    <a:pt x="70" y="25"/>
                  </a:lnTo>
                  <a:lnTo>
                    <a:pt x="70" y="23"/>
                  </a:lnTo>
                  <a:lnTo>
                    <a:pt x="68" y="23"/>
                  </a:lnTo>
                  <a:lnTo>
                    <a:pt x="68" y="21"/>
                  </a:lnTo>
                  <a:lnTo>
                    <a:pt x="68" y="19"/>
                  </a:lnTo>
                  <a:lnTo>
                    <a:pt x="66" y="19"/>
                  </a:lnTo>
                  <a:lnTo>
                    <a:pt x="66" y="17"/>
                  </a:lnTo>
                  <a:lnTo>
                    <a:pt x="64" y="16"/>
                  </a:lnTo>
                  <a:lnTo>
                    <a:pt x="62" y="16"/>
                  </a:lnTo>
                  <a:lnTo>
                    <a:pt x="62" y="14"/>
                  </a:lnTo>
                  <a:lnTo>
                    <a:pt x="61" y="14"/>
                  </a:lnTo>
                  <a:lnTo>
                    <a:pt x="59" y="14"/>
                  </a:lnTo>
                  <a:lnTo>
                    <a:pt x="59" y="12"/>
                  </a:lnTo>
                  <a:lnTo>
                    <a:pt x="57" y="12"/>
                  </a:lnTo>
                  <a:lnTo>
                    <a:pt x="55" y="12"/>
                  </a:lnTo>
                  <a:lnTo>
                    <a:pt x="54" y="12"/>
                  </a:lnTo>
                  <a:lnTo>
                    <a:pt x="52" y="12"/>
                  </a:lnTo>
                  <a:lnTo>
                    <a:pt x="50" y="12"/>
                  </a:lnTo>
                  <a:lnTo>
                    <a:pt x="50" y="2"/>
                  </a:lnTo>
                  <a:lnTo>
                    <a:pt x="52" y="2"/>
                  </a:lnTo>
                  <a:lnTo>
                    <a:pt x="54" y="2"/>
                  </a:lnTo>
                  <a:lnTo>
                    <a:pt x="55" y="2"/>
                  </a:lnTo>
                  <a:lnTo>
                    <a:pt x="57" y="2"/>
                  </a:lnTo>
                  <a:lnTo>
                    <a:pt x="59" y="2"/>
                  </a:lnTo>
                  <a:lnTo>
                    <a:pt x="61" y="3"/>
                  </a:lnTo>
                  <a:lnTo>
                    <a:pt x="62" y="3"/>
                  </a:lnTo>
                  <a:lnTo>
                    <a:pt x="64" y="3"/>
                  </a:lnTo>
                  <a:lnTo>
                    <a:pt x="64" y="5"/>
                  </a:lnTo>
                  <a:lnTo>
                    <a:pt x="66" y="5"/>
                  </a:lnTo>
                  <a:lnTo>
                    <a:pt x="68" y="5"/>
                  </a:lnTo>
                  <a:lnTo>
                    <a:pt x="68" y="7"/>
                  </a:lnTo>
                  <a:lnTo>
                    <a:pt x="70" y="7"/>
                  </a:lnTo>
                  <a:lnTo>
                    <a:pt x="71" y="9"/>
                  </a:lnTo>
                  <a:lnTo>
                    <a:pt x="73" y="10"/>
                  </a:lnTo>
                  <a:lnTo>
                    <a:pt x="73" y="12"/>
                  </a:lnTo>
                  <a:lnTo>
                    <a:pt x="75" y="12"/>
                  </a:lnTo>
                  <a:lnTo>
                    <a:pt x="75" y="14"/>
                  </a:lnTo>
                  <a:lnTo>
                    <a:pt x="75" y="16"/>
                  </a:lnTo>
                  <a:lnTo>
                    <a:pt x="77" y="16"/>
                  </a:lnTo>
                  <a:lnTo>
                    <a:pt x="77" y="17"/>
                  </a:lnTo>
                  <a:lnTo>
                    <a:pt x="77" y="19"/>
                  </a:lnTo>
                  <a:lnTo>
                    <a:pt x="77" y="21"/>
                  </a:lnTo>
                  <a:lnTo>
                    <a:pt x="79" y="21"/>
                  </a:lnTo>
                  <a:lnTo>
                    <a:pt x="79" y="23"/>
                  </a:lnTo>
                  <a:lnTo>
                    <a:pt x="79" y="25"/>
                  </a:lnTo>
                  <a:lnTo>
                    <a:pt x="79" y="26"/>
                  </a:lnTo>
                  <a:lnTo>
                    <a:pt x="79" y="28"/>
                  </a:lnTo>
                  <a:lnTo>
                    <a:pt x="79" y="30"/>
                  </a:lnTo>
                  <a:lnTo>
                    <a:pt x="79" y="32"/>
                  </a:lnTo>
                  <a:lnTo>
                    <a:pt x="79" y="33"/>
                  </a:lnTo>
                  <a:lnTo>
                    <a:pt x="77" y="35"/>
                  </a:lnTo>
                  <a:lnTo>
                    <a:pt x="77" y="37"/>
                  </a:lnTo>
                  <a:lnTo>
                    <a:pt x="77" y="39"/>
                  </a:lnTo>
                  <a:lnTo>
                    <a:pt x="75" y="40"/>
                  </a:lnTo>
                  <a:lnTo>
                    <a:pt x="75" y="42"/>
                  </a:lnTo>
                  <a:lnTo>
                    <a:pt x="73" y="44"/>
                  </a:lnTo>
                  <a:lnTo>
                    <a:pt x="73" y="46"/>
                  </a:lnTo>
                  <a:lnTo>
                    <a:pt x="71" y="46"/>
                  </a:lnTo>
                  <a:lnTo>
                    <a:pt x="71" y="48"/>
                  </a:lnTo>
                  <a:lnTo>
                    <a:pt x="70" y="48"/>
                  </a:lnTo>
                  <a:lnTo>
                    <a:pt x="68" y="49"/>
                  </a:lnTo>
                  <a:lnTo>
                    <a:pt x="66" y="49"/>
                  </a:lnTo>
                  <a:lnTo>
                    <a:pt x="66" y="51"/>
                  </a:lnTo>
                  <a:lnTo>
                    <a:pt x="64" y="51"/>
                  </a:lnTo>
                  <a:lnTo>
                    <a:pt x="62" y="51"/>
                  </a:lnTo>
                  <a:lnTo>
                    <a:pt x="61" y="51"/>
                  </a:lnTo>
                  <a:lnTo>
                    <a:pt x="61" y="53"/>
                  </a:lnTo>
                  <a:lnTo>
                    <a:pt x="59" y="53"/>
                  </a:lnTo>
                  <a:lnTo>
                    <a:pt x="57" y="53"/>
                  </a:lnTo>
                  <a:lnTo>
                    <a:pt x="55" y="53"/>
                  </a:lnTo>
                  <a:lnTo>
                    <a:pt x="54" y="53"/>
                  </a:lnTo>
                  <a:lnTo>
                    <a:pt x="52" y="53"/>
                  </a:lnTo>
                  <a:lnTo>
                    <a:pt x="50" y="53"/>
                  </a:lnTo>
                  <a:lnTo>
                    <a:pt x="50" y="51"/>
                  </a:lnTo>
                  <a:lnTo>
                    <a:pt x="48" y="51"/>
                  </a:lnTo>
                  <a:lnTo>
                    <a:pt x="46" y="51"/>
                  </a:lnTo>
                  <a:lnTo>
                    <a:pt x="45" y="51"/>
                  </a:lnTo>
                  <a:lnTo>
                    <a:pt x="45" y="49"/>
                  </a:lnTo>
                  <a:lnTo>
                    <a:pt x="43" y="49"/>
                  </a:lnTo>
                  <a:lnTo>
                    <a:pt x="41" y="49"/>
                  </a:lnTo>
                  <a:lnTo>
                    <a:pt x="41" y="48"/>
                  </a:lnTo>
                  <a:lnTo>
                    <a:pt x="39" y="48"/>
                  </a:lnTo>
                  <a:lnTo>
                    <a:pt x="39" y="46"/>
                  </a:lnTo>
                  <a:lnTo>
                    <a:pt x="37" y="46"/>
                  </a:lnTo>
                  <a:lnTo>
                    <a:pt x="37" y="44"/>
                  </a:lnTo>
                  <a:lnTo>
                    <a:pt x="36" y="44"/>
                  </a:lnTo>
                  <a:lnTo>
                    <a:pt x="36" y="42"/>
                  </a:lnTo>
                  <a:lnTo>
                    <a:pt x="34" y="42"/>
                  </a:lnTo>
                  <a:lnTo>
                    <a:pt x="34" y="40"/>
                  </a:lnTo>
                  <a:lnTo>
                    <a:pt x="32" y="39"/>
                  </a:lnTo>
                  <a:lnTo>
                    <a:pt x="32" y="37"/>
                  </a:lnTo>
                  <a:lnTo>
                    <a:pt x="30" y="37"/>
                  </a:lnTo>
                  <a:lnTo>
                    <a:pt x="30" y="35"/>
                  </a:lnTo>
                  <a:lnTo>
                    <a:pt x="27" y="30"/>
                  </a:lnTo>
                  <a:lnTo>
                    <a:pt x="27" y="28"/>
                  </a:lnTo>
                  <a:lnTo>
                    <a:pt x="27" y="26"/>
                  </a:lnTo>
                  <a:lnTo>
                    <a:pt x="25" y="26"/>
                  </a:lnTo>
                  <a:lnTo>
                    <a:pt x="25" y="25"/>
                  </a:lnTo>
                  <a:lnTo>
                    <a:pt x="23" y="23"/>
                  </a:lnTo>
                  <a:lnTo>
                    <a:pt x="23" y="21"/>
                  </a:lnTo>
                  <a:lnTo>
                    <a:pt x="21" y="21"/>
                  </a:lnTo>
                  <a:lnTo>
                    <a:pt x="21" y="19"/>
                  </a:lnTo>
                  <a:lnTo>
                    <a:pt x="20" y="17"/>
                  </a:lnTo>
                  <a:lnTo>
                    <a:pt x="20" y="16"/>
                  </a:lnTo>
                  <a:lnTo>
                    <a:pt x="18" y="16"/>
                  </a:lnTo>
                  <a:lnTo>
                    <a:pt x="18" y="14"/>
                  </a:lnTo>
                  <a:lnTo>
                    <a:pt x="16" y="14"/>
                  </a:lnTo>
                  <a:lnTo>
                    <a:pt x="14" y="14"/>
                  </a:lnTo>
                  <a:lnTo>
                    <a:pt x="14" y="12"/>
                  </a:lnTo>
                  <a:lnTo>
                    <a:pt x="12" y="12"/>
                  </a:lnTo>
                  <a:lnTo>
                    <a:pt x="11" y="12"/>
                  </a:lnTo>
                  <a:lnTo>
                    <a:pt x="11" y="10"/>
                  </a:lnTo>
                  <a:lnTo>
                    <a:pt x="11" y="53"/>
                  </a:lnTo>
                  <a:lnTo>
                    <a:pt x="0" y="53"/>
                  </a:lnTo>
                  <a:lnTo>
                    <a:pt x="0" y="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2" name="Freeform 70"/>
            <p:cNvSpPr>
              <a:spLocks/>
            </p:cNvSpPr>
            <p:nvPr/>
          </p:nvSpPr>
          <p:spPr bwMode="auto">
            <a:xfrm>
              <a:off x="5692845" y="3469804"/>
              <a:ext cx="114224" cy="84094"/>
            </a:xfrm>
            <a:custGeom>
              <a:avLst/>
              <a:gdLst>
                <a:gd name="T0" fmla="*/ 56546918 w 76"/>
                <a:gd name="T1" fmla="*/ 21031906 h 54"/>
                <a:gd name="T2" fmla="*/ 56546918 w 76"/>
                <a:gd name="T3" fmla="*/ 70107885 h 54"/>
                <a:gd name="T4" fmla="*/ 119878140 w 76"/>
                <a:gd name="T5" fmla="*/ 70107885 h 54"/>
                <a:gd name="T6" fmla="*/ 56546918 w 76"/>
                <a:gd name="T7" fmla="*/ 21031906 h 54"/>
                <a:gd name="T8" fmla="*/ 0 w 76"/>
                <a:gd name="T9" fmla="*/ 70107885 h 54"/>
                <a:gd name="T10" fmla="*/ 38451419 w 76"/>
                <a:gd name="T11" fmla="*/ 70107885 h 54"/>
                <a:gd name="T12" fmla="*/ 38451419 w 76"/>
                <a:gd name="T13" fmla="*/ 0 h 54"/>
                <a:gd name="T14" fmla="*/ 56546918 w 76"/>
                <a:gd name="T15" fmla="*/ 0 h 54"/>
                <a:gd name="T16" fmla="*/ 142497499 w 76"/>
                <a:gd name="T17" fmla="*/ 70107885 h 54"/>
                <a:gd name="T18" fmla="*/ 142497499 w 76"/>
                <a:gd name="T19" fmla="*/ 88803926 h 54"/>
                <a:gd name="T20" fmla="*/ 56546918 w 76"/>
                <a:gd name="T21" fmla="*/ 88803926 h 54"/>
                <a:gd name="T22" fmla="*/ 56546918 w 76"/>
                <a:gd name="T23" fmla="*/ 109835849 h 54"/>
                <a:gd name="T24" fmla="*/ 38451419 w 76"/>
                <a:gd name="T25" fmla="*/ 109835849 h 54"/>
                <a:gd name="T26" fmla="*/ 38451419 w 76"/>
                <a:gd name="T27" fmla="*/ 88803926 h 54"/>
                <a:gd name="T28" fmla="*/ 0 w 76"/>
                <a:gd name="T29" fmla="*/ 88803926 h 54"/>
                <a:gd name="T30" fmla="*/ 0 w 76"/>
                <a:gd name="T31" fmla="*/ 70107885 h 54"/>
                <a:gd name="T32" fmla="*/ 56546918 w 76"/>
                <a:gd name="T33" fmla="*/ 2103190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4"/>
                <a:gd name="T53" fmla="*/ 76 w 7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4">
                  <a:moveTo>
                    <a:pt x="29" y="9"/>
                  </a:moveTo>
                  <a:lnTo>
                    <a:pt x="29" y="33"/>
                  </a:lnTo>
                  <a:lnTo>
                    <a:pt x="62" y="33"/>
                  </a:lnTo>
                  <a:lnTo>
                    <a:pt x="29" y="9"/>
                  </a:lnTo>
                  <a:lnTo>
                    <a:pt x="0" y="33"/>
                  </a:lnTo>
                  <a:lnTo>
                    <a:pt x="20" y="33"/>
                  </a:lnTo>
                  <a:lnTo>
                    <a:pt x="20" y="0"/>
                  </a:lnTo>
                  <a:lnTo>
                    <a:pt x="29" y="0"/>
                  </a:lnTo>
                  <a:lnTo>
                    <a:pt x="75" y="33"/>
                  </a:lnTo>
                  <a:lnTo>
                    <a:pt x="75" y="42"/>
                  </a:lnTo>
                  <a:lnTo>
                    <a:pt x="29" y="42"/>
                  </a:lnTo>
                  <a:lnTo>
                    <a:pt x="29" y="53"/>
                  </a:lnTo>
                  <a:lnTo>
                    <a:pt x="20" y="53"/>
                  </a:lnTo>
                  <a:lnTo>
                    <a:pt x="20" y="42"/>
                  </a:lnTo>
                  <a:lnTo>
                    <a:pt x="0" y="42"/>
                  </a:lnTo>
                  <a:lnTo>
                    <a:pt x="0" y="33"/>
                  </a:lnTo>
                  <a:lnTo>
                    <a:pt x="29" y="9"/>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3" name="Freeform 71"/>
            <p:cNvSpPr>
              <a:spLocks/>
            </p:cNvSpPr>
            <p:nvPr/>
          </p:nvSpPr>
          <p:spPr bwMode="auto">
            <a:xfrm>
              <a:off x="6292850" y="3468087"/>
              <a:ext cx="120789" cy="82378"/>
            </a:xfrm>
            <a:custGeom>
              <a:avLst/>
              <a:gdLst>
                <a:gd name="T0" fmla="*/ 61409342 w 80"/>
                <a:gd name="T1" fmla="*/ 81266792 h 56"/>
                <a:gd name="T2" fmla="*/ 68233605 w 80"/>
                <a:gd name="T3" fmla="*/ 74493685 h 56"/>
                <a:gd name="T4" fmla="*/ 79604863 w 80"/>
                <a:gd name="T5" fmla="*/ 60950476 h 56"/>
                <a:gd name="T6" fmla="*/ 79604863 w 80"/>
                <a:gd name="T7" fmla="*/ 49662464 h 56"/>
                <a:gd name="T8" fmla="*/ 75056360 w 80"/>
                <a:gd name="T9" fmla="*/ 31604339 h 56"/>
                <a:gd name="T10" fmla="*/ 63683594 w 80"/>
                <a:gd name="T11" fmla="*/ 24831232 h 56"/>
                <a:gd name="T12" fmla="*/ 50038084 w 80"/>
                <a:gd name="T13" fmla="*/ 20316322 h 56"/>
                <a:gd name="T14" fmla="*/ 34116803 w 80"/>
                <a:gd name="T15" fmla="*/ 24831232 h 56"/>
                <a:gd name="T16" fmla="*/ 22744030 w 80"/>
                <a:gd name="T17" fmla="*/ 31604339 h 56"/>
                <a:gd name="T18" fmla="*/ 20469779 w 80"/>
                <a:gd name="T19" fmla="*/ 45147549 h 56"/>
                <a:gd name="T20" fmla="*/ 15921275 w 80"/>
                <a:gd name="T21" fmla="*/ 58692272 h 56"/>
                <a:gd name="T22" fmla="*/ 22744030 w 80"/>
                <a:gd name="T23" fmla="*/ 65463877 h 56"/>
                <a:gd name="T24" fmla="*/ 29568299 w 80"/>
                <a:gd name="T25" fmla="*/ 76751888 h 56"/>
                <a:gd name="T26" fmla="*/ 45489569 w 80"/>
                <a:gd name="T27" fmla="*/ 81266792 h 56"/>
                <a:gd name="T28" fmla="*/ 113721677 w 80"/>
                <a:gd name="T29" fmla="*/ 81266792 h 56"/>
                <a:gd name="T30" fmla="*/ 129642947 w 80"/>
                <a:gd name="T31" fmla="*/ 76751888 h 56"/>
                <a:gd name="T32" fmla="*/ 138741462 w 80"/>
                <a:gd name="T33" fmla="*/ 65463877 h 56"/>
                <a:gd name="T34" fmla="*/ 138741462 w 80"/>
                <a:gd name="T35" fmla="*/ 51920668 h 56"/>
                <a:gd name="T36" fmla="*/ 129642947 w 80"/>
                <a:gd name="T37" fmla="*/ 36117741 h 56"/>
                <a:gd name="T38" fmla="*/ 118270181 w 80"/>
                <a:gd name="T39" fmla="*/ 24831232 h 56"/>
                <a:gd name="T40" fmla="*/ 104624671 w 80"/>
                <a:gd name="T41" fmla="*/ 20316322 h 56"/>
                <a:gd name="T42" fmla="*/ 88703378 w 80"/>
                <a:gd name="T43" fmla="*/ 20316322 h 56"/>
                <a:gd name="T44" fmla="*/ 93251881 w 80"/>
                <a:gd name="T45" fmla="*/ 24831232 h 56"/>
                <a:gd name="T46" fmla="*/ 97800384 w 80"/>
                <a:gd name="T47" fmla="*/ 40632645 h 56"/>
                <a:gd name="T48" fmla="*/ 97800384 w 80"/>
                <a:gd name="T49" fmla="*/ 58692272 h 56"/>
                <a:gd name="T50" fmla="*/ 97800384 w 80"/>
                <a:gd name="T51" fmla="*/ 74493685 h 56"/>
                <a:gd name="T52" fmla="*/ 93251881 w 80"/>
                <a:gd name="T53" fmla="*/ 85781696 h 56"/>
                <a:gd name="T54" fmla="*/ 79604863 w 80"/>
                <a:gd name="T55" fmla="*/ 94811504 h 56"/>
                <a:gd name="T56" fmla="*/ 63683594 w 80"/>
                <a:gd name="T57" fmla="*/ 99324929 h 56"/>
                <a:gd name="T58" fmla="*/ 54586587 w 80"/>
                <a:gd name="T59" fmla="*/ 103839833 h 56"/>
                <a:gd name="T60" fmla="*/ 38665306 w 80"/>
                <a:gd name="T61" fmla="*/ 99324929 h 56"/>
                <a:gd name="T62" fmla="*/ 22744030 w 80"/>
                <a:gd name="T63" fmla="*/ 97068205 h 56"/>
                <a:gd name="T64" fmla="*/ 15921275 w 80"/>
                <a:gd name="T65" fmla="*/ 92553301 h 56"/>
                <a:gd name="T66" fmla="*/ 4548505 w 80"/>
                <a:gd name="T67" fmla="*/ 81266792 h 56"/>
                <a:gd name="T68" fmla="*/ 0 w 80"/>
                <a:gd name="T69" fmla="*/ 65463877 h 56"/>
                <a:gd name="T70" fmla="*/ 0 w 80"/>
                <a:gd name="T71" fmla="*/ 51920668 h 56"/>
                <a:gd name="T72" fmla="*/ 0 w 80"/>
                <a:gd name="T73" fmla="*/ 31604339 h 56"/>
                <a:gd name="T74" fmla="*/ 9098518 w 80"/>
                <a:gd name="T75" fmla="*/ 20316322 h 56"/>
                <a:gd name="T76" fmla="*/ 22744030 w 80"/>
                <a:gd name="T77" fmla="*/ 15801418 h 56"/>
                <a:gd name="T78" fmla="*/ 29568299 w 80"/>
                <a:gd name="T79" fmla="*/ 6771608 h 56"/>
                <a:gd name="T80" fmla="*/ 50038084 w 80"/>
                <a:gd name="T81" fmla="*/ 4514905 h 56"/>
                <a:gd name="T82" fmla="*/ 61409342 w 80"/>
                <a:gd name="T83" fmla="*/ 0 h 56"/>
                <a:gd name="T84" fmla="*/ 79604863 w 80"/>
                <a:gd name="T85" fmla="*/ 0 h 56"/>
                <a:gd name="T86" fmla="*/ 97800384 w 80"/>
                <a:gd name="T87" fmla="*/ 4514905 h 56"/>
                <a:gd name="T88" fmla="*/ 109173174 w 80"/>
                <a:gd name="T89" fmla="*/ 6771608 h 56"/>
                <a:gd name="T90" fmla="*/ 125094444 w 80"/>
                <a:gd name="T91" fmla="*/ 15801418 h 56"/>
                <a:gd name="T92" fmla="*/ 141015713 w 80"/>
                <a:gd name="T93" fmla="*/ 20316322 h 56"/>
                <a:gd name="T94" fmla="*/ 150112720 w 80"/>
                <a:gd name="T95" fmla="*/ 29346136 h 56"/>
                <a:gd name="T96" fmla="*/ 152386971 w 80"/>
                <a:gd name="T97" fmla="*/ 45147549 h 56"/>
                <a:gd name="T98" fmla="*/ 152386971 w 80"/>
                <a:gd name="T99" fmla="*/ 60950476 h 56"/>
                <a:gd name="T100" fmla="*/ 150112720 w 80"/>
                <a:gd name="T101" fmla="*/ 76751888 h 56"/>
                <a:gd name="T102" fmla="*/ 143289965 w 80"/>
                <a:gd name="T103" fmla="*/ 90296600 h 56"/>
                <a:gd name="T104" fmla="*/ 138741462 w 80"/>
                <a:gd name="T105" fmla="*/ 97068205 h 56"/>
                <a:gd name="T106" fmla="*/ 118270181 w 80"/>
                <a:gd name="T107" fmla="*/ 99324929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
                <a:gd name="T163" fmla="*/ 0 h 56"/>
                <a:gd name="T164" fmla="*/ 80 w 80"/>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 h="56">
                  <a:moveTo>
                    <a:pt x="25" y="44"/>
                  </a:moveTo>
                  <a:lnTo>
                    <a:pt x="27" y="44"/>
                  </a:lnTo>
                  <a:lnTo>
                    <a:pt x="27" y="42"/>
                  </a:lnTo>
                  <a:lnTo>
                    <a:pt x="29" y="42"/>
                  </a:lnTo>
                  <a:lnTo>
                    <a:pt x="31" y="42"/>
                  </a:lnTo>
                  <a:lnTo>
                    <a:pt x="32" y="42"/>
                  </a:lnTo>
                  <a:lnTo>
                    <a:pt x="34" y="42"/>
                  </a:lnTo>
                  <a:lnTo>
                    <a:pt x="34" y="40"/>
                  </a:lnTo>
                  <a:lnTo>
                    <a:pt x="36" y="40"/>
                  </a:lnTo>
                  <a:lnTo>
                    <a:pt x="36" y="39"/>
                  </a:lnTo>
                  <a:lnTo>
                    <a:pt x="38" y="39"/>
                  </a:lnTo>
                  <a:lnTo>
                    <a:pt x="39" y="37"/>
                  </a:lnTo>
                  <a:lnTo>
                    <a:pt x="39" y="35"/>
                  </a:lnTo>
                  <a:lnTo>
                    <a:pt x="41" y="35"/>
                  </a:lnTo>
                  <a:lnTo>
                    <a:pt x="41" y="33"/>
                  </a:lnTo>
                  <a:lnTo>
                    <a:pt x="41" y="32"/>
                  </a:lnTo>
                  <a:lnTo>
                    <a:pt x="41" y="30"/>
                  </a:lnTo>
                  <a:lnTo>
                    <a:pt x="41" y="28"/>
                  </a:lnTo>
                  <a:lnTo>
                    <a:pt x="41" y="26"/>
                  </a:lnTo>
                  <a:lnTo>
                    <a:pt x="41" y="25"/>
                  </a:lnTo>
                  <a:lnTo>
                    <a:pt x="41" y="23"/>
                  </a:lnTo>
                  <a:lnTo>
                    <a:pt x="41" y="21"/>
                  </a:lnTo>
                  <a:lnTo>
                    <a:pt x="39" y="21"/>
                  </a:lnTo>
                  <a:lnTo>
                    <a:pt x="39" y="19"/>
                  </a:lnTo>
                  <a:lnTo>
                    <a:pt x="39" y="17"/>
                  </a:lnTo>
                  <a:lnTo>
                    <a:pt x="38" y="17"/>
                  </a:lnTo>
                  <a:lnTo>
                    <a:pt x="38" y="16"/>
                  </a:lnTo>
                  <a:lnTo>
                    <a:pt x="36" y="16"/>
                  </a:lnTo>
                  <a:lnTo>
                    <a:pt x="36" y="14"/>
                  </a:lnTo>
                  <a:lnTo>
                    <a:pt x="34" y="14"/>
                  </a:lnTo>
                  <a:lnTo>
                    <a:pt x="32" y="14"/>
                  </a:lnTo>
                  <a:lnTo>
                    <a:pt x="31" y="12"/>
                  </a:lnTo>
                  <a:lnTo>
                    <a:pt x="29" y="12"/>
                  </a:lnTo>
                  <a:lnTo>
                    <a:pt x="27" y="12"/>
                  </a:lnTo>
                  <a:lnTo>
                    <a:pt x="25" y="12"/>
                  </a:lnTo>
                  <a:lnTo>
                    <a:pt x="23" y="12"/>
                  </a:lnTo>
                  <a:lnTo>
                    <a:pt x="22" y="12"/>
                  </a:lnTo>
                  <a:lnTo>
                    <a:pt x="20" y="12"/>
                  </a:lnTo>
                  <a:lnTo>
                    <a:pt x="18" y="12"/>
                  </a:lnTo>
                  <a:lnTo>
                    <a:pt x="18" y="14"/>
                  </a:lnTo>
                  <a:lnTo>
                    <a:pt x="16" y="14"/>
                  </a:lnTo>
                  <a:lnTo>
                    <a:pt x="14" y="14"/>
                  </a:lnTo>
                  <a:lnTo>
                    <a:pt x="14" y="16"/>
                  </a:lnTo>
                  <a:lnTo>
                    <a:pt x="13" y="16"/>
                  </a:lnTo>
                  <a:lnTo>
                    <a:pt x="13" y="17"/>
                  </a:lnTo>
                  <a:lnTo>
                    <a:pt x="11" y="17"/>
                  </a:lnTo>
                  <a:lnTo>
                    <a:pt x="11" y="19"/>
                  </a:lnTo>
                  <a:lnTo>
                    <a:pt x="9" y="19"/>
                  </a:lnTo>
                  <a:lnTo>
                    <a:pt x="9" y="21"/>
                  </a:lnTo>
                  <a:lnTo>
                    <a:pt x="9" y="23"/>
                  </a:lnTo>
                  <a:lnTo>
                    <a:pt x="9" y="25"/>
                  </a:lnTo>
                  <a:lnTo>
                    <a:pt x="9" y="26"/>
                  </a:lnTo>
                  <a:lnTo>
                    <a:pt x="7" y="26"/>
                  </a:lnTo>
                  <a:lnTo>
                    <a:pt x="7" y="28"/>
                  </a:lnTo>
                  <a:lnTo>
                    <a:pt x="7" y="30"/>
                  </a:lnTo>
                  <a:lnTo>
                    <a:pt x="9" y="30"/>
                  </a:lnTo>
                  <a:lnTo>
                    <a:pt x="9" y="32"/>
                  </a:lnTo>
                  <a:lnTo>
                    <a:pt x="9" y="33"/>
                  </a:lnTo>
                  <a:lnTo>
                    <a:pt x="9" y="35"/>
                  </a:lnTo>
                  <a:lnTo>
                    <a:pt x="11" y="35"/>
                  </a:lnTo>
                  <a:lnTo>
                    <a:pt x="11" y="37"/>
                  </a:lnTo>
                  <a:lnTo>
                    <a:pt x="11" y="39"/>
                  </a:lnTo>
                  <a:lnTo>
                    <a:pt x="13" y="39"/>
                  </a:lnTo>
                  <a:lnTo>
                    <a:pt x="14" y="40"/>
                  </a:lnTo>
                  <a:lnTo>
                    <a:pt x="16" y="40"/>
                  </a:lnTo>
                  <a:lnTo>
                    <a:pt x="16" y="42"/>
                  </a:lnTo>
                  <a:lnTo>
                    <a:pt x="18" y="42"/>
                  </a:lnTo>
                  <a:lnTo>
                    <a:pt x="20" y="42"/>
                  </a:lnTo>
                  <a:lnTo>
                    <a:pt x="22" y="42"/>
                  </a:lnTo>
                  <a:lnTo>
                    <a:pt x="23" y="42"/>
                  </a:lnTo>
                  <a:lnTo>
                    <a:pt x="23" y="44"/>
                  </a:lnTo>
                  <a:lnTo>
                    <a:pt x="25" y="44"/>
                  </a:lnTo>
                  <a:lnTo>
                    <a:pt x="57" y="53"/>
                  </a:lnTo>
                  <a:lnTo>
                    <a:pt x="57" y="42"/>
                  </a:lnTo>
                  <a:lnTo>
                    <a:pt x="59" y="42"/>
                  </a:lnTo>
                  <a:lnTo>
                    <a:pt x="61" y="42"/>
                  </a:lnTo>
                  <a:lnTo>
                    <a:pt x="63" y="42"/>
                  </a:lnTo>
                  <a:lnTo>
                    <a:pt x="64" y="42"/>
                  </a:lnTo>
                  <a:lnTo>
                    <a:pt x="64" y="40"/>
                  </a:lnTo>
                  <a:lnTo>
                    <a:pt x="66" y="40"/>
                  </a:lnTo>
                  <a:lnTo>
                    <a:pt x="66" y="39"/>
                  </a:lnTo>
                  <a:lnTo>
                    <a:pt x="68" y="39"/>
                  </a:lnTo>
                  <a:lnTo>
                    <a:pt x="68" y="37"/>
                  </a:lnTo>
                  <a:lnTo>
                    <a:pt x="70" y="37"/>
                  </a:lnTo>
                  <a:lnTo>
                    <a:pt x="70" y="35"/>
                  </a:lnTo>
                  <a:lnTo>
                    <a:pt x="70" y="33"/>
                  </a:lnTo>
                  <a:lnTo>
                    <a:pt x="70" y="32"/>
                  </a:lnTo>
                  <a:lnTo>
                    <a:pt x="70" y="30"/>
                  </a:lnTo>
                  <a:lnTo>
                    <a:pt x="70" y="28"/>
                  </a:lnTo>
                  <a:lnTo>
                    <a:pt x="70" y="26"/>
                  </a:lnTo>
                  <a:lnTo>
                    <a:pt x="70" y="25"/>
                  </a:lnTo>
                  <a:lnTo>
                    <a:pt x="70" y="23"/>
                  </a:lnTo>
                  <a:lnTo>
                    <a:pt x="68" y="21"/>
                  </a:lnTo>
                  <a:lnTo>
                    <a:pt x="68" y="19"/>
                  </a:lnTo>
                  <a:lnTo>
                    <a:pt x="66" y="19"/>
                  </a:lnTo>
                  <a:lnTo>
                    <a:pt x="66" y="17"/>
                  </a:lnTo>
                  <a:lnTo>
                    <a:pt x="64" y="17"/>
                  </a:lnTo>
                  <a:lnTo>
                    <a:pt x="63" y="16"/>
                  </a:lnTo>
                  <a:lnTo>
                    <a:pt x="61" y="16"/>
                  </a:lnTo>
                  <a:lnTo>
                    <a:pt x="61" y="14"/>
                  </a:lnTo>
                  <a:lnTo>
                    <a:pt x="59" y="14"/>
                  </a:lnTo>
                  <a:lnTo>
                    <a:pt x="57" y="14"/>
                  </a:lnTo>
                  <a:lnTo>
                    <a:pt x="56" y="14"/>
                  </a:lnTo>
                  <a:lnTo>
                    <a:pt x="56" y="12"/>
                  </a:lnTo>
                  <a:lnTo>
                    <a:pt x="54" y="12"/>
                  </a:lnTo>
                  <a:lnTo>
                    <a:pt x="52" y="12"/>
                  </a:lnTo>
                  <a:lnTo>
                    <a:pt x="50" y="12"/>
                  </a:lnTo>
                  <a:lnTo>
                    <a:pt x="48" y="12"/>
                  </a:lnTo>
                  <a:lnTo>
                    <a:pt x="47" y="12"/>
                  </a:lnTo>
                  <a:lnTo>
                    <a:pt x="45" y="12"/>
                  </a:lnTo>
                  <a:lnTo>
                    <a:pt x="43" y="10"/>
                  </a:lnTo>
                  <a:lnTo>
                    <a:pt x="43" y="12"/>
                  </a:lnTo>
                  <a:lnTo>
                    <a:pt x="45" y="12"/>
                  </a:lnTo>
                  <a:lnTo>
                    <a:pt x="45" y="14"/>
                  </a:lnTo>
                  <a:lnTo>
                    <a:pt x="47" y="14"/>
                  </a:lnTo>
                  <a:lnTo>
                    <a:pt x="47" y="16"/>
                  </a:lnTo>
                  <a:lnTo>
                    <a:pt x="47" y="17"/>
                  </a:lnTo>
                  <a:lnTo>
                    <a:pt x="48" y="17"/>
                  </a:lnTo>
                  <a:lnTo>
                    <a:pt x="48" y="19"/>
                  </a:lnTo>
                  <a:lnTo>
                    <a:pt x="50" y="21"/>
                  </a:lnTo>
                  <a:lnTo>
                    <a:pt x="50" y="23"/>
                  </a:lnTo>
                  <a:lnTo>
                    <a:pt x="50" y="25"/>
                  </a:lnTo>
                  <a:lnTo>
                    <a:pt x="50" y="26"/>
                  </a:lnTo>
                  <a:lnTo>
                    <a:pt x="50" y="28"/>
                  </a:lnTo>
                  <a:lnTo>
                    <a:pt x="50" y="30"/>
                  </a:lnTo>
                  <a:lnTo>
                    <a:pt x="50" y="32"/>
                  </a:lnTo>
                  <a:lnTo>
                    <a:pt x="50" y="33"/>
                  </a:lnTo>
                  <a:lnTo>
                    <a:pt x="50" y="35"/>
                  </a:lnTo>
                  <a:lnTo>
                    <a:pt x="50" y="37"/>
                  </a:lnTo>
                  <a:lnTo>
                    <a:pt x="50" y="39"/>
                  </a:lnTo>
                  <a:lnTo>
                    <a:pt x="48" y="39"/>
                  </a:lnTo>
                  <a:lnTo>
                    <a:pt x="48" y="40"/>
                  </a:lnTo>
                  <a:lnTo>
                    <a:pt x="48" y="42"/>
                  </a:lnTo>
                  <a:lnTo>
                    <a:pt x="47" y="42"/>
                  </a:lnTo>
                  <a:lnTo>
                    <a:pt x="47" y="44"/>
                  </a:lnTo>
                  <a:lnTo>
                    <a:pt x="47" y="46"/>
                  </a:lnTo>
                  <a:lnTo>
                    <a:pt x="45" y="46"/>
                  </a:lnTo>
                  <a:lnTo>
                    <a:pt x="45" y="48"/>
                  </a:lnTo>
                  <a:lnTo>
                    <a:pt x="43" y="48"/>
                  </a:lnTo>
                  <a:lnTo>
                    <a:pt x="41" y="49"/>
                  </a:lnTo>
                  <a:lnTo>
                    <a:pt x="39" y="49"/>
                  </a:lnTo>
                  <a:lnTo>
                    <a:pt x="39" y="51"/>
                  </a:lnTo>
                  <a:lnTo>
                    <a:pt x="38" y="51"/>
                  </a:lnTo>
                  <a:lnTo>
                    <a:pt x="36" y="53"/>
                  </a:lnTo>
                  <a:lnTo>
                    <a:pt x="34" y="53"/>
                  </a:lnTo>
                  <a:lnTo>
                    <a:pt x="32" y="53"/>
                  </a:lnTo>
                  <a:lnTo>
                    <a:pt x="31" y="53"/>
                  </a:lnTo>
                  <a:lnTo>
                    <a:pt x="29" y="53"/>
                  </a:lnTo>
                  <a:lnTo>
                    <a:pt x="29" y="55"/>
                  </a:lnTo>
                  <a:lnTo>
                    <a:pt x="27" y="55"/>
                  </a:lnTo>
                  <a:lnTo>
                    <a:pt x="25" y="55"/>
                  </a:lnTo>
                  <a:lnTo>
                    <a:pt x="23" y="55"/>
                  </a:lnTo>
                  <a:lnTo>
                    <a:pt x="22" y="55"/>
                  </a:lnTo>
                  <a:lnTo>
                    <a:pt x="22" y="53"/>
                  </a:lnTo>
                  <a:lnTo>
                    <a:pt x="20" y="53"/>
                  </a:lnTo>
                  <a:lnTo>
                    <a:pt x="18" y="53"/>
                  </a:lnTo>
                  <a:lnTo>
                    <a:pt x="16" y="53"/>
                  </a:lnTo>
                  <a:lnTo>
                    <a:pt x="14" y="53"/>
                  </a:lnTo>
                  <a:lnTo>
                    <a:pt x="14" y="51"/>
                  </a:lnTo>
                  <a:lnTo>
                    <a:pt x="13" y="51"/>
                  </a:lnTo>
                  <a:lnTo>
                    <a:pt x="11" y="51"/>
                  </a:lnTo>
                  <a:lnTo>
                    <a:pt x="11" y="49"/>
                  </a:lnTo>
                  <a:lnTo>
                    <a:pt x="9" y="49"/>
                  </a:lnTo>
                  <a:lnTo>
                    <a:pt x="9" y="48"/>
                  </a:lnTo>
                  <a:lnTo>
                    <a:pt x="7" y="48"/>
                  </a:lnTo>
                  <a:lnTo>
                    <a:pt x="6" y="46"/>
                  </a:lnTo>
                  <a:lnTo>
                    <a:pt x="6" y="44"/>
                  </a:lnTo>
                  <a:lnTo>
                    <a:pt x="4" y="44"/>
                  </a:lnTo>
                  <a:lnTo>
                    <a:pt x="4" y="42"/>
                  </a:lnTo>
                  <a:lnTo>
                    <a:pt x="2" y="42"/>
                  </a:lnTo>
                  <a:lnTo>
                    <a:pt x="2" y="40"/>
                  </a:lnTo>
                  <a:lnTo>
                    <a:pt x="2" y="39"/>
                  </a:lnTo>
                  <a:lnTo>
                    <a:pt x="0" y="39"/>
                  </a:lnTo>
                  <a:lnTo>
                    <a:pt x="0" y="37"/>
                  </a:lnTo>
                  <a:lnTo>
                    <a:pt x="0" y="35"/>
                  </a:lnTo>
                  <a:lnTo>
                    <a:pt x="0" y="33"/>
                  </a:lnTo>
                  <a:lnTo>
                    <a:pt x="0" y="32"/>
                  </a:lnTo>
                  <a:lnTo>
                    <a:pt x="0" y="30"/>
                  </a:lnTo>
                  <a:lnTo>
                    <a:pt x="0" y="28"/>
                  </a:lnTo>
                  <a:lnTo>
                    <a:pt x="0" y="26"/>
                  </a:lnTo>
                  <a:lnTo>
                    <a:pt x="0" y="25"/>
                  </a:lnTo>
                  <a:lnTo>
                    <a:pt x="0" y="23"/>
                  </a:lnTo>
                  <a:lnTo>
                    <a:pt x="0" y="21"/>
                  </a:lnTo>
                  <a:lnTo>
                    <a:pt x="0" y="19"/>
                  </a:lnTo>
                  <a:lnTo>
                    <a:pt x="0" y="17"/>
                  </a:lnTo>
                  <a:lnTo>
                    <a:pt x="2" y="17"/>
                  </a:lnTo>
                  <a:lnTo>
                    <a:pt x="2" y="16"/>
                  </a:lnTo>
                  <a:lnTo>
                    <a:pt x="2" y="14"/>
                  </a:lnTo>
                  <a:lnTo>
                    <a:pt x="4" y="14"/>
                  </a:lnTo>
                  <a:lnTo>
                    <a:pt x="4" y="12"/>
                  </a:lnTo>
                  <a:lnTo>
                    <a:pt x="6" y="12"/>
                  </a:lnTo>
                  <a:lnTo>
                    <a:pt x="6" y="10"/>
                  </a:lnTo>
                  <a:lnTo>
                    <a:pt x="7" y="9"/>
                  </a:lnTo>
                  <a:lnTo>
                    <a:pt x="9" y="7"/>
                  </a:lnTo>
                  <a:lnTo>
                    <a:pt x="11" y="7"/>
                  </a:lnTo>
                  <a:lnTo>
                    <a:pt x="11" y="5"/>
                  </a:lnTo>
                  <a:lnTo>
                    <a:pt x="13" y="5"/>
                  </a:lnTo>
                  <a:lnTo>
                    <a:pt x="14" y="5"/>
                  </a:lnTo>
                  <a:lnTo>
                    <a:pt x="14" y="3"/>
                  </a:lnTo>
                  <a:lnTo>
                    <a:pt x="16" y="3"/>
                  </a:lnTo>
                  <a:lnTo>
                    <a:pt x="18" y="3"/>
                  </a:lnTo>
                  <a:lnTo>
                    <a:pt x="20" y="2"/>
                  </a:lnTo>
                  <a:lnTo>
                    <a:pt x="22" y="2"/>
                  </a:lnTo>
                  <a:lnTo>
                    <a:pt x="23" y="2"/>
                  </a:lnTo>
                  <a:lnTo>
                    <a:pt x="25" y="2"/>
                  </a:lnTo>
                  <a:lnTo>
                    <a:pt x="27" y="2"/>
                  </a:lnTo>
                  <a:lnTo>
                    <a:pt x="27" y="0"/>
                  </a:lnTo>
                  <a:lnTo>
                    <a:pt x="29" y="0"/>
                  </a:lnTo>
                  <a:lnTo>
                    <a:pt x="31" y="0"/>
                  </a:lnTo>
                  <a:lnTo>
                    <a:pt x="32" y="0"/>
                  </a:lnTo>
                  <a:lnTo>
                    <a:pt x="34" y="0"/>
                  </a:lnTo>
                  <a:lnTo>
                    <a:pt x="36" y="0"/>
                  </a:lnTo>
                  <a:lnTo>
                    <a:pt x="38" y="0"/>
                  </a:lnTo>
                  <a:lnTo>
                    <a:pt x="39" y="0"/>
                  </a:lnTo>
                  <a:lnTo>
                    <a:pt x="41" y="0"/>
                  </a:lnTo>
                  <a:lnTo>
                    <a:pt x="43" y="0"/>
                  </a:lnTo>
                  <a:lnTo>
                    <a:pt x="45" y="0"/>
                  </a:lnTo>
                  <a:lnTo>
                    <a:pt x="47" y="2"/>
                  </a:lnTo>
                  <a:lnTo>
                    <a:pt x="48" y="2"/>
                  </a:lnTo>
                  <a:lnTo>
                    <a:pt x="50" y="2"/>
                  </a:lnTo>
                  <a:lnTo>
                    <a:pt x="52" y="2"/>
                  </a:lnTo>
                  <a:lnTo>
                    <a:pt x="54" y="2"/>
                  </a:lnTo>
                  <a:lnTo>
                    <a:pt x="56" y="2"/>
                  </a:lnTo>
                  <a:lnTo>
                    <a:pt x="56" y="3"/>
                  </a:lnTo>
                  <a:lnTo>
                    <a:pt x="57" y="3"/>
                  </a:lnTo>
                  <a:lnTo>
                    <a:pt x="59" y="3"/>
                  </a:lnTo>
                  <a:lnTo>
                    <a:pt x="61" y="3"/>
                  </a:lnTo>
                  <a:lnTo>
                    <a:pt x="63" y="5"/>
                  </a:lnTo>
                  <a:lnTo>
                    <a:pt x="64" y="5"/>
                  </a:lnTo>
                  <a:lnTo>
                    <a:pt x="64" y="7"/>
                  </a:lnTo>
                  <a:lnTo>
                    <a:pt x="66" y="7"/>
                  </a:lnTo>
                  <a:lnTo>
                    <a:pt x="68" y="7"/>
                  </a:lnTo>
                  <a:lnTo>
                    <a:pt x="68" y="9"/>
                  </a:lnTo>
                  <a:lnTo>
                    <a:pt x="70" y="9"/>
                  </a:lnTo>
                  <a:lnTo>
                    <a:pt x="72" y="10"/>
                  </a:lnTo>
                  <a:lnTo>
                    <a:pt x="73" y="12"/>
                  </a:lnTo>
                  <a:lnTo>
                    <a:pt x="73" y="14"/>
                  </a:lnTo>
                  <a:lnTo>
                    <a:pt x="75" y="14"/>
                  </a:lnTo>
                  <a:lnTo>
                    <a:pt x="75" y="16"/>
                  </a:lnTo>
                  <a:lnTo>
                    <a:pt x="77" y="16"/>
                  </a:lnTo>
                  <a:lnTo>
                    <a:pt x="77" y="17"/>
                  </a:lnTo>
                  <a:lnTo>
                    <a:pt x="77" y="19"/>
                  </a:lnTo>
                  <a:lnTo>
                    <a:pt x="79" y="19"/>
                  </a:lnTo>
                  <a:lnTo>
                    <a:pt x="79" y="21"/>
                  </a:lnTo>
                  <a:lnTo>
                    <a:pt x="79" y="23"/>
                  </a:lnTo>
                  <a:lnTo>
                    <a:pt x="79" y="25"/>
                  </a:lnTo>
                  <a:lnTo>
                    <a:pt x="79" y="26"/>
                  </a:lnTo>
                  <a:lnTo>
                    <a:pt x="79" y="28"/>
                  </a:lnTo>
                  <a:lnTo>
                    <a:pt x="79" y="30"/>
                  </a:lnTo>
                  <a:lnTo>
                    <a:pt x="79" y="32"/>
                  </a:lnTo>
                  <a:lnTo>
                    <a:pt x="79" y="33"/>
                  </a:lnTo>
                  <a:lnTo>
                    <a:pt x="79" y="35"/>
                  </a:lnTo>
                  <a:lnTo>
                    <a:pt x="79" y="37"/>
                  </a:lnTo>
                  <a:lnTo>
                    <a:pt x="79" y="39"/>
                  </a:lnTo>
                  <a:lnTo>
                    <a:pt x="77" y="40"/>
                  </a:lnTo>
                  <a:lnTo>
                    <a:pt x="77" y="42"/>
                  </a:lnTo>
                  <a:lnTo>
                    <a:pt x="77" y="44"/>
                  </a:lnTo>
                  <a:lnTo>
                    <a:pt x="75" y="44"/>
                  </a:lnTo>
                  <a:lnTo>
                    <a:pt x="75" y="46"/>
                  </a:lnTo>
                  <a:lnTo>
                    <a:pt x="73" y="46"/>
                  </a:lnTo>
                  <a:lnTo>
                    <a:pt x="73" y="48"/>
                  </a:lnTo>
                  <a:lnTo>
                    <a:pt x="72" y="48"/>
                  </a:lnTo>
                  <a:lnTo>
                    <a:pt x="72" y="49"/>
                  </a:lnTo>
                  <a:lnTo>
                    <a:pt x="70" y="49"/>
                  </a:lnTo>
                  <a:lnTo>
                    <a:pt x="70" y="51"/>
                  </a:lnTo>
                  <a:lnTo>
                    <a:pt x="68" y="51"/>
                  </a:lnTo>
                  <a:lnTo>
                    <a:pt x="66" y="51"/>
                  </a:lnTo>
                  <a:lnTo>
                    <a:pt x="64" y="53"/>
                  </a:lnTo>
                  <a:lnTo>
                    <a:pt x="63" y="53"/>
                  </a:lnTo>
                  <a:lnTo>
                    <a:pt x="61" y="53"/>
                  </a:lnTo>
                  <a:lnTo>
                    <a:pt x="59" y="53"/>
                  </a:lnTo>
                  <a:lnTo>
                    <a:pt x="57" y="53"/>
                  </a:lnTo>
                  <a:lnTo>
                    <a:pt x="25" y="44"/>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64" name="Freeform 72"/>
            <p:cNvSpPr>
              <a:spLocks/>
            </p:cNvSpPr>
            <p:nvPr/>
          </p:nvSpPr>
          <p:spPr bwMode="auto">
            <a:xfrm>
              <a:off x="6894168" y="3468087"/>
              <a:ext cx="123415" cy="80663"/>
            </a:xfrm>
            <a:custGeom>
              <a:avLst/>
              <a:gdLst>
                <a:gd name="T0" fmla="*/ 34204390 w 82"/>
                <a:gd name="T1" fmla="*/ 20231754 h 54"/>
                <a:gd name="T2" fmla="*/ 22803428 w 82"/>
                <a:gd name="T3" fmla="*/ 31470621 h 54"/>
                <a:gd name="T4" fmla="*/ 22803428 w 82"/>
                <a:gd name="T5" fmla="*/ 49454909 h 54"/>
                <a:gd name="T6" fmla="*/ 22803428 w 82"/>
                <a:gd name="T7" fmla="*/ 60695269 h 54"/>
                <a:gd name="T8" fmla="*/ 27363817 w 82"/>
                <a:gd name="T9" fmla="*/ 74181602 h 54"/>
                <a:gd name="T10" fmla="*/ 43325155 w 82"/>
                <a:gd name="T11" fmla="*/ 80925518 h 54"/>
                <a:gd name="T12" fmla="*/ 61568207 w 82"/>
                <a:gd name="T13" fmla="*/ 80925518 h 54"/>
                <a:gd name="T14" fmla="*/ 68408780 w 82"/>
                <a:gd name="T15" fmla="*/ 69686657 h 54"/>
                <a:gd name="T16" fmla="*/ 77529545 w 82"/>
                <a:gd name="T17" fmla="*/ 58446297 h 54"/>
                <a:gd name="T18" fmla="*/ 77529545 w 82"/>
                <a:gd name="T19" fmla="*/ 44958453 h 54"/>
                <a:gd name="T20" fmla="*/ 72969163 w 82"/>
                <a:gd name="T21" fmla="*/ 29223149 h 54"/>
                <a:gd name="T22" fmla="*/ 61568207 w 82"/>
                <a:gd name="T23" fmla="*/ 20231754 h 54"/>
                <a:gd name="T24" fmla="*/ 114014139 w 82"/>
                <a:gd name="T25" fmla="*/ 24726705 h 54"/>
                <a:gd name="T26" fmla="*/ 102613182 w 82"/>
                <a:gd name="T27" fmla="*/ 29223149 h 54"/>
                <a:gd name="T28" fmla="*/ 98052776 w 82"/>
                <a:gd name="T29" fmla="*/ 40463509 h 54"/>
                <a:gd name="T30" fmla="*/ 98052776 w 82"/>
                <a:gd name="T31" fmla="*/ 56198825 h 54"/>
                <a:gd name="T32" fmla="*/ 100332991 w 82"/>
                <a:gd name="T33" fmla="*/ 69686657 h 54"/>
                <a:gd name="T34" fmla="*/ 109453756 w 82"/>
                <a:gd name="T35" fmla="*/ 76430573 h 54"/>
                <a:gd name="T36" fmla="*/ 127695286 w 82"/>
                <a:gd name="T37" fmla="*/ 76430573 h 54"/>
                <a:gd name="T38" fmla="*/ 139097752 w 82"/>
                <a:gd name="T39" fmla="*/ 69686657 h 54"/>
                <a:gd name="T40" fmla="*/ 141377943 w 82"/>
                <a:gd name="T41" fmla="*/ 56198825 h 54"/>
                <a:gd name="T42" fmla="*/ 141377943 w 82"/>
                <a:gd name="T43" fmla="*/ 40463509 h 54"/>
                <a:gd name="T44" fmla="*/ 134537370 w 82"/>
                <a:gd name="T45" fmla="*/ 29223149 h 54"/>
                <a:gd name="T46" fmla="*/ 118574521 w 82"/>
                <a:gd name="T47" fmla="*/ 24726705 h 54"/>
                <a:gd name="T48" fmla="*/ 98052776 w 82"/>
                <a:gd name="T49" fmla="*/ 20231754 h 54"/>
                <a:gd name="T50" fmla="*/ 107173565 w 82"/>
                <a:gd name="T51" fmla="*/ 11240363 h 54"/>
                <a:gd name="T52" fmla="*/ 118574521 w 82"/>
                <a:gd name="T53" fmla="*/ 6743919 h 54"/>
                <a:gd name="T54" fmla="*/ 134537370 w 82"/>
                <a:gd name="T55" fmla="*/ 11240363 h 54"/>
                <a:gd name="T56" fmla="*/ 145938326 w 82"/>
                <a:gd name="T57" fmla="*/ 20231754 h 54"/>
                <a:gd name="T58" fmla="*/ 155059091 w 82"/>
                <a:gd name="T59" fmla="*/ 24726705 h 54"/>
                <a:gd name="T60" fmla="*/ 157339282 w 82"/>
                <a:gd name="T61" fmla="*/ 40463509 h 54"/>
                <a:gd name="T62" fmla="*/ 157339282 w 82"/>
                <a:gd name="T63" fmla="*/ 56198825 h 54"/>
                <a:gd name="T64" fmla="*/ 155059091 w 82"/>
                <a:gd name="T65" fmla="*/ 74181602 h 54"/>
                <a:gd name="T66" fmla="*/ 148218517 w 82"/>
                <a:gd name="T67" fmla="*/ 85421962 h 54"/>
                <a:gd name="T68" fmla="*/ 139097752 w 82"/>
                <a:gd name="T69" fmla="*/ 92165878 h 54"/>
                <a:gd name="T70" fmla="*/ 118574521 w 82"/>
                <a:gd name="T71" fmla="*/ 96662322 h 54"/>
                <a:gd name="T72" fmla="*/ 102613182 w 82"/>
                <a:gd name="T73" fmla="*/ 92165878 h 54"/>
                <a:gd name="T74" fmla="*/ 93492394 w 82"/>
                <a:gd name="T75" fmla="*/ 87669434 h 54"/>
                <a:gd name="T76" fmla="*/ 88930501 w 82"/>
                <a:gd name="T77" fmla="*/ 80925518 h 54"/>
                <a:gd name="T78" fmla="*/ 79809737 w 82"/>
                <a:gd name="T79" fmla="*/ 92165878 h 54"/>
                <a:gd name="T80" fmla="*/ 68408780 w 82"/>
                <a:gd name="T81" fmla="*/ 96662322 h 54"/>
                <a:gd name="T82" fmla="*/ 59288016 w 82"/>
                <a:gd name="T83" fmla="*/ 98909817 h 54"/>
                <a:gd name="T84" fmla="*/ 38764773 w 82"/>
                <a:gd name="T85" fmla="*/ 98909817 h 54"/>
                <a:gd name="T86" fmla="*/ 22803428 w 82"/>
                <a:gd name="T87" fmla="*/ 96662322 h 54"/>
                <a:gd name="T88" fmla="*/ 13681153 w 82"/>
                <a:gd name="T89" fmla="*/ 85421962 h 54"/>
                <a:gd name="T90" fmla="*/ 4560384 w 82"/>
                <a:gd name="T91" fmla="*/ 74181602 h 54"/>
                <a:gd name="T92" fmla="*/ 0 w 82"/>
                <a:gd name="T93" fmla="*/ 58446297 h 54"/>
                <a:gd name="T94" fmla="*/ 0 w 82"/>
                <a:gd name="T95" fmla="*/ 44958453 h 54"/>
                <a:gd name="T96" fmla="*/ 9120768 w 82"/>
                <a:gd name="T97" fmla="*/ 24726705 h 54"/>
                <a:gd name="T98" fmla="*/ 18241536 w 82"/>
                <a:gd name="T99" fmla="*/ 15735310 h 54"/>
                <a:gd name="T100" fmla="*/ 22803428 w 82"/>
                <a:gd name="T101" fmla="*/ 6743919 h 54"/>
                <a:gd name="T102" fmla="*/ 38764773 w 82"/>
                <a:gd name="T103" fmla="*/ 4496445 h 54"/>
                <a:gd name="T104" fmla="*/ 54726123 w 82"/>
                <a:gd name="T105" fmla="*/ 0 h 54"/>
                <a:gd name="T106" fmla="*/ 66128589 w 82"/>
                <a:gd name="T107" fmla="*/ 4496445 h 54"/>
                <a:gd name="T108" fmla="*/ 77529545 w 82"/>
                <a:gd name="T109" fmla="*/ 11240363 h 54"/>
                <a:gd name="T110" fmla="*/ 84370119 w 82"/>
                <a:gd name="T111" fmla="*/ 20231754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54"/>
                <a:gd name="T170" fmla="*/ 82 w 82"/>
                <a:gd name="T171" fmla="*/ 54 h 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54">
                  <a:moveTo>
                    <a:pt x="25" y="10"/>
                  </a:moveTo>
                  <a:lnTo>
                    <a:pt x="24" y="10"/>
                  </a:lnTo>
                  <a:lnTo>
                    <a:pt x="22" y="12"/>
                  </a:lnTo>
                  <a:lnTo>
                    <a:pt x="20" y="12"/>
                  </a:lnTo>
                  <a:lnTo>
                    <a:pt x="18" y="12"/>
                  </a:lnTo>
                  <a:lnTo>
                    <a:pt x="16" y="14"/>
                  </a:lnTo>
                  <a:lnTo>
                    <a:pt x="15" y="14"/>
                  </a:lnTo>
                  <a:lnTo>
                    <a:pt x="15" y="16"/>
                  </a:lnTo>
                  <a:lnTo>
                    <a:pt x="13" y="16"/>
                  </a:lnTo>
                  <a:lnTo>
                    <a:pt x="13" y="17"/>
                  </a:lnTo>
                  <a:lnTo>
                    <a:pt x="13" y="19"/>
                  </a:lnTo>
                  <a:lnTo>
                    <a:pt x="11" y="19"/>
                  </a:lnTo>
                  <a:lnTo>
                    <a:pt x="11" y="21"/>
                  </a:lnTo>
                  <a:lnTo>
                    <a:pt x="11" y="23"/>
                  </a:lnTo>
                  <a:lnTo>
                    <a:pt x="11" y="25"/>
                  </a:lnTo>
                  <a:lnTo>
                    <a:pt x="11" y="26"/>
                  </a:lnTo>
                  <a:lnTo>
                    <a:pt x="11" y="28"/>
                  </a:lnTo>
                  <a:lnTo>
                    <a:pt x="11" y="30"/>
                  </a:lnTo>
                  <a:lnTo>
                    <a:pt x="11" y="32"/>
                  </a:lnTo>
                  <a:lnTo>
                    <a:pt x="11" y="33"/>
                  </a:lnTo>
                  <a:lnTo>
                    <a:pt x="11" y="35"/>
                  </a:lnTo>
                  <a:lnTo>
                    <a:pt x="13" y="35"/>
                  </a:lnTo>
                  <a:lnTo>
                    <a:pt x="13" y="37"/>
                  </a:lnTo>
                  <a:lnTo>
                    <a:pt x="15" y="37"/>
                  </a:lnTo>
                  <a:lnTo>
                    <a:pt x="15" y="39"/>
                  </a:lnTo>
                  <a:lnTo>
                    <a:pt x="16" y="39"/>
                  </a:lnTo>
                  <a:lnTo>
                    <a:pt x="16" y="40"/>
                  </a:lnTo>
                  <a:lnTo>
                    <a:pt x="18" y="40"/>
                  </a:lnTo>
                  <a:lnTo>
                    <a:pt x="20" y="42"/>
                  </a:lnTo>
                  <a:lnTo>
                    <a:pt x="22" y="42"/>
                  </a:lnTo>
                  <a:lnTo>
                    <a:pt x="24" y="42"/>
                  </a:lnTo>
                  <a:lnTo>
                    <a:pt x="25" y="42"/>
                  </a:lnTo>
                  <a:lnTo>
                    <a:pt x="27" y="42"/>
                  </a:lnTo>
                  <a:lnTo>
                    <a:pt x="29" y="42"/>
                  </a:lnTo>
                  <a:lnTo>
                    <a:pt x="31" y="42"/>
                  </a:lnTo>
                  <a:lnTo>
                    <a:pt x="33" y="40"/>
                  </a:lnTo>
                  <a:lnTo>
                    <a:pt x="34" y="40"/>
                  </a:lnTo>
                  <a:lnTo>
                    <a:pt x="34" y="39"/>
                  </a:lnTo>
                  <a:lnTo>
                    <a:pt x="36" y="39"/>
                  </a:lnTo>
                  <a:lnTo>
                    <a:pt x="36" y="37"/>
                  </a:lnTo>
                  <a:lnTo>
                    <a:pt x="38" y="37"/>
                  </a:lnTo>
                  <a:lnTo>
                    <a:pt x="38" y="35"/>
                  </a:lnTo>
                  <a:lnTo>
                    <a:pt x="38" y="33"/>
                  </a:lnTo>
                  <a:lnTo>
                    <a:pt x="40" y="33"/>
                  </a:lnTo>
                  <a:lnTo>
                    <a:pt x="40" y="32"/>
                  </a:lnTo>
                  <a:lnTo>
                    <a:pt x="40" y="30"/>
                  </a:lnTo>
                  <a:lnTo>
                    <a:pt x="40" y="28"/>
                  </a:lnTo>
                  <a:lnTo>
                    <a:pt x="40" y="26"/>
                  </a:lnTo>
                  <a:lnTo>
                    <a:pt x="40" y="25"/>
                  </a:lnTo>
                  <a:lnTo>
                    <a:pt x="40" y="23"/>
                  </a:lnTo>
                  <a:lnTo>
                    <a:pt x="40" y="21"/>
                  </a:lnTo>
                  <a:lnTo>
                    <a:pt x="40" y="19"/>
                  </a:lnTo>
                  <a:lnTo>
                    <a:pt x="38" y="19"/>
                  </a:lnTo>
                  <a:lnTo>
                    <a:pt x="38" y="17"/>
                  </a:lnTo>
                  <a:lnTo>
                    <a:pt x="38" y="16"/>
                  </a:lnTo>
                  <a:lnTo>
                    <a:pt x="36" y="16"/>
                  </a:lnTo>
                  <a:lnTo>
                    <a:pt x="36" y="14"/>
                  </a:lnTo>
                  <a:lnTo>
                    <a:pt x="34" y="14"/>
                  </a:lnTo>
                  <a:lnTo>
                    <a:pt x="33" y="12"/>
                  </a:lnTo>
                  <a:lnTo>
                    <a:pt x="31" y="12"/>
                  </a:lnTo>
                  <a:lnTo>
                    <a:pt x="29" y="12"/>
                  </a:lnTo>
                  <a:lnTo>
                    <a:pt x="27" y="10"/>
                  </a:lnTo>
                  <a:lnTo>
                    <a:pt x="25" y="10"/>
                  </a:lnTo>
                  <a:lnTo>
                    <a:pt x="61" y="14"/>
                  </a:lnTo>
                  <a:lnTo>
                    <a:pt x="59" y="14"/>
                  </a:lnTo>
                  <a:lnTo>
                    <a:pt x="58" y="14"/>
                  </a:lnTo>
                  <a:lnTo>
                    <a:pt x="56" y="14"/>
                  </a:lnTo>
                  <a:lnTo>
                    <a:pt x="54" y="14"/>
                  </a:lnTo>
                  <a:lnTo>
                    <a:pt x="54" y="16"/>
                  </a:lnTo>
                  <a:lnTo>
                    <a:pt x="52" y="16"/>
                  </a:lnTo>
                  <a:lnTo>
                    <a:pt x="52" y="17"/>
                  </a:lnTo>
                  <a:lnTo>
                    <a:pt x="50" y="17"/>
                  </a:lnTo>
                  <a:lnTo>
                    <a:pt x="50" y="19"/>
                  </a:lnTo>
                  <a:lnTo>
                    <a:pt x="49" y="19"/>
                  </a:lnTo>
                  <a:lnTo>
                    <a:pt x="49" y="21"/>
                  </a:lnTo>
                  <a:lnTo>
                    <a:pt x="49" y="23"/>
                  </a:lnTo>
                  <a:lnTo>
                    <a:pt x="49" y="25"/>
                  </a:lnTo>
                  <a:lnTo>
                    <a:pt x="49" y="26"/>
                  </a:lnTo>
                  <a:lnTo>
                    <a:pt x="49" y="28"/>
                  </a:lnTo>
                  <a:lnTo>
                    <a:pt x="49" y="30"/>
                  </a:lnTo>
                  <a:lnTo>
                    <a:pt x="49" y="32"/>
                  </a:lnTo>
                  <a:lnTo>
                    <a:pt x="49" y="33"/>
                  </a:lnTo>
                  <a:lnTo>
                    <a:pt x="50" y="33"/>
                  </a:lnTo>
                  <a:lnTo>
                    <a:pt x="50" y="35"/>
                  </a:lnTo>
                  <a:lnTo>
                    <a:pt x="50" y="37"/>
                  </a:lnTo>
                  <a:lnTo>
                    <a:pt x="52" y="37"/>
                  </a:lnTo>
                  <a:lnTo>
                    <a:pt x="52" y="39"/>
                  </a:lnTo>
                  <a:lnTo>
                    <a:pt x="54" y="39"/>
                  </a:lnTo>
                  <a:lnTo>
                    <a:pt x="56" y="39"/>
                  </a:lnTo>
                  <a:lnTo>
                    <a:pt x="56" y="40"/>
                  </a:lnTo>
                  <a:lnTo>
                    <a:pt x="58" y="40"/>
                  </a:lnTo>
                  <a:lnTo>
                    <a:pt x="59" y="40"/>
                  </a:lnTo>
                  <a:lnTo>
                    <a:pt x="61" y="40"/>
                  </a:lnTo>
                  <a:lnTo>
                    <a:pt x="63" y="40"/>
                  </a:lnTo>
                  <a:lnTo>
                    <a:pt x="65" y="40"/>
                  </a:lnTo>
                  <a:lnTo>
                    <a:pt x="65" y="39"/>
                  </a:lnTo>
                  <a:lnTo>
                    <a:pt x="66" y="39"/>
                  </a:lnTo>
                  <a:lnTo>
                    <a:pt x="68" y="39"/>
                  </a:lnTo>
                  <a:lnTo>
                    <a:pt x="68" y="37"/>
                  </a:lnTo>
                  <a:lnTo>
                    <a:pt x="70" y="37"/>
                  </a:lnTo>
                  <a:lnTo>
                    <a:pt x="70" y="35"/>
                  </a:lnTo>
                  <a:lnTo>
                    <a:pt x="70" y="33"/>
                  </a:lnTo>
                  <a:lnTo>
                    <a:pt x="72" y="33"/>
                  </a:lnTo>
                  <a:lnTo>
                    <a:pt x="72" y="32"/>
                  </a:lnTo>
                  <a:lnTo>
                    <a:pt x="72" y="30"/>
                  </a:lnTo>
                  <a:lnTo>
                    <a:pt x="72" y="28"/>
                  </a:lnTo>
                  <a:lnTo>
                    <a:pt x="72" y="26"/>
                  </a:lnTo>
                  <a:lnTo>
                    <a:pt x="72" y="25"/>
                  </a:lnTo>
                  <a:lnTo>
                    <a:pt x="72" y="23"/>
                  </a:lnTo>
                  <a:lnTo>
                    <a:pt x="72" y="21"/>
                  </a:lnTo>
                  <a:lnTo>
                    <a:pt x="72" y="19"/>
                  </a:lnTo>
                  <a:lnTo>
                    <a:pt x="70" y="19"/>
                  </a:lnTo>
                  <a:lnTo>
                    <a:pt x="70" y="17"/>
                  </a:lnTo>
                  <a:lnTo>
                    <a:pt x="68" y="17"/>
                  </a:lnTo>
                  <a:lnTo>
                    <a:pt x="68" y="16"/>
                  </a:lnTo>
                  <a:lnTo>
                    <a:pt x="66" y="16"/>
                  </a:lnTo>
                  <a:lnTo>
                    <a:pt x="66" y="14"/>
                  </a:lnTo>
                  <a:lnTo>
                    <a:pt x="65" y="14"/>
                  </a:lnTo>
                  <a:lnTo>
                    <a:pt x="63" y="14"/>
                  </a:lnTo>
                  <a:lnTo>
                    <a:pt x="61" y="14"/>
                  </a:lnTo>
                  <a:lnTo>
                    <a:pt x="45" y="14"/>
                  </a:lnTo>
                  <a:lnTo>
                    <a:pt x="45" y="12"/>
                  </a:lnTo>
                  <a:lnTo>
                    <a:pt x="47" y="10"/>
                  </a:lnTo>
                  <a:lnTo>
                    <a:pt x="47" y="9"/>
                  </a:lnTo>
                  <a:lnTo>
                    <a:pt x="49" y="9"/>
                  </a:lnTo>
                  <a:lnTo>
                    <a:pt x="49" y="7"/>
                  </a:lnTo>
                  <a:lnTo>
                    <a:pt x="50" y="7"/>
                  </a:lnTo>
                  <a:lnTo>
                    <a:pt x="50" y="5"/>
                  </a:lnTo>
                  <a:lnTo>
                    <a:pt x="52" y="5"/>
                  </a:lnTo>
                  <a:lnTo>
                    <a:pt x="54" y="5"/>
                  </a:lnTo>
                  <a:lnTo>
                    <a:pt x="54" y="3"/>
                  </a:lnTo>
                  <a:lnTo>
                    <a:pt x="56" y="3"/>
                  </a:lnTo>
                  <a:lnTo>
                    <a:pt x="58" y="3"/>
                  </a:lnTo>
                  <a:lnTo>
                    <a:pt x="59" y="3"/>
                  </a:lnTo>
                  <a:lnTo>
                    <a:pt x="61" y="3"/>
                  </a:lnTo>
                  <a:lnTo>
                    <a:pt x="63" y="3"/>
                  </a:lnTo>
                  <a:lnTo>
                    <a:pt x="65" y="3"/>
                  </a:lnTo>
                  <a:lnTo>
                    <a:pt x="66" y="3"/>
                  </a:lnTo>
                  <a:lnTo>
                    <a:pt x="68" y="3"/>
                  </a:lnTo>
                  <a:lnTo>
                    <a:pt x="68" y="5"/>
                  </a:lnTo>
                  <a:lnTo>
                    <a:pt x="70" y="5"/>
                  </a:lnTo>
                  <a:lnTo>
                    <a:pt x="72" y="5"/>
                  </a:lnTo>
                  <a:lnTo>
                    <a:pt x="72" y="7"/>
                  </a:lnTo>
                  <a:lnTo>
                    <a:pt x="74" y="7"/>
                  </a:lnTo>
                  <a:lnTo>
                    <a:pt x="74" y="9"/>
                  </a:lnTo>
                  <a:lnTo>
                    <a:pt x="75" y="9"/>
                  </a:lnTo>
                  <a:lnTo>
                    <a:pt x="75" y="10"/>
                  </a:lnTo>
                  <a:lnTo>
                    <a:pt x="77" y="10"/>
                  </a:lnTo>
                  <a:lnTo>
                    <a:pt x="77" y="12"/>
                  </a:lnTo>
                  <a:lnTo>
                    <a:pt x="79" y="14"/>
                  </a:lnTo>
                  <a:lnTo>
                    <a:pt x="79" y="16"/>
                  </a:lnTo>
                  <a:lnTo>
                    <a:pt x="79" y="17"/>
                  </a:lnTo>
                  <a:lnTo>
                    <a:pt x="81" y="17"/>
                  </a:lnTo>
                  <a:lnTo>
                    <a:pt x="81" y="19"/>
                  </a:lnTo>
                  <a:lnTo>
                    <a:pt x="81" y="21"/>
                  </a:lnTo>
                  <a:lnTo>
                    <a:pt x="81" y="23"/>
                  </a:lnTo>
                  <a:lnTo>
                    <a:pt x="81" y="25"/>
                  </a:lnTo>
                  <a:lnTo>
                    <a:pt x="81" y="26"/>
                  </a:lnTo>
                  <a:lnTo>
                    <a:pt x="81" y="28"/>
                  </a:lnTo>
                  <a:lnTo>
                    <a:pt x="81" y="30"/>
                  </a:lnTo>
                  <a:lnTo>
                    <a:pt x="81" y="32"/>
                  </a:lnTo>
                  <a:lnTo>
                    <a:pt x="81" y="33"/>
                  </a:lnTo>
                  <a:lnTo>
                    <a:pt x="81" y="35"/>
                  </a:lnTo>
                  <a:lnTo>
                    <a:pt x="79" y="37"/>
                  </a:lnTo>
                  <a:lnTo>
                    <a:pt x="79" y="39"/>
                  </a:lnTo>
                  <a:lnTo>
                    <a:pt x="79" y="40"/>
                  </a:lnTo>
                  <a:lnTo>
                    <a:pt x="77" y="40"/>
                  </a:lnTo>
                  <a:lnTo>
                    <a:pt x="77" y="42"/>
                  </a:lnTo>
                  <a:lnTo>
                    <a:pt x="77" y="44"/>
                  </a:lnTo>
                  <a:lnTo>
                    <a:pt x="75" y="44"/>
                  </a:lnTo>
                  <a:lnTo>
                    <a:pt x="75" y="46"/>
                  </a:lnTo>
                  <a:lnTo>
                    <a:pt x="74" y="46"/>
                  </a:lnTo>
                  <a:lnTo>
                    <a:pt x="72" y="48"/>
                  </a:lnTo>
                  <a:lnTo>
                    <a:pt x="70" y="48"/>
                  </a:lnTo>
                  <a:lnTo>
                    <a:pt x="70" y="49"/>
                  </a:lnTo>
                  <a:lnTo>
                    <a:pt x="68" y="49"/>
                  </a:lnTo>
                  <a:lnTo>
                    <a:pt x="66" y="49"/>
                  </a:lnTo>
                  <a:lnTo>
                    <a:pt x="65" y="51"/>
                  </a:lnTo>
                  <a:lnTo>
                    <a:pt x="63" y="51"/>
                  </a:lnTo>
                  <a:lnTo>
                    <a:pt x="61" y="51"/>
                  </a:lnTo>
                  <a:lnTo>
                    <a:pt x="59" y="51"/>
                  </a:lnTo>
                  <a:lnTo>
                    <a:pt x="58" y="51"/>
                  </a:lnTo>
                  <a:lnTo>
                    <a:pt x="56" y="49"/>
                  </a:lnTo>
                  <a:lnTo>
                    <a:pt x="54" y="49"/>
                  </a:lnTo>
                  <a:lnTo>
                    <a:pt x="52" y="49"/>
                  </a:lnTo>
                  <a:lnTo>
                    <a:pt x="52" y="48"/>
                  </a:lnTo>
                  <a:lnTo>
                    <a:pt x="50" y="48"/>
                  </a:lnTo>
                  <a:lnTo>
                    <a:pt x="49" y="48"/>
                  </a:lnTo>
                  <a:lnTo>
                    <a:pt x="49" y="46"/>
                  </a:lnTo>
                  <a:lnTo>
                    <a:pt x="47" y="46"/>
                  </a:lnTo>
                  <a:lnTo>
                    <a:pt x="47" y="44"/>
                  </a:lnTo>
                  <a:lnTo>
                    <a:pt x="47" y="42"/>
                  </a:lnTo>
                  <a:lnTo>
                    <a:pt x="45" y="42"/>
                  </a:lnTo>
                  <a:lnTo>
                    <a:pt x="45" y="40"/>
                  </a:lnTo>
                  <a:lnTo>
                    <a:pt x="45" y="42"/>
                  </a:lnTo>
                  <a:lnTo>
                    <a:pt x="43" y="42"/>
                  </a:lnTo>
                  <a:lnTo>
                    <a:pt x="43" y="44"/>
                  </a:lnTo>
                  <a:lnTo>
                    <a:pt x="43" y="46"/>
                  </a:lnTo>
                  <a:lnTo>
                    <a:pt x="41" y="46"/>
                  </a:lnTo>
                  <a:lnTo>
                    <a:pt x="41" y="48"/>
                  </a:lnTo>
                  <a:lnTo>
                    <a:pt x="40" y="48"/>
                  </a:lnTo>
                  <a:lnTo>
                    <a:pt x="40" y="49"/>
                  </a:lnTo>
                  <a:lnTo>
                    <a:pt x="38" y="49"/>
                  </a:lnTo>
                  <a:lnTo>
                    <a:pt x="38" y="51"/>
                  </a:lnTo>
                  <a:lnTo>
                    <a:pt x="36" y="51"/>
                  </a:lnTo>
                  <a:lnTo>
                    <a:pt x="34" y="51"/>
                  </a:lnTo>
                  <a:lnTo>
                    <a:pt x="34" y="53"/>
                  </a:lnTo>
                  <a:lnTo>
                    <a:pt x="33" y="53"/>
                  </a:lnTo>
                  <a:lnTo>
                    <a:pt x="31" y="53"/>
                  </a:lnTo>
                  <a:lnTo>
                    <a:pt x="29" y="53"/>
                  </a:lnTo>
                  <a:lnTo>
                    <a:pt x="27" y="53"/>
                  </a:lnTo>
                  <a:lnTo>
                    <a:pt x="25" y="53"/>
                  </a:lnTo>
                  <a:lnTo>
                    <a:pt x="24" y="53"/>
                  </a:lnTo>
                  <a:lnTo>
                    <a:pt x="22" y="53"/>
                  </a:lnTo>
                  <a:lnTo>
                    <a:pt x="20" y="53"/>
                  </a:lnTo>
                  <a:lnTo>
                    <a:pt x="18" y="53"/>
                  </a:lnTo>
                  <a:lnTo>
                    <a:pt x="16" y="53"/>
                  </a:lnTo>
                  <a:lnTo>
                    <a:pt x="16" y="51"/>
                  </a:lnTo>
                  <a:lnTo>
                    <a:pt x="15" y="51"/>
                  </a:lnTo>
                  <a:lnTo>
                    <a:pt x="13" y="51"/>
                  </a:lnTo>
                  <a:lnTo>
                    <a:pt x="13" y="49"/>
                  </a:lnTo>
                  <a:lnTo>
                    <a:pt x="11" y="49"/>
                  </a:lnTo>
                  <a:lnTo>
                    <a:pt x="9" y="48"/>
                  </a:lnTo>
                  <a:lnTo>
                    <a:pt x="8" y="46"/>
                  </a:lnTo>
                  <a:lnTo>
                    <a:pt x="6" y="44"/>
                  </a:lnTo>
                  <a:lnTo>
                    <a:pt x="6" y="42"/>
                  </a:lnTo>
                  <a:lnTo>
                    <a:pt x="4" y="42"/>
                  </a:lnTo>
                  <a:lnTo>
                    <a:pt x="4" y="40"/>
                  </a:lnTo>
                  <a:lnTo>
                    <a:pt x="4" y="39"/>
                  </a:lnTo>
                  <a:lnTo>
                    <a:pt x="2" y="39"/>
                  </a:lnTo>
                  <a:lnTo>
                    <a:pt x="2" y="37"/>
                  </a:lnTo>
                  <a:lnTo>
                    <a:pt x="2" y="35"/>
                  </a:lnTo>
                  <a:lnTo>
                    <a:pt x="2" y="33"/>
                  </a:lnTo>
                  <a:lnTo>
                    <a:pt x="2" y="32"/>
                  </a:lnTo>
                  <a:lnTo>
                    <a:pt x="0" y="32"/>
                  </a:lnTo>
                  <a:lnTo>
                    <a:pt x="0" y="30"/>
                  </a:lnTo>
                  <a:lnTo>
                    <a:pt x="0" y="28"/>
                  </a:lnTo>
                  <a:lnTo>
                    <a:pt x="0" y="26"/>
                  </a:lnTo>
                  <a:lnTo>
                    <a:pt x="0" y="25"/>
                  </a:lnTo>
                  <a:lnTo>
                    <a:pt x="0" y="23"/>
                  </a:lnTo>
                  <a:lnTo>
                    <a:pt x="2" y="21"/>
                  </a:lnTo>
                  <a:lnTo>
                    <a:pt x="2" y="19"/>
                  </a:lnTo>
                  <a:lnTo>
                    <a:pt x="2" y="17"/>
                  </a:lnTo>
                  <a:lnTo>
                    <a:pt x="2" y="16"/>
                  </a:lnTo>
                  <a:lnTo>
                    <a:pt x="4" y="14"/>
                  </a:lnTo>
                  <a:lnTo>
                    <a:pt x="4" y="12"/>
                  </a:lnTo>
                  <a:lnTo>
                    <a:pt x="6" y="10"/>
                  </a:lnTo>
                  <a:lnTo>
                    <a:pt x="6" y="9"/>
                  </a:lnTo>
                  <a:lnTo>
                    <a:pt x="8" y="9"/>
                  </a:lnTo>
                  <a:lnTo>
                    <a:pt x="8" y="7"/>
                  </a:lnTo>
                  <a:lnTo>
                    <a:pt x="9" y="7"/>
                  </a:lnTo>
                  <a:lnTo>
                    <a:pt x="9" y="5"/>
                  </a:lnTo>
                  <a:lnTo>
                    <a:pt x="11" y="5"/>
                  </a:lnTo>
                  <a:lnTo>
                    <a:pt x="11" y="3"/>
                  </a:lnTo>
                  <a:lnTo>
                    <a:pt x="13" y="3"/>
                  </a:lnTo>
                  <a:lnTo>
                    <a:pt x="15" y="3"/>
                  </a:lnTo>
                  <a:lnTo>
                    <a:pt x="15" y="2"/>
                  </a:lnTo>
                  <a:lnTo>
                    <a:pt x="16" y="2"/>
                  </a:lnTo>
                  <a:lnTo>
                    <a:pt x="18" y="2"/>
                  </a:lnTo>
                  <a:lnTo>
                    <a:pt x="20" y="2"/>
                  </a:lnTo>
                  <a:lnTo>
                    <a:pt x="22" y="2"/>
                  </a:lnTo>
                  <a:lnTo>
                    <a:pt x="22" y="0"/>
                  </a:lnTo>
                  <a:lnTo>
                    <a:pt x="24" y="0"/>
                  </a:lnTo>
                  <a:lnTo>
                    <a:pt x="25" y="0"/>
                  </a:lnTo>
                  <a:lnTo>
                    <a:pt x="27" y="0"/>
                  </a:lnTo>
                  <a:lnTo>
                    <a:pt x="29" y="0"/>
                  </a:lnTo>
                  <a:lnTo>
                    <a:pt x="29" y="2"/>
                  </a:lnTo>
                  <a:lnTo>
                    <a:pt x="31" y="2"/>
                  </a:lnTo>
                  <a:lnTo>
                    <a:pt x="33" y="2"/>
                  </a:lnTo>
                  <a:lnTo>
                    <a:pt x="34" y="2"/>
                  </a:lnTo>
                  <a:lnTo>
                    <a:pt x="36" y="2"/>
                  </a:lnTo>
                  <a:lnTo>
                    <a:pt x="36" y="3"/>
                  </a:lnTo>
                  <a:lnTo>
                    <a:pt x="38" y="3"/>
                  </a:lnTo>
                  <a:lnTo>
                    <a:pt x="38" y="5"/>
                  </a:lnTo>
                  <a:lnTo>
                    <a:pt x="40" y="5"/>
                  </a:lnTo>
                  <a:lnTo>
                    <a:pt x="40" y="7"/>
                  </a:lnTo>
                  <a:lnTo>
                    <a:pt x="41" y="7"/>
                  </a:lnTo>
                  <a:lnTo>
                    <a:pt x="41" y="9"/>
                  </a:lnTo>
                  <a:lnTo>
                    <a:pt x="43" y="9"/>
                  </a:lnTo>
                  <a:lnTo>
                    <a:pt x="43" y="10"/>
                  </a:lnTo>
                  <a:lnTo>
                    <a:pt x="43" y="12"/>
                  </a:lnTo>
                  <a:lnTo>
                    <a:pt x="45" y="12"/>
                  </a:lnTo>
                  <a:lnTo>
                    <a:pt x="45" y="14"/>
                  </a:lnTo>
                  <a:lnTo>
                    <a:pt x="25" y="10"/>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grpSp>
          <p:nvGrpSpPr>
            <p:cNvPr id="104498" name="Group 75"/>
            <p:cNvGrpSpPr>
              <a:grpSpLocks/>
            </p:cNvGrpSpPr>
            <p:nvPr/>
          </p:nvGrpSpPr>
          <p:grpSpPr bwMode="auto">
            <a:xfrm>
              <a:off x="4449759" y="2857500"/>
              <a:ext cx="2619373" cy="165100"/>
              <a:chOff x="3363" y="1227"/>
              <a:chExt cx="1736" cy="115"/>
            </a:xfrm>
          </p:grpSpPr>
          <p:sp>
            <p:nvSpPr>
              <p:cNvPr id="73" name="Freeform 76"/>
              <p:cNvSpPr>
                <a:spLocks/>
              </p:cNvSpPr>
              <p:nvPr/>
            </p:nvSpPr>
            <p:spPr bwMode="auto">
              <a:xfrm>
                <a:off x="4696" y="1227"/>
                <a:ext cx="202" cy="98"/>
              </a:xfrm>
              <a:custGeom>
                <a:avLst/>
                <a:gdLst>
                  <a:gd name="T0" fmla="*/ 1 w 202"/>
                  <a:gd name="T1" fmla="*/ 26 h 94"/>
                  <a:gd name="T2" fmla="*/ 5 w 202"/>
                  <a:gd name="T3" fmla="*/ 10 h 94"/>
                  <a:gd name="T4" fmla="*/ 12 w 202"/>
                  <a:gd name="T5" fmla="*/ 3 h 94"/>
                  <a:gd name="T6" fmla="*/ 21 w 202"/>
                  <a:gd name="T7" fmla="*/ 1 h 94"/>
                  <a:gd name="T8" fmla="*/ 32 w 202"/>
                  <a:gd name="T9" fmla="*/ 1 h 94"/>
                  <a:gd name="T10" fmla="*/ 43 w 202"/>
                  <a:gd name="T11" fmla="*/ 3 h 94"/>
                  <a:gd name="T12" fmla="*/ 57 w 202"/>
                  <a:gd name="T13" fmla="*/ 7 h 94"/>
                  <a:gd name="T14" fmla="*/ 71 w 202"/>
                  <a:gd name="T15" fmla="*/ 15 h 94"/>
                  <a:gd name="T16" fmla="*/ 85 w 202"/>
                  <a:gd name="T17" fmla="*/ 20 h 94"/>
                  <a:gd name="T18" fmla="*/ 100 w 202"/>
                  <a:gd name="T19" fmla="*/ 22 h 94"/>
                  <a:gd name="T20" fmla="*/ 114 w 202"/>
                  <a:gd name="T21" fmla="*/ 24 h 94"/>
                  <a:gd name="T22" fmla="*/ 126 w 202"/>
                  <a:gd name="T23" fmla="*/ 24 h 94"/>
                  <a:gd name="T24" fmla="*/ 139 w 202"/>
                  <a:gd name="T25" fmla="*/ 22 h 94"/>
                  <a:gd name="T26" fmla="*/ 150 w 202"/>
                  <a:gd name="T27" fmla="*/ 20 h 94"/>
                  <a:gd name="T28" fmla="*/ 160 w 202"/>
                  <a:gd name="T29" fmla="*/ 18 h 94"/>
                  <a:gd name="T30" fmla="*/ 169 w 202"/>
                  <a:gd name="T31" fmla="*/ 17 h 94"/>
                  <a:gd name="T32" fmla="*/ 178 w 202"/>
                  <a:gd name="T33" fmla="*/ 17 h 94"/>
                  <a:gd name="T34" fmla="*/ 185 w 202"/>
                  <a:gd name="T35" fmla="*/ 17 h 94"/>
                  <a:gd name="T36" fmla="*/ 191 w 202"/>
                  <a:gd name="T37" fmla="*/ 20 h 94"/>
                  <a:gd name="T38" fmla="*/ 196 w 202"/>
                  <a:gd name="T39" fmla="*/ 26 h 94"/>
                  <a:gd name="T40" fmla="*/ 198 w 202"/>
                  <a:gd name="T41" fmla="*/ 34 h 94"/>
                  <a:gd name="T42" fmla="*/ 200 w 202"/>
                  <a:gd name="T43" fmla="*/ 48 h 94"/>
                  <a:gd name="T44" fmla="*/ 200 w 202"/>
                  <a:gd name="T45" fmla="*/ 59 h 94"/>
                  <a:gd name="T46" fmla="*/ 198 w 202"/>
                  <a:gd name="T47" fmla="*/ 70 h 94"/>
                  <a:gd name="T48" fmla="*/ 194 w 202"/>
                  <a:gd name="T49" fmla="*/ 78 h 94"/>
                  <a:gd name="T50" fmla="*/ 189 w 202"/>
                  <a:gd name="T51" fmla="*/ 83 h 94"/>
                  <a:gd name="T52" fmla="*/ 182 w 202"/>
                  <a:gd name="T53" fmla="*/ 87 h 94"/>
                  <a:gd name="T54" fmla="*/ 173 w 202"/>
                  <a:gd name="T55" fmla="*/ 92 h 94"/>
                  <a:gd name="T56" fmla="*/ 162 w 202"/>
                  <a:gd name="T57" fmla="*/ 95 h 94"/>
                  <a:gd name="T58" fmla="*/ 151 w 202"/>
                  <a:gd name="T59" fmla="*/ 96 h 94"/>
                  <a:gd name="T60" fmla="*/ 139 w 202"/>
                  <a:gd name="T61" fmla="*/ 98 h 94"/>
                  <a:gd name="T62" fmla="*/ 125 w 202"/>
                  <a:gd name="T63" fmla="*/ 98 h 94"/>
                  <a:gd name="T64" fmla="*/ 112 w 202"/>
                  <a:gd name="T65" fmla="*/ 98 h 94"/>
                  <a:gd name="T66" fmla="*/ 96 w 202"/>
                  <a:gd name="T67" fmla="*/ 100 h 94"/>
                  <a:gd name="T68" fmla="*/ 82 w 202"/>
                  <a:gd name="T69" fmla="*/ 102 h 94"/>
                  <a:gd name="T70" fmla="*/ 66 w 202"/>
                  <a:gd name="T71" fmla="*/ 104 h 94"/>
                  <a:gd name="T72" fmla="*/ 51 w 202"/>
                  <a:gd name="T73" fmla="*/ 105 h 94"/>
                  <a:gd name="T74" fmla="*/ 37 w 202"/>
                  <a:gd name="T75" fmla="*/ 105 h 94"/>
                  <a:gd name="T76" fmla="*/ 25 w 202"/>
                  <a:gd name="T77" fmla="*/ 102 h 94"/>
                  <a:gd name="T78" fmla="*/ 16 w 202"/>
                  <a:gd name="T79" fmla="*/ 95 h 94"/>
                  <a:gd name="T80" fmla="*/ 7 w 202"/>
                  <a:gd name="T81" fmla="*/ 81 h 94"/>
                  <a:gd name="T82" fmla="*/ 1 w 202"/>
                  <a:gd name="T83" fmla="*/ 63 h 94"/>
                  <a:gd name="T84" fmla="*/ 0 w 202"/>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
                  <a:gd name="T130" fmla="*/ 0 h 94"/>
                  <a:gd name="T131" fmla="*/ 202 w 20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 h="94">
                    <a:moveTo>
                      <a:pt x="0" y="33"/>
                    </a:moveTo>
                    <a:lnTo>
                      <a:pt x="1" y="28"/>
                    </a:lnTo>
                    <a:lnTo>
                      <a:pt x="1" y="23"/>
                    </a:lnTo>
                    <a:lnTo>
                      <a:pt x="1" y="19"/>
                    </a:lnTo>
                    <a:lnTo>
                      <a:pt x="3" y="14"/>
                    </a:lnTo>
                    <a:lnTo>
                      <a:pt x="5" y="10"/>
                    </a:lnTo>
                    <a:lnTo>
                      <a:pt x="7" y="8"/>
                    </a:lnTo>
                    <a:lnTo>
                      <a:pt x="9" y="5"/>
                    </a:lnTo>
                    <a:lnTo>
                      <a:pt x="12" y="3"/>
                    </a:lnTo>
                    <a:lnTo>
                      <a:pt x="14" y="1"/>
                    </a:lnTo>
                    <a:lnTo>
                      <a:pt x="18" y="1"/>
                    </a:lnTo>
                    <a:lnTo>
                      <a:pt x="21" y="1"/>
                    </a:lnTo>
                    <a:lnTo>
                      <a:pt x="23" y="0"/>
                    </a:lnTo>
                    <a:lnTo>
                      <a:pt x="26" y="0"/>
                    </a:lnTo>
                    <a:lnTo>
                      <a:pt x="32" y="1"/>
                    </a:lnTo>
                    <a:lnTo>
                      <a:pt x="35" y="1"/>
                    </a:lnTo>
                    <a:lnTo>
                      <a:pt x="39" y="3"/>
                    </a:lnTo>
                    <a:lnTo>
                      <a:pt x="43" y="3"/>
                    </a:lnTo>
                    <a:lnTo>
                      <a:pt x="48" y="5"/>
                    </a:lnTo>
                    <a:lnTo>
                      <a:pt x="51" y="7"/>
                    </a:lnTo>
                    <a:lnTo>
                      <a:pt x="57" y="7"/>
                    </a:lnTo>
                    <a:lnTo>
                      <a:pt x="60" y="8"/>
                    </a:lnTo>
                    <a:lnTo>
                      <a:pt x="66" y="10"/>
                    </a:lnTo>
                    <a:lnTo>
                      <a:pt x="71" y="12"/>
                    </a:lnTo>
                    <a:lnTo>
                      <a:pt x="75" y="14"/>
                    </a:lnTo>
                    <a:lnTo>
                      <a:pt x="80" y="15"/>
                    </a:lnTo>
                    <a:lnTo>
                      <a:pt x="85" y="17"/>
                    </a:lnTo>
                    <a:lnTo>
                      <a:pt x="91" y="17"/>
                    </a:lnTo>
                    <a:lnTo>
                      <a:pt x="94" y="19"/>
                    </a:lnTo>
                    <a:lnTo>
                      <a:pt x="100" y="19"/>
                    </a:lnTo>
                    <a:lnTo>
                      <a:pt x="103" y="21"/>
                    </a:lnTo>
                    <a:lnTo>
                      <a:pt x="109" y="21"/>
                    </a:lnTo>
                    <a:lnTo>
                      <a:pt x="114" y="21"/>
                    </a:lnTo>
                    <a:lnTo>
                      <a:pt x="118" y="21"/>
                    </a:lnTo>
                    <a:lnTo>
                      <a:pt x="123" y="21"/>
                    </a:lnTo>
                    <a:lnTo>
                      <a:pt x="126" y="21"/>
                    </a:lnTo>
                    <a:lnTo>
                      <a:pt x="130" y="21"/>
                    </a:lnTo>
                    <a:lnTo>
                      <a:pt x="135" y="19"/>
                    </a:lnTo>
                    <a:lnTo>
                      <a:pt x="139" y="19"/>
                    </a:lnTo>
                    <a:lnTo>
                      <a:pt x="143" y="19"/>
                    </a:lnTo>
                    <a:lnTo>
                      <a:pt x="146" y="17"/>
                    </a:lnTo>
                    <a:lnTo>
                      <a:pt x="150" y="17"/>
                    </a:lnTo>
                    <a:lnTo>
                      <a:pt x="153" y="15"/>
                    </a:lnTo>
                    <a:lnTo>
                      <a:pt x="157" y="15"/>
                    </a:lnTo>
                    <a:lnTo>
                      <a:pt x="160" y="15"/>
                    </a:lnTo>
                    <a:lnTo>
                      <a:pt x="164" y="14"/>
                    </a:lnTo>
                    <a:lnTo>
                      <a:pt x="168" y="14"/>
                    </a:lnTo>
                    <a:lnTo>
                      <a:pt x="169" y="14"/>
                    </a:lnTo>
                    <a:lnTo>
                      <a:pt x="173" y="14"/>
                    </a:lnTo>
                    <a:lnTo>
                      <a:pt x="175" y="14"/>
                    </a:lnTo>
                    <a:lnTo>
                      <a:pt x="178" y="14"/>
                    </a:lnTo>
                    <a:lnTo>
                      <a:pt x="180" y="14"/>
                    </a:lnTo>
                    <a:lnTo>
                      <a:pt x="182" y="14"/>
                    </a:lnTo>
                    <a:lnTo>
                      <a:pt x="185" y="14"/>
                    </a:lnTo>
                    <a:lnTo>
                      <a:pt x="187" y="15"/>
                    </a:lnTo>
                    <a:lnTo>
                      <a:pt x="189" y="15"/>
                    </a:lnTo>
                    <a:lnTo>
                      <a:pt x="191" y="17"/>
                    </a:lnTo>
                    <a:lnTo>
                      <a:pt x="193" y="19"/>
                    </a:lnTo>
                    <a:lnTo>
                      <a:pt x="194" y="21"/>
                    </a:lnTo>
                    <a:lnTo>
                      <a:pt x="196" y="23"/>
                    </a:lnTo>
                    <a:lnTo>
                      <a:pt x="196" y="24"/>
                    </a:lnTo>
                    <a:lnTo>
                      <a:pt x="198" y="28"/>
                    </a:lnTo>
                    <a:lnTo>
                      <a:pt x="198" y="31"/>
                    </a:lnTo>
                    <a:lnTo>
                      <a:pt x="200" y="35"/>
                    </a:lnTo>
                    <a:lnTo>
                      <a:pt x="200" y="38"/>
                    </a:lnTo>
                    <a:lnTo>
                      <a:pt x="200" y="42"/>
                    </a:lnTo>
                    <a:lnTo>
                      <a:pt x="201" y="46"/>
                    </a:lnTo>
                    <a:lnTo>
                      <a:pt x="201" y="49"/>
                    </a:lnTo>
                    <a:lnTo>
                      <a:pt x="200" y="53"/>
                    </a:lnTo>
                    <a:lnTo>
                      <a:pt x="200" y="56"/>
                    </a:lnTo>
                    <a:lnTo>
                      <a:pt x="200" y="58"/>
                    </a:lnTo>
                    <a:lnTo>
                      <a:pt x="198" y="61"/>
                    </a:lnTo>
                    <a:lnTo>
                      <a:pt x="198" y="63"/>
                    </a:lnTo>
                    <a:lnTo>
                      <a:pt x="196" y="67"/>
                    </a:lnTo>
                    <a:lnTo>
                      <a:pt x="194" y="69"/>
                    </a:lnTo>
                    <a:lnTo>
                      <a:pt x="193" y="70"/>
                    </a:lnTo>
                    <a:lnTo>
                      <a:pt x="191" y="72"/>
                    </a:lnTo>
                    <a:lnTo>
                      <a:pt x="189" y="74"/>
                    </a:lnTo>
                    <a:lnTo>
                      <a:pt x="185" y="76"/>
                    </a:lnTo>
                    <a:lnTo>
                      <a:pt x="184" y="77"/>
                    </a:lnTo>
                    <a:lnTo>
                      <a:pt x="182" y="77"/>
                    </a:lnTo>
                    <a:lnTo>
                      <a:pt x="178" y="79"/>
                    </a:lnTo>
                    <a:lnTo>
                      <a:pt x="175" y="81"/>
                    </a:lnTo>
                    <a:lnTo>
                      <a:pt x="173" y="81"/>
                    </a:lnTo>
                    <a:lnTo>
                      <a:pt x="169" y="83"/>
                    </a:lnTo>
                    <a:lnTo>
                      <a:pt x="166" y="83"/>
                    </a:lnTo>
                    <a:lnTo>
                      <a:pt x="162" y="83"/>
                    </a:lnTo>
                    <a:lnTo>
                      <a:pt x="159" y="84"/>
                    </a:lnTo>
                    <a:lnTo>
                      <a:pt x="155" y="84"/>
                    </a:lnTo>
                    <a:lnTo>
                      <a:pt x="151" y="84"/>
                    </a:lnTo>
                    <a:lnTo>
                      <a:pt x="146" y="84"/>
                    </a:lnTo>
                    <a:lnTo>
                      <a:pt x="143" y="86"/>
                    </a:lnTo>
                    <a:lnTo>
                      <a:pt x="139" y="86"/>
                    </a:lnTo>
                    <a:lnTo>
                      <a:pt x="134" y="86"/>
                    </a:lnTo>
                    <a:lnTo>
                      <a:pt x="130" y="86"/>
                    </a:lnTo>
                    <a:lnTo>
                      <a:pt x="125" y="86"/>
                    </a:lnTo>
                    <a:lnTo>
                      <a:pt x="121" y="86"/>
                    </a:lnTo>
                    <a:lnTo>
                      <a:pt x="116" y="86"/>
                    </a:lnTo>
                    <a:lnTo>
                      <a:pt x="112" y="86"/>
                    </a:lnTo>
                    <a:lnTo>
                      <a:pt x="107" y="86"/>
                    </a:lnTo>
                    <a:lnTo>
                      <a:pt x="101" y="88"/>
                    </a:lnTo>
                    <a:lnTo>
                      <a:pt x="96" y="88"/>
                    </a:lnTo>
                    <a:lnTo>
                      <a:pt x="93" y="88"/>
                    </a:lnTo>
                    <a:lnTo>
                      <a:pt x="87" y="90"/>
                    </a:lnTo>
                    <a:lnTo>
                      <a:pt x="82" y="90"/>
                    </a:lnTo>
                    <a:lnTo>
                      <a:pt x="76" y="92"/>
                    </a:lnTo>
                    <a:lnTo>
                      <a:pt x="71" y="92"/>
                    </a:lnTo>
                    <a:lnTo>
                      <a:pt x="66" y="92"/>
                    </a:lnTo>
                    <a:lnTo>
                      <a:pt x="62" y="93"/>
                    </a:lnTo>
                    <a:lnTo>
                      <a:pt x="57" y="93"/>
                    </a:lnTo>
                    <a:lnTo>
                      <a:pt x="51" y="93"/>
                    </a:lnTo>
                    <a:lnTo>
                      <a:pt x="46" y="93"/>
                    </a:lnTo>
                    <a:lnTo>
                      <a:pt x="43" y="93"/>
                    </a:lnTo>
                    <a:lnTo>
                      <a:pt x="37" y="93"/>
                    </a:lnTo>
                    <a:lnTo>
                      <a:pt x="34" y="92"/>
                    </a:lnTo>
                    <a:lnTo>
                      <a:pt x="30" y="92"/>
                    </a:lnTo>
                    <a:lnTo>
                      <a:pt x="25" y="90"/>
                    </a:lnTo>
                    <a:lnTo>
                      <a:pt x="21" y="88"/>
                    </a:lnTo>
                    <a:lnTo>
                      <a:pt x="18" y="84"/>
                    </a:lnTo>
                    <a:lnTo>
                      <a:pt x="16" y="83"/>
                    </a:lnTo>
                    <a:lnTo>
                      <a:pt x="12" y="79"/>
                    </a:lnTo>
                    <a:lnTo>
                      <a:pt x="9" y="76"/>
                    </a:lnTo>
                    <a:lnTo>
                      <a:pt x="7" y="72"/>
                    </a:lnTo>
                    <a:lnTo>
                      <a:pt x="5" y="67"/>
                    </a:lnTo>
                    <a:lnTo>
                      <a:pt x="3" y="61"/>
                    </a:lnTo>
                    <a:lnTo>
                      <a:pt x="1" y="56"/>
                    </a:lnTo>
                    <a:lnTo>
                      <a:pt x="1"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4" name="Freeform 77"/>
              <p:cNvSpPr>
                <a:spLocks/>
              </p:cNvSpPr>
              <p:nvPr/>
            </p:nvSpPr>
            <p:spPr bwMode="auto">
              <a:xfrm>
                <a:off x="4303" y="1239"/>
                <a:ext cx="201" cy="98"/>
              </a:xfrm>
              <a:custGeom>
                <a:avLst/>
                <a:gdLst>
                  <a:gd name="T0" fmla="*/ 0 w 201"/>
                  <a:gd name="T1" fmla="*/ 26 h 94"/>
                  <a:gd name="T2" fmla="*/ 4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5 w 201"/>
                  <a:gd name="T23" fmla="*/ 24 h 94"/>
                  <a:gd name="T24" fmla="*/ 138 w 201"/>
                  <a:gd name="T25" fmla="*/ 22 h 94"/>
                  <a:gd name="T26" fmla="*/ 149 w 201"/>
                  <a:gd name="T27" fmla="*/ 20 h 94"/>
                  <a:gd name="T28" fmla="*/ 159 w 201"/>
                  <a:gd name="T29" fmla="*/ 18 h 94"/>
                  <a:gd name="T30" fmla="*/ 168 w 201"/>
                  <a:gd name="T31" fmla="*/ 17 h 94"/>
                  <a:gd name="T32" fmla="*/ 177 w 201"/>
                  <a:gd name="T33" fmla="*/ 17 h 94"/>
                  <a:gd name="T34" fmla="*/ 184 w 201"/>
                  <a:gd name="T35" fmla="*/ 17 h 94"/>
                  <a:gd name="T36" fmla="*/ 190 w 201"/>
                  <a:gd name="T37" fmla="*/ 20 h 94"/>
                  <a:gd name="T38" fmla="*/ 195 w 201"/>
                  <a:gd name="T39" fmla="*/ 26 h 94"/>
                  <a:gd name="T40" fmla="*/ 199 w 201"/>
                  <a:gd name="T41" fmla="*/ 34 h 94"/>
                  <a:gd name="T42" fmla="*/ 200 w 201"/>
                  <a:gd name="T43" fmla="*/ 48 h 94"/>
                  <a:gd name="T44" fmla="*/ 200 w 201"/>
                  <a:gd name="T45" fmla="*/ 59 h 94"/>
                  <a:gd name="T46" fmla="*/ 197 w 201"/>
                  <a:gd name="T47" fmla="*/ 70 h 94"/>
                  <a:gd name="T48" fmla="*/ 193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1 w 201"/>
                  <a:gd name="T69" fmla="*/ 102 h 94"/>
                  <a:gd name="T70" fmla="*/ 67 w 201"/>
                  <a:gd name="T71" fmla="*/ 104 h 94"/>
                  <a:gd name="T72" fmla="*/ 50 w 201"/>
                  <a:gd name="T73" fmla="*/ 105 h 94"/>
                  <a:gd name="T74" fmla="*/ 38 w 201"/>
                  <a:gd name="T75" fmla="*/ 105 h 94"/>
                  <a:gd name="T76" fmla="*/ 25 w 201"/>
                  <a:gd name="T77" fmla="*/ 102 h 94"/>
                  <a:gd name="T78" fmla="*/ 15 w 201"/>
                  <a:gd name="T79" fmla="*/ 95 h 94"/>
                  <a:gd name="T80" fmla="*/ 6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2" y="14"/>
                    </a:lnTo>
                    <a:lnTo>
                      <a:pt x="4" y="10"/>
                    </a:lnTo>
                    <a:lnTo>
                      <a:pt x="6" y="8"/>
                    </a:lnTo>
                    <a:lnTo>
                      <a:pt x="8" y="5"/>
                    </a:lnTo>
                    <a:lnTo>
                      <a:pt x="11" y="3"/>
                    </a:lnTo>
                    <a:lnTo>
                      <a:pt x="13" y="1"/>
                    </a:lnTo>
                    <a:lnTo>
                      <a:pt x="17" y="1"/>
                    </a:lnTo>
                    <a:lnTo>
                      <a:pt x="20" y="1"/>
                    </a:lnTo>
                    <a:lnTo>
                      <a:pt x="24" y="0"/>
                    </a:lnTo>
                    <a:lnTo>
                      <a:pt x="27" y="0"/>
                    </a:lnTo>
                    <a:lnTo>
                      <a:pt x="31" y="1"/>
                    </a:lnTo>
                    <a:lnTo>
                      <a:pt x="34" y="1"/>
                    </a:lnTo>
                    <a:lnTo>
                      <a:pt x="38" y="3"/>
                    </a:lnTo>
                    <a:lnTo>
                      <a:pt x="43" y="3"/>
                    </a:lnTo>
                    <a:lnTo>
                      <a:pt x="47" y="5"/>
                    </a:lnTo>
                    <a:lnTo>
                      <a:pt x="52" y="7"/>
                    </a:lnTo>
                    <a:lnTo>
                      <a:pt x="56" y="7"/>
                    </a:lnTo>
                    <a:lnTo>
                      <a:pt x="61" y="8"/>
                    </a:lnTo>
                    <a:lnTo>
                      <a:pt x="65" y="10"/>
                    </a:lnTo>
                    <a:lnTo>
                      <a:pt x="70" y="12"/>
                    </a:lnTo>
                    <a:lnTo>
                      <a:pt x="75" y="14"/>
                    </a:lnTo>
                    <a:lnTo>
                      <a:pt x="79" y="15"/>
                    </a:lnTo>
                    <a:lnTo>
                      <a:pt x="84" y="17"/>
                    </a:lnTo>
                    <a:lnTo>
                      <a:pt x="90" y="17"/>
                    </a:lnTo>
                    <a:lnTo>
                      <a:pt x="93" y="19"/>
                    </a:lnTo>
                    <a:lnTo>
                      <a:pt x="99" y="19"/>
                    </a:lnTo>
                    <a:lnTo>
                      <a:pt x="104" y="21"/>
                    </a:lnTo>
                    <a:lnTo>
                      <a:pt x="108" y="21"/>
                    </a:lnTo>
                    <a:lnTo>
                      <a:pt x="113" y="21"/>
                    </a:lnTo>
                    <a:lnTo>
                      <a:pt x="117" y="21"/>
                    </a:lnTo>
                    <a:lnTo>
                      <a:pt x="122" y="21"/>
                    </a:lnTo>
                    <a:lnTo>
                      <a:pt x="125" y="21"/>
                    </a:lnTo>
                    <a:lnTo>
                      <a:pt x="131" y="21"/>
                    </a:lnTo>
                    <a:lnTo>
                      <a:pt x="134" y="19"/>
                    </a:lnTo>
                    <a:lnTo>
                      <a:pt x="138" y="19"/>
                    </a:lnTo>
                    <a:lnTo>
                      <a:pt x="142" y="19"/>
                    </a:lnTo>
                    <a:lnTo>
                      <a:pt x="145" y="17"/>
                    </a:lnTo>
                    <a:lnTo>
                      <a:pt x="149" y="17"/>
                    </a:lnTo>
                    <a:lnTo>
                      <a:pt x="152" y="15"/>
                    </a:lnTo>
                    <a:lnTo>
                      <a:pt x="156" y="15"/>
                    </a:lnTo>
                    <a:lnTo>
                      <a:pt x="159" y="15"/>
                    </a:lnTo>
                    <a:lnTo>
                      <a:pt x="163" y="14"/>
                    </a:lnTo>
                    <a:lnTo>
                      <a:pt x="167" y="14"/>
                    </a:lnTo>
                    <a:lnTo>
                      <a:pt x="168" y="14"/>
                    </a:lnTo>
                    <a:lnTo>
                      <a:pt x="172" y="14"/>
                    </a:lnTo>
                    <a:lnTo>
                      <a:pt x="174" y="14"/>
                    </a:lnTo>
                    <a:lnTo>
                      <a:pt x="177" y="14"/>
                    </a:lnTo>
                    <a:lnTo>
                      <a:pt x="179" y="14"/>
                    </a:lnTo>
                    <a:lnTo>
                      <a:pt x="183" y="14"/>
                    </a:lnTo>
                    <a:lnTo>
                      <a:pt x="184" y="14"/>
                    </a:lnTo>
                    <a:lnTo>
                      <a:pt x="186" y="15"/>
                    </a:lnTo>
                    <a:lnTo>
                      <a:pt x="188" y="15"/>
                    </a:lnTo>
                    <a:lnTo>
                      <a:pt x="190" y="17"/>
                    </a:lnTo>
                    <a:lnTo>
                      <a:pt x="192" y="19"/>
                    </a:lnTo>
                    <a:lnTo>
                      <a:pt x="193" y="21"/>
                    </a:lnTo>
                    <a:lnTo>
                      <a:pt x="195" y="23"/>
                    </a:lnTo>
                    <a:lnTo>
                      <a:pt x="195" y="24"/>
                    </a:lnTo>
                    <a:lnTo>
                      <a:pt x="197" y="28"/>
                    </a:lnTo>
                    <a:lnTo>
                      <a:pt x="199" y="31"/>
                    </a:lnTo>
                    <a:lnTo>
                      <a:pt x="199" y="35"/>
                    </a:lnTo>
                    <a:lnTo>
                      <a:pt x="199" y="38"/>
                    </a:lnTo>
                    <a:lnTo>
                      <a:pt x="200" y="42"/>
                    </a:lnTo>
                    <a:lnTo>
                      <a:pt x="200" y="46"/>
                    </a:lnTo>
                    <a:lnTo>
                      <a:pt x="200" y="49"/>
                    </a:lnTo>
                    <a:lnTo>
                      <a:pt x="200" y="53"/>
                    </a:lnTo>
                    <a:lnTo>
                      <a:pt x="199" y="56"/>
                    </a:lnTo>
                    <a:lnTo>
                      <a:pt x="199" y="58"/>
                    </a:lnTo>
                    <a:lnTo>
                      <a:pt x="197" y="61"/>
                    </a:lnTo>
                    <a:lnTo>
                      <a:pt x="197" y="63"/>
                    </a:lnTo>
                    <a:lnTo>
                      <a:pt x="195" y="67"/>
                    </a:lnTo>
                    <a:lnTo>
                      <a:pt x="193" y="69"/>
                    </a:lnTo>
                    <a:lnTo>
                      <a:pt x="192" y="70"/>
                    </a:lnTo>
                    <a:lnTo>
                      <a:pt x="190" y="72"/>
                    </a:lnTo>
                    <a:lnTo>
                      <a:pt x="188" y="74"/>
                    </a:lnTo>
                    <a:lnTo>
                      <a:pt x="186" y="76"/>
                    </a:lnTo>
                    <a:lnTo>
                      <a:pt x="183" y="77"/>
                    </a:lnTo>
                    <a:lnTo>
                      <a:pt x="181" y="77"/>
                    </a:lnTo>
                    <a:lnTo>
                      <a:pt x="177" y="79"/>
                    </a:lnTo>
                    <a:lnTo>
                      <a:pt x="174" y="81"/>
                    </a:lnTo>
                    <a:lnTo>
                      <a:pt x="172" y="81"/>
                    </a:lnTo>
                    <a:lnTo>
                      <a:pt x="168" y="83"/>
                    </a:lnTo>
                    <a:lnTo>
                      <a:pt x="165" y="83"/>
                    </a:lnTo>
                    <a:lnTo>
                      <a:pt x="161" y="83"/>
                    </a:lnTo>
                    <a:lnTo>
                      <a:pt x="158" y="84"/>
                    </a:lnTo>
                    <a:lnTo>
                      <a:pt x="154" y="84"/>
                    </a:lnTo>
                    <a:lnTo>
                      <a:pt x="150" y="84"/>
                    </a:lnTo>
                    <a:lnTo>
                      <a:pt x="147" y="84"/>
                    </a:lnTo>
                    <a:lnTo>
                      <a:pt x="142" y="86"/>
                    </a:lnTo>
                    <a:lnTo>
                      <a:pt x="138" y="86"/>
                    </a:lnTo>
                    <a:lnTo>
                      <a:pt x="134" y="86"/>
                    </a:lnTo>
                    <a:lnTo>
                      <a:pt x="129" y="86"/>
                    </a:lnTo>
                    <a:lnTo>
                      <a:pt x="125" y="86"/>
                    </a:lnTo>
                    <a:lnTo>
                      <a:pt x="120" y="86"/>
                    </a:lnTo>
                    <a:lnTo>
                      <a:pt x="117" y="86"/>
                    </a:lnTo>
                    <a:lnTo>
                      <a:pt x="111" y="86"/>
                    </a:lnTo>
                    <a:lnTo>
                      <a:pt x="106" y="86"/>
                    </a:lnTo>
                    <a:lnTo>
                      <a:pt x="100" y="88"/>
                    </a:lnTo>
                    <a:lnTo>
                      <a:pt x="97" y="88"/>
                    </a:lnTo>
                    <a:lnTo>
                      <a:pt x="92" y="88"/>
                    </a:lnTo>
                    <a:lnTo>
                      <a:pt x="86" y="90"/>
                    </a:lnTo>
                    <a:lnTo>
                      <a:pt x="81" y="90"/>
                    </a:lnTo>
                    <a:lnTo>
                      <a:pt x="75" y="92"/>
                    </a:lnTo>
                    <a:lnTo>
                      <a:pt x="70" y="92"/>
                    </a:lnTo>
                    <a:lnTo>
                      <a:pt x="67" y="92"/>
                    </a:lnTo>
                    <a:lnTo>
                      <a:pt x="61" y="93"/>
                    </a:lnTo>
                    <a:lnTo>
                      <a:pt x="56" y="93"/>
                    </a:lnTo>
                    <a:lnTo>
                      <a:pt x="50" y="93"/>
                    </a:lnTo>
                    <a:lnTo>
                      <a:pt x="47" y="93"/>
                    </a:lnTo>
                    <a:lnTo>
                      <a:pt x="42" y="93"/>
                    </a:lnTo>
                    <a:lnTo>
                      <a:pt x="38" y="93"/>
                    </a:lnTo>
                    <a:lnTo>
                      <a:pt x="33" y="92"/>
                    </a:lnTo>
                    <a:lnTo>
                      <a:pt x="29" y="92"/>
                    </a:lnTo>
                    <a:lnTo>
                      <a:pt x="25" y="90"/>
                    </a:lnTo>
                    <a:lnTo>
                      <a:pt x="22" y="88"/>
                    </a:lnTo>
                    <a:lnTo>
                      <a:pt x="18" y="84"/>
                    </a:lnTo>
                    <a:lnTo>
                      <a:pt x="15" y="83"/>
                    </a:lnTo>
                    <a:lnTo>
                      <a:pt x="11" y="79"/>
                    </a:lnTo>
                    <a:lnTo>
                      <a:pt x="9" y="76"/>
                    </a:lnTo>
                    <a:lnTo>
                      <a:pt x="6" y="72"/>
                    </a:lnTo>
                    <a:lnTo>
                      <a:pt x="4" y="67"/>
                    </a:lnTo>
                    <a:lnTo>
                      <a:pt x="2"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5" name="Freeform 78"/>
              <p:cNvSpPr>
                <a:spLocks/>
              </p:cNvSpPr>
              <p:nvPr/>
            </p:nvSpPr>
            <p:spPr bwMode="auto">
              <a:xfrm>
                <a:off x="3908" y="1234"/>
                <a:ext cx="201" cy="98"/>
              </a:xfrm>
              <a:custGeom>
                <a:avLst/>
                <a:gdLst>
                  <a:gd name="T0" fmla="*/ 0 w 201"/>
                  <a:gd name="T1" fmla="*/ 26 h 94"/>
                  <a:gd name="T2" fmla="*/ 4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5 w 201"/>
                  <a:gd name="T23" fmla="*/ 24 h 94"/>
                  <a:gd name="T24" fmla="*/ 138 w 201"/>
                  <a:gd name="T25" fmla="*/ 22 h 94"/>
                  <a:gd name="T26" fmla="*/ 150 w 201"/>
                  <a:gd name="T27" fmla="*/ 20 h 94"/>
                  <a:gd name="T28" fmla="*/ 159 w 201"/>
                  <a:gd name="T29" fmla="*/ 18 h 94"/>
                  <a:gd name="T30" fmla="*/ 170 w 201"/>
                  <a:gd name="T31" fmla="*/ 17 h 94"/>
                  <a:gd name="T32" fmla="*/ 177 w 201"/>
                  <a:gd name="T33" fmla="*/ 17 h 94"/>
                  <a:gd name="T34" fmla="*/ 184 w 201"/>
                  <a:gd name="T35" fmla="*/ 17 h 94"/>
                  <a:gd name="T36" fmla="*/ 190 w 201"/>
                  <a:gd name="T37" fmla="*/ 20 h 94"/>
                  <a:gd name="T38" fmla="*/ 195 w 201"/>
                  <a:gd name="T39" fmla="*/ 26 h 94"/>
                  <a:gd name="T40" fmla="*/ 199 w 201"/>
                  <a:gd name="T41" fmla="*/ 34 h 94"/>
                  <a:gd name="T42" fmla="*/ 200 w 201"/>
                  <a:gd name="T43" fmla="*/ 48 h 94"/>
                  <a:gd name="T44" fmla="*/ 200 w 201"/>
                  <a:gd name="T45" fmla="*/ 59 h 94"/>
                  <a:gd name="T46" fmla="*/ 199 w 201"/>
                  <a:gd name="T47" fmla="*/ 70 h 94"/>
                  <a:gd name="T48" fmla="*/ 193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1 w 201"/>
                  <a:gd name="T69" fmla="*/ 102 h 94"/>
                  <a:gd name="T70" fmla="*/ 67 w 201"/>
                  <a:gd name="T71" fmla="*/ 104 h 94"/>
                  <a:gd name="T72" fmla="*/ 52 w 201"/>
                  <a:gd name="T73" fmla="*/ 105 h 94"/>
                  <a:gd name="T74" fmla="*/ 38 w 201"/>
                  <a:gd name="T75" fmla="*/ 105 h 94"/>
                  <a:gd name="T76" fmla="*/ 25 w 201"/>
                  <a:gd name="T77" fmla="*/ 102 h 94"/>
                  <a:gd name="T78" fmla="*/ 15 w 201"/>
                  <a:gd name="T79" fmla="*/ 95 h 94"/>
                  <a:gd name="T80" fmla="*/ 8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4" y="14"/>
                    </a:lnTo>
                    <a:lnTo>
                      <a:pt x="4" y="10"/>
                    </a:lnTo>
                    <a:lnTo>
                      <a:pt x="6" y="8"/>
                    </a:lnTo>
                    <a:lnTo>
                      <a:pt x="9" y="5"/>
                    </a:lnTo>
                    <a:lnTo>
                      <a:pt x="11" y="3"/>
                    </a:lnTo>
                    <a:lnTo>
                      <a:pt x="15" y="1"/>
                    </a:lnTo>
                    <a:lnTo>
                      <a:pt x="17" y="1"/>
                    </a:lnTo>
                    <a:lnTo>
                      <a:pt x="20" y="1"/>
                    </a:lnTo>
                    <a:lnTo>
                      <a:pt x="24" y="0"/>
                    </a:lnTo>
                    <a:lnTo>
                      <a:pt x="27" y="0"/>
                    </a:lnTo>
                    <a:lnTo>
                      <a:pt x="31" y="1"/>
                    </a:lnTo>
                    <a:lnTo>
                      <a:pt x="34" y="1"/>
                    </a:lnTo>
                    <a:lnTo>
                      <a:pt x="38" y="3"/>
                    </a:lnTo>
                    <a:lnTo>
                      <a:pt x="43" y="3"/>
                    </a:lnTo>
                    <a:lnTo>
                      <a:pt x="47" y="5"/>
                    </a:lnTo>
                    <a:lnTo>
                      <a:pt x="52" y="7"/>
                    </a:lnTo>
                    <a:lnTo>
                      <a:pt x="56" y="7"/>
                    </a:lnTo>
                    <a:lnTo>
                      <a:pt x="61" y="8"/>
                    </a:lnTo>
                    <a:lnTo>
                      <a:pt x="65" y="10"/>
                    </a:lnTo>
                    <a:lnTo>
                      <a:pt x="70" y="12"/>
                    </a:lnTo>
                    <a:lnTo>
                      <a:pt x="75" y="14"/>
                    </a:lnTo>
                    <a:lnTo>
                      <a:pt x="81" y="15"/>
                    </a:lnTo>
                    <a:lnTo>
                      <a:pt x="84" y="17"/>
                    </a:lnTo>
                    <a:lnTo>
                      <a:pt x="90" y="17"/>
                    </a:lnTo>
                    <a:lnTo>
                      <a:pt x="95" y="19"/>
                    </a:lnTo>
                    <a:lnTo>
                      <a:pt x="99" y="19"/>
                    </a:lnTo>
                    <a:lnTo>
                      <a:pt x="104" y="21"/>
                    </a:lnTo>
                    <a:lnTo>
                      <a:pt x="109" y="21"/>
                    </a:lnTo>
                    <a:lnTo>
                      <a:pt x="113" y="21"/>
                    </a:lnTo>
                    <a:lnTo>
                      <a:pt x="118" y="21"/>
                    </a:lnTo>
                    <a:lnTo>
                      <a:pt x="122" y="21"/>
                    </a:lnTo>
                    <a:lnTo>
                      <a:pt x="125" y="21"/>
                    </a:lnTo>
                    <a:lnTo>
                      <a:pt x="131" y="21"/>
                    </a:lnTo>
                    <a:lnTo>
                      <a:pt x="134" y="19"/>
                    </a:lnTo>
                    <a:lnTo>
                      <a:pt x="138" y="19"/>
                    </a:lnTo>
                    <a:lnTo>
                      <a:pt x="142" y="19"/>
                    </a:lnTo>
                    <a:lnTo>
                      <a:pt x="147" y="17"/>
                    </a:lnTo>
                    <a:lnTo>
                      <a:pt x="150" y="17"/>
                    </a:lnTo>
                    <a:lnTo>
                      <a:pt x="154" y="15"/>
                    </a:lnTo>
                    <a:lnTo>
                      <a:pt x="158" y="15"/>
                    </a:lnTo>
                    <a:lnTo>
                      <a:pt x="159" y="15"/>
                    </a:lnTo>
                    <a:lnTo>
                      <a:pt x="163" y="14"/>
                    </a:lnTo>
                    <a:lnTo>
                      <a:pt x="167" y="14"/>
                    </a:lnTo>
                    <a:lnTo>
                      <a:pt x="170" y="14"/>
                    </a:lnTo>
                    <a:lnTo>
                      <a:pt x="172" y="14"/>
                    </a:lnTo>
                    <a:lnTo>
                      <a:pt x="175" y="14"/>
                    </a:lnTo>
                    <a:lnTo>
                      <a:pt x="177" y="14"/>
                    </a:lnTo>
                    <a:lnTo>
                      <a:pt x="181" y="14"/>
                    </a:lnTo>
                    <a:lnTo>
                      <a:pt x="183" y="14"/>
                    </a:lnTo>
                    <a:lnTo>
                      <a:pt x="184" y="14"/>
                    </a:lnTo>
                    <a:lnTo>
                      <a:pt x="186" y="15"/>
                    </a:lnTo>
                    <a:lnTo>
                      <a:pt x="188" y="15"/>
                    </a:lnTo>
                    <a:lnTo>
                      <a:pt x="190" y="17"/>
                    </a:lnTo>
                    <a:lnTo>
                      <a:pt x="192" y="19"/>
                    </a:lnTo>
                    <a:lnTo>
                      <a:pt x="193" y="21"/>
                    </a:lnTo>
                    <a:lnTo>
                      <a:pt x="195" y="23"/>
                    </a:lnTo>
                    <a:lnTo>
                      <a:pt x="197" y="24"/>
                    </a:lnTo>
                    <a:lnTo>
                      <a:pt x="197" y="28"/>
                    </a:lnTo>
                    <a:lnTo>
                      <a:pt x="199" y="31"/>
                    </a:lnTo>
                    <a:lnTo>
                      <a:pt x="199" y="35"/>
                    </a:lnTo>
                    <a:lnTo>
                      <a:pt x="200" y="38"/>
                    </a:lnTo>
                    <a:lnTo>
                      <a:pt x="200" y="42"/>
                    </a:lnTo>
                    <a:lnTo>
                      <a:pt x="200" y="46"/>
                    </a:lnTo>
                    <a:lnTo>
                      <a:pt x="200" y="49"/>
                    </a:lnTo>
                    <a:lnTo>
                      <a:pt x="200" y="53"/>
                    </a:lnTo>
                    <a:lnTo>
                      <a:pt x="200" y="56"/>
                    </a:lnTo>
                    <a:lnTo>
                      <a:pt x="199" y="58"/>
                    </a:lnTo>
                    <a:lnTo>
                      <a:pt x="199" y="61"/>
                    </a:lnTo>
                    <a:lnTo>
                      <a:pt x="197" y="63"/>
                    </a:lnTo>
                    <a:lnTo>
                      <a:pt x="195" y="67"/>
                    </a:lnTo>
                    <a:lnTo>
                      <a:pt x="193" y="69"/>
                    </a:lnTo>
                    <a:lnTo>
                      <a:pt x="192" y="70"/>
                    </a:lnTo>
                    <a:lnTo>
                      <a:pt x="190" y="72"/>
                    </a:lnTo>
                    <a:lnTo>
                      <a:pt x="188" y="74"/>
                    </a:lnTo>
                    <a:lnTo>
                      <a:pt x="186" y="76"/>
                    </a:lnTo>
                    <a:lnTo>
                      <a:pt x="183" y="77"/>
                    </a:lnTo>
                    <a:lnTo>
                      <a:pt x="181" y="77"/>
                    </a:lnTo>
                    <a:lnTo>
                      <a:pt x="177" y="79"/>
                    </a:lnTo>
                    <a:lnTo>
                      <a:pt x="175" y="81"/>
                    </a:lnTo>
                    <a:lnTo>
                      <a:pt x="172" y="81"/>
                    </a:lnTo>
                    <a:lnTo>
                      <a:pt x="168" y="83"/>
                    </a:lnTo>
                    <a:lnTo>
                      <a:pt x="165" y="83"/>
                    </a:lnTo>
                    <a:lnTo>
                      <a:pt x="161" y="83"/>
                    </a:lnTo>
                    <a:lnTo>
                      <a:pt x="158" y="84"/>
                    </a:lnTo>
                    <a:lnTo>
                      <a:pt x="154" y="84"/>
                    </a:lnTo>
                    <a:lnTo>
                      <a:pt x="150" y="84"/>
                    </a:lnTo>
                    <a:lnTo>
                      <a:pt x="147" y="84"/>
                    </a:lnTo>
                    <a:lnTo>
                      <a:pt x="142" y="86"/>
                    </a:lnTo>
                    <a:lnTo>
                      <a:pt x="138" y="86"/>
                    </a:lnTo>
                    <a:lnTo>
                      <a:pt x="134" y="86"/>
                    </a:lnTo>
                    <a:lnTo>
                      <a:pt x="129" y="86"/>
                    </a:lnTo>
                    <a:lnTo>
                      <a:pt x="125" y="86"/>
                    </a:lnTo>
                    <a:lnTo>
                      <a:pt x="120" y="86"/>
                    </a:lnTo>
                    <a:lnTo>
                      <a:pt x="117" y="86"/>
                    </a:lnTo>
                    <a:lnTo>
                      <a:pt x="111" y="86"/>
                    </a:lnTo>
                    <a:lnTo>
                      <a:pt x="106" y="86"/>
                    </a:lnTo>
                    <a:lnTo>
                      <a:pt x="102" y="88"/>
                    </a:lnTo>
                    <a:lnTo>
                      <a:pt x="97" y="88"/>
                    </a:lnTo>
                    <a:lnTo>
                      <a:pt x="92" y="88"/>
                    </a:lnTo>
                    <a:lnTo>
                      <a:pt x="86" y="90"/>
                    </a:lnTo>
                    <a:lnTo>
                      <a:pt x="81" y="90"/>
                    </a:lnTo>
                    <a:lnTo>
                      <a:pt x="77" y="92"/>
                    </a:lnTo>
                    <a:lnTo>
                      <a:pt x="72" y="92"/>
                    </a:lnTo>
                    <a:lnTo>
                      <a:pt x="67" y="92"/>
                    </a:lnTo>
                    <a:lnTo>
                      <a:pt x="61" y="93"/>
                    </a:lnTo>
                    <a:lnTo>
                      <a:pt x="56" y="93"/>
                    </a:lnTo>
                    <a:lnTo>
                      <a:pt x="52" y="93"/>
                    </a:lnTo>
                    <a:lnTo>
                      <a:pt x="47" y="93"/>
                    </a:lnTo>
                    <a:lnTo>
                      <a:pt x="42" y="93"/>
                    </a:lnTo>
                    <a:lnTo>
                      <a:pt x="38" y="93"/>
                    </a:lnTo>
                    <a:lnTo>
                      <a:pt x="33" y="92"/>
                    </a:lnTo>
                    <a:lnTo>
                      <a:pt x="29" y="92"/>
                    </a:lnTo>
                    <a:lnTo>
                      <a:pt x="25" y="90"/>
                    </a:lnTo>
                    <a:lnTo>
                      <a:pt x="22" y="88"/>
                    </a:lnTo>
                    <a:lnTo>
                      <a:pt x="18" y="84"/>
                    </a:lnTo>
                    <a:lnTo>
                      <a:pt x="15" y="83"/>
                    </a:lnTo>
                    <a:lnTo>
                      <a:pt x="11" y="79"/>
                    </a:lnTo>
                    <a:lnTo>
                      <a:pt x="9" y="76"/>
                    </a:lnTo>
                    <a:lnTo>
                      <a:pt x="8" y="72"/>
                    </a:lnTo>
                    <a:lnTo>
                      <a:pt x="4" y="67"/>
                    </a:lnTo>
                    <a:lnTo>
                      <a:pt x="2"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6" name="Freeform 79"/>
              <p:cNvSpPr>
                <a:spLocks/>
              </p:cNvSpPr>
              <p:nvPr/>
            </p:nvSpPr>
            <p:spPr bwMode="auto">
              <a:xfrm>
                <a:off x="3514" y="1236"/>
                <a:ext cx="201" cy="96"/>
              </a:xfrm>
              <a:custGeom>
                <a:avLst/>
                <a:gdLst>
                  <a:gd name="T0" fmla="*/ 0 w 201"/>
                  <a:gd name="T1" fmla="*/ 26 h 94"/>
                  <a:gd name="T2" fmla="*/ 6 w 201"/>
                  <a:gd name="T3" fmla="*/ 10 h 94"/>
                  <a:gd name="T4" fmla="*/ 11 w 201"/>
                  <a:gd name="T5" fmla="*/ 3 h 94"/>
                  <a:gd name="T6" fmla="*/ 20 w 201"/>
                  <a:gd name="T7" fmla="*/ 1 h 94"/>
                  <a:gd name="T8" fmla="*/ 31 w 201"/>
                  <a:gd name="T9" fmla="*/ 1 h 94"/>
                  <a:gd name="T10" fmla="*/ 43 w 201"/>
                  <a:gd name="T11" fmla="*/ 3 h 94"/>
                  <a:gd name="T12" fmla="*/ 56 w 201"/>
                  <a:gd name="T13" fmla="*/ 7 h 94"/>
                  <a:gd name="T14" fmla="*/ 70 w 201"/>
                  <a:gd name="T15" fmla="*/ 15 h 94"/>
                  <a:gd name="T16" fmla="*/ 84 w 201"/>
                  <a:gd name="T17" fmla="*/ 20 h 94"/>
                  <a:gd name="T18" fmla="*/ 99 w 201"/>
                  <a:gd name="T19" fmla="*/ 22 h 94"/>
                  <a:gd name="T20" fmla="*/ 113 w 201"/>
                  <a:gd name="T21" fmla="*/ 24 h 94"/>
                  <a:gd name="T22" fmla="*/ 127 w 201"/>
                  <a:gd name="T23" fmla="*/ 24 h 94"/>
                  <a:gd name="T24" fmla="*/ 138 w 201"/>
                  <a:gd name="T25" fmla="*/ 22 h 94"/>
                  <a:gd name="T26" fmla="*/ 150 w 201"/>
                  <a:gd name="T27" fmla="*/ 20 h 94"/>
                  <a:gd name="T28" fmla="*/ 161 w 201"/>
                  <a:gd name="T29" fmla="*/ 18 h 94"/>
                  <a:gd name="T30" fmla="*/ 170 w 201"/>
                  <a:gd name="T31" fmla="*/ 17 h 94"/>
                  <a:gd name="T32" fmla="*/ 177 w 201"/>
                  <a:gd name="T33" fmla="*/ 17 h 94"/>
                  <a:gd name="T34" fmla="*/ 184 w 201"/>
                  <a:gd name="T35" fmla="*/ 17 h 94"/>
                  <a:gd name="T36" fmla="*/ 192 w 201"/>
                  <a:gd name="T37" fmla="*/ 20 h 94"/>
                  <a:gd name="T38" fmla="*/ 195 w 201"/>
                  <a:gd name="T39" fmla="*/ 26 h 94"/>
                  <a:gd name="T40" fmla="*/ 199 w 201"/>
                  <a:gd name="T41" fmla="*/ 34 h 94"/>
                  <a:gd name="T42" fmla="*/ 200 w 201"/>
                  <a:gd name="T43" fmla="*/ 48 h 94"/>
                  <a:gd name="T44" fmla="*/ 200 w 201"/>
                  <a:gd name="T45" fmla="*/ 59 h 94"/>
                  <a:gd name="T46" fmla="*/ 199 w 201"/>
                  <a:gd name="T47" fmla="*/ 70 h 94"/>
                  <a:gd name="T48" fmla="*/ 195 w 201"/>
                  <a:gd name="T49" fmla="*/ 78 h 94"/>
                  <a:gd name="T50" fmla="*/ 188 w 201"/>
                  <a:gd name="T51" fmla="*/ 83 h 94"/>
                  <a:gd name="T52" fmla="*/ 181 w 201"/>
                  <a:gd name="T53" fmla="*/ 87 h 94"/>
                  <a:gd name="T54" fmla="*/ 172 w 201"/>
                  <a:gd name="T55" fmla="*/ 92 h 94"/>
                  <a:gd name="T56" fmla="*/ 161 w 201"/>
                  <a:gd name="T57" fmla="*/ 95 h 94"/>
                  <a:gd name="T58" fmla="*/ 150 w 201"/>
                  <a:gd name="T59" fmla="*/ 96 h 94"/>
                  <a:gd name="T60" fmla="*/ 138 w 201"/>
                  <a:gd name="T61" fmla="*/ 98 h 94"/>
                  <a:gd name="T62" fmla="*/ 125 w 201"/>
                  <a:gd name="T63" fmla="*/ 98 h 94"/>
                  <a:gd name="T64" fmla="*/ 111 w 201"/>
                  <a:gd name="T65" fmla="*/ 98 h 94"/>
                  <a:gd name="T66" fmla="*/ 97 w 201"/>
                  <a:gd name="T67" fmla="*/ 100 h 94"/>
                  <a:gd name="T68" fmla="*/ 83 w 201"/>
                  <a:gd name="T69" fmla="*/ 102 h 94"/>
                  <a:gd name="T70" fmla="*/ 67 w 201"/>
                  <a:gd name="T71" fmla="*/ 104 h 94"/>
                  <a:gd name="T72" fmla="*/ 52 w 201"/>
                  <a:gd name="T73" fmla="*/ 105 h 94"/>
                  <a:gd name="T74" fmla="*/ 38 w 201"/>
                  <a:gd name="T75" fmla="*/ 105 h 94"/>
                  <a:gd name="T76" fmla="*/ 25 w 201"/>
                  <a:gd name="T77" fmla="*/ 102 h 94"/>
                  <a:gd name="T78" fmla="*/ 15 w 201"/>
                  <a:gd name="T79" fmla="*/ 95 h 94"/>
                  <a:gd name="T80" fmla="*/ 8 w 201"/>
                  <a:gd name="T81" fmla="*/ 81 h 94"/>
                  <a:gd name="T82" fmla="*/ 2 w 201"/>
                  <a:gd name="T83" fmla="*/ 63 h 94"/>
                  <a:gd name="T84" fmla="*/ 0 w 201"/>
                  <a:gd name="T85" fmla="*/ 36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0" y="33"/>
                    </a:moveTo>
                    <a:lnTo>
                      <a:pt x="0" y="28"/>
                    </a:lnTo>
                    <a:lnTo>
                      <a:pt x="0" y="23"/>
                    </a:lnTo>
                    <a:lnTo>
                      <a:pt x="2" y="19"/>
                    </a:lnTo>
                    <a:lnTo>
                      <a:pt x="4" y="14"/>
                    </a:lnTo>
                    <a:lnTo>
                      <a:pt x="6" y="10"/>
                    </a:lnTo>
                    <a:lnTo>
                      <a:pt x="8" y="8"/>
                    </a:lnTo>
                    <a:lnTo>
                      <a:pt x="9" y="5"/>
                    </a:lnTo>
                    <a:lnTo>
                      <a:pt x="11" y="3"/>
                    </a:lnTo>
                    <a:lnTo>
                      <a:pt x="15" y="1"/>
                    </a:lnTo>
                    <a:lnTo>
                      <a:pt x="17" y="1"/>
                    </a:lnTo>
                    <a:lnTo>
                      <a:pt x="20" y="1"/>
                    </a:lnTo>
                    <a:lnTo>
                      <a:pt x="24" y="0"/>
                    </a:lnTo>
                    <a:lnTo>
                      <a:pt x="27" y="0"/>
                    </a:lnTo>
                    <a:lnTo>
                      <a:pt x="31" y="1"/>
                    </a:lnTo>
                    <a:lnTo>
                      <a:pt x="34" y="1"/>
                    </a:lnTo>
                    <a:lnTo>
                      <a:pt x="40" y="3"/>
                    </a:lnTo>
                    <a:lnTo>
                      <a:pt x="43" y="3"/>
                    </a:lnTo>
                    <a:lnTo>
                      <a:pt x="47" y="5"/>
                    </a:lnTo>
                    <a:lnTo>
                      <a:pt x="52" y="7"/>
                    </a:lnTo>
                    <a:lnTo>
                      <a:pt x="56" y="7"/>
                    </a:lnTo>
                    <a:lnTo>
                      <a:pt x="61" y="8"/>
                    </a:lnTo>
                    <a:lnTo>
                      <a:pt x="67" y="10"/>
                    </a:lnTo>
                    <a:lnTo>
                      <a:pt x="70" y="12"/>
                    </a:lnTo>
                    <a:lnTo>
                      <a:pt x="75" y="14"/>
                    </a:lnTo>
                    <a:lnTo>
                      <a:pt x="81" y="15"/>
                    </a:lnTo>
                    <a:lnTo>
                      <a:pt x="84" y="17"/>
                    </a:lnTo>
                    <a:lnTo>
                      <a:pt x="90" y="17"/>
                    </a:lnTo>
                    <a:lnTo>
                      <a:pt x="95" y="19"/>
                    </a:lnTo>
                    <a:lnTo>
                      <a:pt x="99" y="19"/>
                    </a:lnTo>
                    <a:lnTo>
                      <a:pt x="104" y="21"/>
                    </a:lnTo>
                    <a:lnTo>
                      <a:pt x="109" y="21"/>
                    </a:lnTo>
                    <a:lnTo>
                      <a:pt x="113" y="21"/>
                    </a:lnTo>
                    <a:lnTo>
                      <a:pt x="118" y="21"/>
                    </a:lnTo>
                    <a:lnTo>
                      <a:pt x="122" y="21"/>
                    </a:lnTo>
                    <a:lnTo>
                      <a:pt x="127" y="21"/>
                    </a:lnTo>
                    <a:lnTo>
                      <a:pt x="131" y="21"/>
                    </a:lnTo>
                    <a:lnTo>
                      <a:pt x="134" y="19"/>
                    </a:lnTo>
                    <a:lnTo>
                      <a:pt x="138" y="19"/>
                    </a:lnTo>
                    <a:lnTo>
                      <a:pt x="143" y="19"/>
                    </a:lnTo>
                    <a:lnTo>
                      <a:pt x="147" y="17"/>
                    </a:lnTo>
                    <a:lnTo>
                      <a:pt x="150" y="17"/>
                    </a:lnTo>
                    <a:lnTo>
                      <a:pt x="154" y="15"/>
                    </a:lnTo>
                    <a:lnTo>
                      <a:pt x="158" y="15"/>
                    </a:lnTo>
                    <a:lnTo>
                      <a:pt x="161" y="15"/>
                    </a:lnTo>
                    <a:lnTo>
                      <a:pt x="163" y="14"/>
                    </a:lnTo>
                    <a:lnTo>
                      <a:pt x="167" y="14"/>
                    </a:lnTo>
                    <a:lnTo>
                      <a:pt x="170" y="14"/>
                    </a:lnTo>
                    <a:lnTo>
                      <a:pt x="172" y="14"/>
                    </a:lnTo>
                    <a:lnTo>
                      <a:pt x="175" y="14"/>
                    </a:lnTo>
                    <a:lnTo>
                      <a:pt x="177" y="14"/>
                    </a:lnTo>
                    <a:lnTo>
                      <a:pt x="181" y="14"/>
                    </a:lnTo>
                    <a:lnTo>
                      <a:pt x="183" y="14"/>
                    </a:lnTo>
                    <a:lnTo>
                      <a:pt x="184" y="14"/>
                    </a:lnTo>
                    <a:lnTo>
                      <a:pt x="186" y="15"/>
                    </a:lnTo>
                    <a:lnTo>
                      <a:pt x="190" y="15"/>
                    </a:lnTo>
                    <a:lnTo>
                      <a:pt x="192" y="17"/>
                    </a:lnTo>
                    <a:lnTo>
                      <a:pt x="193" y="19"/>
                    </a:lnTo>
                    <a:lnTo>
                      <a:pt x="193" y="21"/>
                    </a:lnTo>
                    <a:lnTo>
                      <a:pt x="195" y="23"/>
                    </a:lnTo>
                    <a:lnTo>
                      <a:pt x="197" y="24"/>
                    </a:lnTo>
                    <a:lnTo>
                      <a:pt x="197" y="28"/>
                    </a:lnTo>
                    <a:lnTo>
                      <a:pt x="199" y="31"/>
                    </a:lnTo>
                    <a:lnTo>
                      <a:pt x="199" y="35"/>
                    </a:lnTo>
                    <a:lnTo>
                      <a:pt x="200" y="38"/>
                    </a:lnTo>
                    <a:lnTo>
                      <a:pt x="200" y="42"/>
                    </a:lnTo>
                    <a:lnTo>
                      <a:pt x="200" y="46"/>
                    </a:lnTo>
                    <a:lnTo>
                      <a:pt x="200" y="49"/>
                    </a:lnTo>
                    <a:lnTo>
                      <a:pt x="200" y="53"/>
                    </a:lnTo>
                    <a:lnTo>
                      <a:pt x="200" y="56"/>
                    </a:lnTo>
                    <a:lnTo>
                      <a:pt x="199" y="58"/>
                    </a:lnTo>
                    <a:lnTo>
                      <a:pt x="199" y="61"/>
                    </a:lnTo>
                    <a:lnTo>
                      <a:pt x="197" y="63"/>
                    </a:lnTo>
                    <a:lnTo>
                      <a:pt x="195" y="67"/>
                    </a:lnTo>
                    <a:lnTo>
                      <a:pt x="195" y="69"/>
                    </a:lnTo>
                    <a:lnTo>
                      <a:pt x="193" y="70"/>
                    </a:lnTo>
                    <a:lnTo>
                      <a:pt x="190" y="72"/>
                    </a:lnTo>
                    <a:lnTo>
                      <a:pt x="188" y="74"/>
                    </a:lnTo>
                    <a:lnTo>
                      <a:pt x="186" y="76"/>
                    </a:lnTo>
                    <a:lnTo>
                      <a:pt x="184" y="77"/>
                    </a:lnTo>
                    <a:lnTo>
                      <a:pt x="181" y="77"/>
                    </a:lnTo>
                    <a:lnTo>
                      <a:pt x="179" y="79"/>
                    </a:lnTo>
                    <a:lnTo>
                      <a:pt x="175" y="81"/>
                    </a:lnTo>
                    <a:lnTo>
                      <a:pt x="172" y="81"/>
                    </a:lnTo>
                    <a:lnTo>
                      <a:pt x="168" y="83"/>
                    </a:lnTo>
                    <a:lnTo>
                      <a:pt x="165" y="83"/>
                    </a:lnTo>
                    <a:lnTo>
                      <a:pt x="161" y="83"/>
                    </a:lnTo>
                    <a:lnTo>
                      <a:pt x="158" y="84"/>
                    </a:lnTo>
                    <a:lnTo>
                      <a:pt x="154" y="84"/>
                    </a:lnTo>
                    <a:lnTo>
                      <a:pt x="150" y="84"/>
                    </a:lnTo>
                    <a:lnTo>
                      <a:pt x="147" y="84"/>
                    </a:lnTo>
                    <a:lnTo>
                      <a:pt x="143" y="86"/>
                    </a:lnTo>
                    <a:lnTo>
                      <a:pt x="138" y="86"/>
                    </a:lnTo>
                    <a:lnTo>
                      <a:pt x="134" y="86"/>
                    </a:lnTo>
                    <a:lnTo>
                      <a:pt x="131" y="86"/>
                    </a:lnTo>
                    <a:lnTo>
                      <a:pt x="125" y="86"/>
                    </a:lnTo>
                    <a:lnTo>
                      <a:pt x="122" y="86"/>
                    </a:lnTo>
                    <a:lnTo>
                      <a:pt x="117" y="86"/>
                    </a:lnTo>
                    <a:lnTo>
                      <a:pt x="111" y="86"/>
                    </a:lnTo>
                    <a:lnTo>
                      <a:pt x="108" y="86"/>
                    </a:lnTo>
                    <a:lnTo>
                      <a:pt x="102" y="88"/>
                    </a:lnTo>
                    <a:lnTo>
                      <a:pt x="97" y="88"/>
                    </a:lnTo>
                    <a:lnTo>
                      <a:pt x="92" y="88"/>
                    </a:lnTo>
                    <a:lnTo>
                      <a:pt x="86" y="90"/>
                    </a:lnTo>
                    <a:lnTo>
                      <a:pt x="83" y="90"/>
                    </a:lnTo>
                    <a:lnTo>
                      <a:pt x="77" y="92"/>
                    </a:lnTo>
                    <a:lnTo>
                      <a:pt x="72" y="92"/>
                    </a:lnTo>
                    <a:lnTo>
                      <a:pt x="67" y="92"/>
                    </a:lnTo>
                    <a:lnTo>
                      <a:pt x="61" y="93"/>
                    </a:lnTo>
                    <a:lnTo>
                      <a:pt x="56" y="93"/>
                    </a:lnTo>
                    <a:lnTo>
                      <a:pt x="52" y="93"/>
                    </a:lnTo>
                    <a:lnTo>
                      <a:pt x="47" y="93"/>
                    </a:lnTo>
                    <a:lnTo>
                      <a:pt x="42" y="93"/>
                    </a:lnTo>
                    <a:lnTo>
                      <a:pt x="38" y="93"/>
                    </a:lnTo>
                    <a:lnTo>
                      <a:pt x="34" y="92"/>
                    </a:lnTo>
                    <a:lnTo>
                      <a:pt x="29" y="92"/>
                    </a:lnTo>
                    <a:lnTo>
                      <a:pt x="25" y="90"/>
                    </a:lnTo>
                    <a:lnTo>
                      <a:pt x="22" y="88"/>
                    </a:lnTo>
                    <a:lnTo>
                      <a:pt x="18" y="84"/>
                    </a:lnTo>
                    <a:lnTo>
                      <a:pt x="15" y="83"/>
                    </a:lnTo>
                    <a:lnTo>
                      <a:pt x="13" y="79"/>
                    </a:lnTo>
                    <a:lnTo>
                      <a:pt x="9" y="76"/>
                    </a:lnTo>
                    <a:lnTo>
                      <a:pt x="8" y="72"/>
                    </a:lnTo>
                    <a:lnTo>
                      <a:pt x="6" y="67"/>
                    </a:lnTo>
                    <a:lnTo>
                      <a:pt x="4" y="61"/>
                    </a:lnTo>
                    <a:lnTo>
                      <a:pt x="2" y="56"/>
                    </a:lnTo>
                    <a:lnTo>
                      <a:pt x="0" y="49"/>
                    </a:lnTo>
                    <a:lnTo>
                      <a:pt x="0" y="42"/>
                    </a:lnTo>
                    <a:lnTo>
                      <a:pt x="0" y="33"/>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7" name="Freeform 81"/>
              <p:cNvSpPr>
                <a:spLocks/>
              </p:cNvSpPr>
              <p:nvPr/>
            </p:nvSpPr>
            <p:spPr bwMode="auto">
              <a:xfrm>
                <a:off x="4895" y="1229"/>
                <a:ext cx="202" cy="91"/>
              </a:xfrm>
              <a:custGeom>
                <a:avLst/>
                <a:gdLst>
                  <a:gd name="T0" fmla="*/ 1 w 202"/>
                  <a:gd name="T1" fmla="*/ 71 h 93"/>
                  <a:gd name="T2" fmla="*/ 5 w 202"/>
                  <a:gd name="T3" fmla="*/ 83 h 93"/>
                  <a:gd name="T4" fmla="*/ 12 w 202"/>
                  <a:gd name="T5" fmla="*/ 90 h 93"/>
                  <a:gd name="T6" fmla="*/ 21 w 202"/>
                  <a:gd name="T7" fmla="*/ 92 h 93"/>
                  <a:gd name="T8" fmla="*/ 32 w 202"/>
                  <a:gd name="T9" fmla="*/ 92 h 93"/>
                  <a:gd name="T10" fmla="*/ 43 w 202"/>
                  <a:gd name="T11" fmla="*/ 90 h 93"/>
                  <a:gd name="T12" fmla="*/ 57 w 202"/>
                  <a:gd name="T13" fmla="*/ 85 h 93"/>
                  <a:gd name="T14" fmla="*/ 71 w 202"/>
                  <a:gd name="T15" fmla="*/ 81 h 93"/>
                  <a:gd name="T16" fmla="*/ 85 w 202"/>
                  <a:gd name="T17" fmla="*/ 76 h 93"/>
                  <a:gd name="T18" fmla="*/ 100 w 202"/>
                  <a:gd name="T19" fmla="*/ 74 h 93"/>
                  <a:gd name="T20" fmla="*/ 114 w 202"/>
                  <a:gd name="T21" fmla="*/ 73 h 93"/>
                  <a:gd name="T22" fmla="*/ 126 w 202"/>
                  <a:gd name="T23" fmla="*/ 73 h 93"/>
                  <a:gd name="T24" fmla="*/ 139 w 202"/>
                  <a:gd name="T25" fmla="*/ 74 h 93"/>
                  <a:gd name="T26" fmla="*/ 150 w 202"/>
                  <a:gd name="T27" fmla="*/ 76 h 93"/>
                  <a:gd name="T28" fmla="*/ 160 w 202"/>
                  <a:gd name="T29" fmla="*/ 78 h 93"/>
                  <a:gd name="T30" fmla="*/ 169 w 202"/>
                  <a:gd name="T31" fmla="*/ 80 h 93"/>
                  <a:gd name="T32" fmla="*/ 178 w 202"/>
                  <a:gd name="T33" fmla="*/ 80 h 93"/>
                  <a:gd name="T34" fmla="*/ 185 w 202"/>
                  <a:gd name="T35" fmla="*/ 78 h 93"/>
                  <a:gd name="T36" fmla="*/ 191 w 202"/>
                  <a:gd name="T37" fmla="*/ 76 h 93"/>
                  <a:gd name="T38" fmla="*/ 196 w 202"/>
                  <a:gd name="T39" fmla="*/ 71 h 93"/>
                  <a:gd name="T40" fmla="*/ 200 w 202"/>
                  <a:gd name="T41" fmla="*/ 62 h 93"/>
                  <a:gd name="T42" fmla="*/ 201 w 202"/>
                  <a:gd name="T43" fmla="*/ 51 h 93"/>
                  <a:gd name="T44" fmla="*/ 201 w 202"/>
                  <a:gd name="T45" fmla="*/ 41 h 93"/>
                  <a:gd name="T46" fmla="*/ 198 w 202"/>
                  <a:gd name="T47" fmla="*/ 32 h 93"/>
                  <a:gd name="T48" fmla="*/ 194 w 202"/>
                  <a:gd name="T49" fmla="*/ 25 h 93"/>
                  <a:gd name="T50" fmla="*/ 189 w 202"/>
                  <a:gd name="T51" fmla="*/ 19 h 93"/>
                  <a:gd name="T52" fmla="*/ 182 w 202"/>
                  <a:gd name="T53" fmla="*/ 14 h 93"/>
                  <a:gd name="T54" fmla="*/ 173 w 202"/>
                  <a:gd name="T55" fmla="*/ 12 h 93"/>
                  <a:gd name="T56" fmla="*/ 162 w 202"/>
                  <a:gd name="T57" fmla="*/ 9 h 93"/>
                  <a:gd name="T58" fmla="*/ 151 w 202"/>
                  <a:gd name="T59" fmla="*/ 9 h 93"/>
                  <a:gd name="T60" fmla="*/ 139 w 202"/>
                  <a:gd name="T61" fmla="*/ 7 h 93"/>
                  <a:gd name="T62" fmla="*/ 126 w 202"/>
                  <a:gd name="T63" fmla="*/ 7 h 93"/>
                  <a:gd name="T64" fmla="*/ 112 w 202"/>
                  <a:gd name="T65" fmla="*/ 7 h 93"/>
                  <a:gd name="T66" fmla="*/ 98 w 202"/>
                  <a:gd name="T67" fmla="*/ 5 h 93"/>
                  <a:gd name="T68" fmla="*/ 82 w 202"/>
                  <a:gd name="T69" fmla="*/ 4 h 93"/>
                  <a:gd name="T70" fmla="*/ 68 w 202"/>
                  <a:gd name="T71" fmla="*/ 0 h 93"/>
                  <a:gd name="T72" fmla="*/ 51 w 202"/>
                  <a:gd name="T73" fmla="*/ 0 h 93"/>
                  <a:gd name="T74" fmla="*/ 37 w 202"/>
                  <a:gd name="T75" fmla="*/ 0 h 93"/>
                  <a:gd name="T76" fmla="*/ 26 w 202"/>
                  <a:gd name="T77" fmla="*/ 4 h 93"/>
                  <a:gd name="T78" fmla="*/ 16 w 202"/>
                  <a:gd name="T79" fmla="*/ 11 h 93"/>
                  <a:gd name="T80" fmla="*/ 7 w 202"/>
                  <a:gd name="T81" fmla="*/ 21 h 93"/>
                  <a:gd name="T82" fmla="*/ 1 w 202"/>
                  <a:gd name="T83" fmla="*/ 37 h 93"/>
                  <a:gd name="T84" fmla="*/ 0 w 202"/>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2"/>
                  <a:gd name="T130" fmla="*/ 0 h 93"/>
                  <a:gd name="T131" fmla="*/ 202 w 202"/>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2" h="93">
                    <a:moveTo>
                      <a:pt x="0" y="58"/>
                    </a:moveTo>
                    <a:lnTo>
                      <a:pt x="1" y="65"/>
                    </a:lnTo>
                    <a:lnTo>
                      <a:pt x="1" y="71"/>
                    </a:lnTo>
                    <a:lnTo>
                      <a:pt x="1" y="74"/>
                    </a:lnTo>
                    <a:lnTo>
                      <a:pt x="3" y="80"/>
                    </a:lnTo>
                    <a:lnTo>
                      <a:pt x="5" y="83"/>
                    </a:lnTo>
                    <a:lnTo>
                      <a:pt x="7" y="85"/>
                    </a:lnTo>
                    <a:lnTo>
                      <a:pt x="9" y="88"/>
                    </a:lnTo>
                    <a:lnTo>
                      <a:pt x="12" y="90"/>
                    </a:lnTo>
                    <a:lnTo>
                      <a:pt x="14" y="90"/>
                    </a:lnTo>
                    <a:lnTo>
                      <a:pt x="18" y="92"/>
                    </a:lnTo>
                    <a:lnTo>
                      <a:pt x="21" y="92"/>
                    </a:lnTo>
                    <a:lnTo>
                      <a:pt x="25" y="92"/>
                    </a:lnTo>
                    <a:lnTo>
                      <a:pt x="28" y="92"/>
                    </a:lnTo>
                    <a:lnTo>
                      <a:pt x="32" y="92"/>
                    </a:lnTo>
                    <a:lnTo>
                      <a:pt x="35" y="92"/>
                    </a:lnTo>
                    <a:lnTo>
                      <a:pt x="39" y="90"/>
                    </a:lnTo>
                    <a:lnTo>
                      <a:pt x="43" y="90"/>
                    </a:lnTo>
                    <a:lnTo>
                      <a:pt x="48" y="88"/>
                    </a:lnTo>
                    <a:lnTo>
                      <a:pt x="51" y="87"/>
                    </a:lnTo>
                    <a:lnTo>
                      <a:pt x="57" y="85"/>
                    </a:lnTo>
                    <a:lnTo>
                      <a:pt x="62" y="85"/>
                    </a:lnTo>
                    <a:lnTo>
                      <a:pt x="66" y="83"/>
                    </a:lnTo>
                    <a:lnTo>
                      <a:pt x="71" y="81"/>
                    </a:lnTo>
                    <a:lnTo>
                      <a:pt x="76" y="80"/>
                    </a:lnTo>
                    <a:lnTo>
                      <a:pt x="80" y="78"/>
                    </a:lnTo>
                    <a:lnTo>
                      <a:pt x="85" y="76"/>
                    </a:lnTo>
                    <a:lnTo>
                      <a:pt x="91" y="76"/>
                    </a:lnTo>
                    <a:lnTo>
                      <a:pt x="94" y="74"/>
                    </a:lnTo>
                    <a:lnTo>
                      <a:pt x="100" y="74"/>
                    </a:lnTo>
                    <a:lnTo>
                      <a:pt x="105" y="73"/>
                    </a:lnTo>
                    <a:lnTo>
                      <a:pt x="109" y="73"/>
                    </a:lnTo>
                    <a:lnTo>
                      <a:pt x="114" y="73"/>
                    </a:lnTo>
                    <a:lnTo>
                      <a:pt x="118" y="73"/>
                    </a:lnTo>
                    <a:lnTo>
                      <a:pt x="123" y="73"/>
                    </a:lnTo>
                    <a:lnTo>
                      <a:pt x="126" y="73"/>
                    </a:lnTo>
                    <a:lnTo>
                      <a:pt x="130" y="73"/>
                    </a:lnTo>
                    <a:lnTo>
                      <a:pt x="135" y="74"/>
                    </a:lnTo>
                    <a:lnTo>
                      <a:pt x="139" y="74"/>
                    </a:lnTo>
                    <a:lnTo>
                      <a:pt x="143" y="74"/>
                    </a:lnTo>
                    <a:lnTo>
                      <a:pt x="146" y="76"/>
                    </a:lnTo>
                    <a:lnTo>
                      <a:pt x="150" y="76"/>
                    </a:lnTo>
                    <a:lnTo>
                      <a:pt x="153" y="76"/>
                    </a:lnTo>
                    <a:lnTo>
                      <a:pt x="157" y="78"/>
                    </a:lnTo>
                    <a:lnTo>
                      <a:pt x="160" y="78"/>
                    </a:lnTo>
                    <a:lnTo>
                      <a:pt x="164" y="78"/>
                    </a:lnTo>
                    <a:lnTo>
                      <a:pt x="168" y="80"/>
                    </a:lnTo>
                    <a:lnTo>
                      <a:pt x="169" y="80"/>
                    </a:lnTo>
                    <a:lnTo>
                      <a:pt x="173" y="80"/>
                    </a:lnTo>
                    <a:lnTo>
                      <a:pt x="175" y="80"/>
                    </a:lnTo>
                    <a:lnTo>
                      <a:pt x="178" y="80"/>
                    </a:lnTo>
                    <a:lnTo>
                      <a:pt x="180" y="80"/>
                    </a:lnTo>
                    <a:lnTo>
                      <a:pt x="184" y="80"/>
                    </a:lnTo>
                    <a:lnTo>
                      <a:pt x="185" y="78"/>
                    </a:lnTo>
                    <a:lnTo>
                      <a:pt x="187" y="78"/>
                    </a:lnTo>
                    <a:lnTo>
                      <a:pt x="189" y="76"/>
                    </a:lnTo>
                    <a:lnTo>
                      <a:pt x="191" y="76"/>
                    </a:lnTo>
                    <a:lnTo>
                      <a:pt x="193" y="74"/>
                    </a:lnTo>
                    <a:lnTo>
                      <a:pt x="194" y="73"/>
                    </a:lnTo>
                    <a:lnTo>
                      <a:pt x="196" y="71"/>
                    </a:lnTo>
                    <a:lnTo>
                      <a:pt x="196" y="67"/>
                    </a:lnTo>
                    <a:lnTo>
                      <a:pt x="198" y="65"/>
                    </a:lnTo>
                    <a:lnTo>
                      <a:pt x="200" y="62"/>
                    </a:lnTo>
                    <a:lnTo>
                      <a:pt x="200" y="58"/>
                    </a:lnTo>
                    <a:lnTo>
                      <a:pt x="200" y="55"/>
                    </a:lnTo>
                    <a:lnTo>
                      <a:pt x="201" y="51"/>
                    </a:lnTo>
                    <a:lnTo>
                      <a:pt x="201" y="48"/>
                    </a:lnTo>
                    <a:lnTo>
                      <a:pt x="201" y="44"/>
                    </a:lnTo>
                    <a:lnTo>
                      <a:pt x="201" y="41"/>
                    </a:lnTo>
                    <a:lnTo>
                      <a:pt x="200" y="37"/>
                    </a:lnTo>
                    <a:lnTo>
                      <a:pt x="200" y="35"/>
                    </a:lnTo>
                    <a:lnTo>
                      <a:pt x="198" y="32"/>
                    </a:lnTo>
                    <a:lnTo>
                      <a:pt x="198" y="30"/>
                    </a:lnTo>
                    <a:lnTo>
                      <a:pt x="196" y="27"/>
                    </a:lnTo>
                    <a:lnTo>
                      <a:pt x="194" y="25"/>
                    </a:lnTo>
                    <a:lnTo>
                      <a:pt x="193" y="23"/>
                    </a:lnTo>
                    <a:lnTo>
                      <a:pt x="191" y="21"/>
                    </a:lnTo>
                    <a:lnTo>
                      <a:pt x="189" y="19"/>
                    </a:lnTo>
                    <a:lnTo>
                      <a:pt x="185" y="18"/>
                    </a:lnTo>
                    <a:lnTo>
                      <a:pt x="184" y="16"/>
                    </a:lnTo>
                    <a:lnTo>
                      <a:pt x="182" y="14"/>
                    </a:lnTo>
                    <a:lnTo>
                      <a:pt x="178" y="14"/>
                    </a:lnTo>
                    <a:lnTo>
                      <a:pt x="175" y="12"/>
                    </a:lnTo>
                    <a:lnTo>
                      <a:pt x="173" y="12"/>
                    </a:lnTo>
                    <a:lnTo>
                      <a:pt x="169" y="11"/>
                    </a:lnTo>
                    <a:lnTo>
                      <a:pt x="166" y="11"/>
                    </a:lnTo>
                    <a:lnTo>
                      <a:pt x="162" y="9"/>
                    </a:lnTo>
                    <a:lnTo>
                      <a:pt x="159" y="9"/>
                    </a:lnTo>
                    <a:lnTo>
                      <a:pt x="155" y="9"/>
                    </a:lnTo>
                    <a:lnTo>
                      <a:pt x="151" y="9"/>
                    </a:lnTo>
                    <a:lnTo>
                      <a:pt x="146" y="9"/>
                    </a:lnTo>
                    <a:lnTo>
                      <a:pt x="143" y="7"/>
                    </a:lnTo>
                    <a:lnTo>
                      <a:pt x="139" y="7"/>
                    </a:lnTo>
                    <a:lnTo>
                      <a:pt x="134" y="7"/>
                    </a:lnTo>
                    <a:lnTo>
                      <a:pt x="130" y="7"/>
                    </a:lnTo>
                    <a:lnTo>
                      <a:pt x="126" y="7"/>
                    </a:lnTo>
                    <a:lnTo>
                      <a:pt x="121" y="7"/>
                    </a:lnTo>
                    <a:lnTo>
                      <a:pt x="116" y="7"/>
                    </a:lnTo>
                    <a:lnTo>
                      <a:pt x="112" y="7"/>
                    </a:lnTo>
                    <a:lnTo>
                      <a:pt x="107" y="7"/>
                    </a:lnTo>
                    <a:lnTo>
                      <a:pt x="101" y="5"/>
                    </a:lnTo>
                    <a:lnTo>
                      <a:pt x="98" y="5"/>
                    </a:lnTo>
                    <a:lnTo>
                      <a:pt x="93" y="5"/>
                    </a:lnTo>
                    <a:lnTo>
                      <a:pt x="87" y="4"/>
                    </a:lnTo>
                    <a:lnTo>
                      <a:pt x="82" y="4"/>
                    </a:lnTo>
                    <a:lnTo>
                      <a:pt x="76" y="2"/>
                    </a:lnTo>
                    <a:lnTo>
                      <a:pt x="71" y="2"/>
                    </a:lnTo>
                    <a:lnTo>
                      <a:pt x="68" y="0"/>
                    </a:lnTo>
                    <a:lnTo>
                      <a:pt x="62" y="0"/>
                    </a:lnTo>
                    <a:lnTo>
                      <a:pt x="57" y="0"/>
                    </a:lnTo>
                    <a:lnTo>
                      <a:pt x="51" y="0"/>
                    </a:lnTo>
                    <a:lnTo>
                      <a:pt x="48" y="0"/>
                    </a:lnTo>
                    <a:lnTo>
                      <a:pt x="43" y="0"/>
                    </a:lnTo>
                    <a:lnTo>
                      <a:pt x="37" y="0"/>
                    </a:lnTo>
                    <a:lnTo>
                      <a:pt x="34" y="2"/>
                    </a:lnTo>
                    <a:lnTo>
                      <a:pt x="30" y="2"/>
                    </a:lnTo>
                    <a:lnTo>
                      <a:pt x="26" y="4"/>
                    </a:lnTo>
                    <a:lnTo>
                      <a:pt x="21" y="5"/>
                    </a:lnTo>
                    <a:lnTo>
                      <a:pt x="19" y="7"/>
                    </a:lnTo>
                    <a:lnTo>
                      <a:pt x="16" y="11"/>
                    </a:lnTo>
                    <a:lnTo>
                      <a:pt x="12" y="14"/>
                    </a:lnTo>
                    <a:lnTo>
                      <a:pt x="10" y="18"/>
                    </a:lnTo>
                    <a:lnTo>
                      <a:pt x="7" y="21"/>
                    </a:lnTo>
                    <a:lnTo>
                      <a:pt x="5" y="27"/>
                    </a:lnTo>
                    <a:lnTo>
                      <a:pt x="3" y="32"/>
                    </a:lnTo>
                    <a:lnTo>
                      <a:pt x="1" y="37"/>
                    </a:lnTo>
                    <a:lnTo>
                      <a:pt x="1" y="44"/>
                    </a:lnTo>
                    <a:lnTo>
                      <a:pt x="1"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8" name="Freeform 82"/>
              <p:cNvSpPr>
                <a:spLocks/>
              </p:cNvSpPr>
              <p:nvPr/>
            </p:nvSpPr>
            <p:spPr bwMode="auto">
              <a:xfrm>
                <a:off x="4506" y="1239"/>
                <a:ext cx="198" cy="92"/>
              </a:xfrm>
              <a:custGeom>
                <a:avLst/>
                <a:gdLst>
                  <a:gd name="T0" fmla="*/ 0 w 201"/>
                  <a:gd name="T1" fmla="*/ 71 h 93"/>
                  <a:gd name="T2" fmla="*/ 4 w 201"/>
                  <a:gd name="T3" fmla="*/ 83 h 93"/>
                  <a:gd name="T4" fmla="*/ 11 w 201"/>
                  <a:gd name="T5" fmla="*/ 90 h 93"/>
                  <a:gd name="T6" fmla="*/ 20 w 201"/>
                  <a:gd name="T7" fmla="*/ 92 h 93"/>
                  <a:gd name="T8" fmla="*/ 31 w 201"/>
                  <a:gd name="T9" fmla="*/ 92 h 93"/>
                  <a:gd name="T10" fmla="*/ 43 w 201"/>
                  <a:gd name="T11" fmla="*/ 90 h 93"/>
                  <a:gd name="T12" fmla="*/ 56 w 201"/>
                  <a:gd name="T13" fmla="*/ 85 h 93"/>
                  <a:gd name="T14" fmla="*/ 70 w 201"/>
                  <a:gd name="T15" fmla="*/ 81 h 93"/>
                  <a:gd name="T16" fmla="*/ 84 w 201"/>
                  <a:gd name="T17" fmla="*/ 76 h 93"/>
                  <a:gd name="T18" fmla="*/ 99 w 201"/>
                  <a:gd name="T19" fmla="*/ 74 h 93"/>
                  <a:gd name="T20" fmla="*/ 113 w 201"/>
                  <a:gd name="T21" fmla="*/ 73 h 93"/>
                  <a:gd name="T22" fmla="*/ 125 w 201"/>
                  <a:gd name="T23" fmla="*/ 73 h 93"/>
                  <a:gd name="T24" fmla="*/ 138 w 201"/>
                  <a:gd name="T25" fmla="*/ 74 h 93"/>
                  <a:gd name="T26" fmla="*/ 149 w 201"/>
                  <a:gd name="T27" fmla="*/ 76 h 93"/>
                  <a:gd name="T28" fmla="*/ 159 w 201"/>
                  <a:gd name="T29" fmla="*/ 78 h 93"/>
                  <a:gd name="T30" fmla="*/ 168 w 201"/>
                  <a:gd name="T31" fmla="*/ 80 h 93"/>
                  <a:gd name="T32" fmla="*/ 177 w 201"/>
                  <a:gd name="T33" fmla="*/ 80 h 93"/>
                  <a:gd name="T34" fmla="*/ 184 w 201"/>
                  <a:gd name="T35" fmla="*/ 78 h 93"/>
                  <a:gd name="T36" fmla="*/ 190 w 201"/>
                  <a:gd name="T37" fmla="*/ 76 h 93"/>
                  <a:gd name="T38" fmla="*/ 195 w 201"/>
                  <a:gd name="T39" fmla="*/ 71 h 93"/>
                  <a:gd name="T40" fmla="*/ 199 w 201"/>
                  <a:gd name="T41" fmla="*/ 62 h 93"/>
                  <a:gd name="T42" fmla="*/ 200 w 201"/>
                  <a:gd name="T43" fmla="*/ 51 h 93"/>
                  <a:gd name="T44" fmla="*/ 200 w 201"/>
                  <a:gd name="T45" fmla="*/ 41 h 93"/>
                  <a:gd name="T46" fmla="*/ 199 w 201"/>
                  <a:gd name="T47" fmla="*/ 32 h 93"/>
                  <a:gd name="T48" fmla="*/ 193 w 201"/>
                  <a:gd name="T49" fmla="*/ 25 h 93"/>
                  <a:gd name="T50" fmla="*/ 188 w 201"/>
                  <a:gd name="T51" fmla="*/ 19 h 93"/>
                  <a:gd name="T52" fmla="*/ 181 w 201"/>
                  <a:gd name="T53" fmla="*/ 14 h 93"/>
                  <a:gd name="T54" fmla="*/ 172 w 201"/>
                  <a:gd name="T55" fmla="*/ 12 h 93"/>
                  <a:gd name="T56" fmla="*/ 161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1 w 201"/>
                  <a:gd name="T69" fmla="*/ 4 h 93"/>
                  <a:gd name="T70" fmla="*/ 67 w 201"/>
                  <a:gd name="T71" fmla="*/ 0 h 93"/>
                  <a:gd name="T72" fmla="*/ 50 w 201"/>
                  <a:gd name="T73" fmla="*/ 0 h 93"/>
                  <a:gd name="T74" fmla="*/ 38 w 201"/>
                  <a:gd name="T75" fmla="*/ 0 h 93"/>
                  <a:gd name="T76" fmla="*/ 25 w 201"/>
                  <a:gd name="T77" fmla="*/ 4 h 93"/>
                  <a:gd name="T78" fmla="*/ 15 w 201"/>
                  <a:gd name="T79" fmla="*/ 11 h 93"/>
                  <a:gd name="T80" fmla="*/ 6 w 201"/>
                  <a:gd name="T81" fmla="*/ 21 h 93"/>
                  <a:gd name="T82" fmla="*/ 2 w 201"/>
                  <a:gd name="T83" fmla="*/ 37 h 93"/>
                  <a:gd name="T84" fmla="*/ 0 w 201"/>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0" y="71"/>
                    </a:lnTo>
                    <a:lnTo>
                      <a:pt x="2" y="74"/>
                    </a:lnTo>
                    <a:lnTo>
                      <a:pt x="2" y="80"/>
                    </a:lnTo>
                    <a:lnTo>
                      <a:pt x="4" y="83"/>
                    </a:lnTo>
                    <a:lnTo>
                      <a:pt x="6" y="85"/>
                    </a:lnTo>
                    <a:lnTo>
                      <a:pt x="9" y="88"/>
                    </a:lnTo>
                    <a:lnTo>
                      <a:pt x="11" y="90"/>
                    </a:lnTo>
                    <a:lnTo>
                      <a:pt x="13" y="90"/>
                    </a:lnTo>
                    <a:lnTo>
                      <a:pt x="17" y="92"/>
                    </a:lnTo>
                    <a:lnTo>
                      <a:pt x="20" y="92"/>
                    </a:lnTo>
                    <a:lnTo>
                      <a:pt x="24" y="92"/>
                    </a:lnTo>
                    <a:lnTo>
                      <a:pt x="27" y="92"/>
                    </a:lnTo>
                    <a:lnTo>
                      <a:pt x="31" y="92"/>
                    </a:lnTo>
                    <a:lnTo>
                      <a:pt x="34" y="92"/>
                    </a:lnTo>
                    <a:lnTo>
                      <a:pt x="38" y="90"/>
                    </a:lnTo>
                    <a:lnTo>
                      <a:pt x="43" y="90"/>
                    </a:lnTo>
                    <a:lnTo>
                      <a:pt x="47" y="88"/>
                    </a:lnTo>
                    <a:lnTo>
                      <a:pt x="52" y="87"/>
                    </a:lnTo>
                    <a:lnTo>
                      <a:pt x="56" y="85"/>
                    </a:lnTo>
                    <a:lnTo>
                      <a:pt x="61" y="85"/>
                    </a:lnTo>
                    <a:lnTo>
                      <a:pt x="65" y="83"/>
                    </a:lnTo>
                    <a:lnTo>
                      <a:pt x="70" y="81"/>
                    </a:lnTo>
                    <a:lnTo>
                      <a:pt x="75" y="80"/>
                    </a:lnTo>
                    <a:lnTo>
                      <a:pt x="79" y="78"/>
                    </a:lnTo>
                    <a:lnTo>
                      <a:pt x="84" y="76"/>
                    </a:lnTo>
                    <a:lnTo>
                      <a:pt x="90" y="76"/>
                    </a:lnTo>
                    <a:lnTo>
                      <a:pt x="95" y="74"/>
                    </a:lnTo>
                    <a:lnTo>
                      <a:pt x="99" y="74"/>
                    </a:lnTo>
                    <a:lnTo>
                      <a:pt x="104" y="73"/>
                    </a:lnTo>
                    <a:lnTo>
                      <a:pt x="108" y="73"/>
                    </a:lnTo>
                    <a:lnTo>
                      <a:pt x="113" y="73"/>
                    </a:lnTo>
                    <a:lnTo>
                      <a:pt x="117" y="73"/>
                    </a:lnTo>
                    <a:lnTo>
                      <a:pt x="122" y="73"/>
                    </a:lnTo>
                    <a:lnTo>
                      <a:pt x="125" y="73"/>
                    </a:lnTo>
                    <a:lnTo>
                      <a:pt x="131" y="73"/>
                    </a:lnTo>
                    <a:lnTo>
                      <a:pt x="134" y="74"/>
                    </a:lnTo>
                    <a:lnTo>
                      <a:pt x="138" y="74"/>
                    </a:lnTo>
                    <a:lnTo>
                      <a:pt x="142" y="74"/>
                    </a:lnTo>
                    <a:lnTo>
                      <a:pt x="145" y="76"/>
                    </a:lnTo>
                    <a:lnTo>
                      <a:pt x="149" y="76"/>
                    </a:lnTo>
                    <a:lnTo>
                      <a:pt x="152" y="76"/>
                    </a:lnTo>
                    <a:lnTo>
                      <a:pt x="156" y="78"/>
                    </a:lnTo>
                    <a:lnTo>
                      <a:pt x="159" y="78"/>
                    </a:lnTo>
                    <a:lnTo>
                      <a:pt x="163" y="78"/>
                    </a:lnTo>
                    <a:lnTo>
                      <a:pt x="167" y="80"/>
                    </a:lnTo>
                    <a:lnTo>
                      <a:pt x="168" y="80"/>
                    </a:lnTo>
                    <a:lnTo>
                      <a:pt x="172" y="80"/>
                    </a:lnTo>
                    <a:lnTo>
                      <a:pt x="175" y="80"/>
                    </a:lnTo>
                    <a:lnTo>
                      <a:pt x="177" y="80"/>
                    </a:lnTo>
                    <a:lnTo>
                      <a:pt x="179" y="80"/>
                    </a:lnTo>
                    <a:lnTo>
                      <a:pt x="183" y="80"/>
                    </a:lnTo>
                    <a:lnTo>
                      <a:pt x="184" y="78"/>
                    </a:lnTo>
                    <a:lnTo>
                      <a:pt x="186" y="78"/>
                    </a:lnTo>
                    <a:lnTo>
                      <a:pt x="188" y="76"/>
                    </a:lnTo>
                    <a:lnTo>
                      <a:pt x="190" y="76"/>
                    </a:lnTo>
                    <a:lnTo>
                      <a:pt x="192" y="74"/>
                    </a:lnTo>
                    <a:lnTo>
                      <a:pt x="193" y="73"/>
                    </a:lnTo>
                    <a:lnTo>
                      <a:pt x="195" y="71"/>
                    </a:lnTo>
                    <a:lnTo>
                      <a:pt x="197" y="67"/>
                    </a:lnTo>
                    <a:lnTo>
                      <a:pt x="197" y="65"/>
                    </a:lnTo>
                    <a:lnTo>
                      <a:pt x="199" y="62"/>
                    </a:lnTo>
                    <a:lnTo>
                      <a:pt x="199" y="58"/>
                    </a:lnTo>
                    <a:lnTo>
                      <a:pt x="200" y="55"/>
                    </a:lnTo>
                    <a:lnTo>
                      <a:pt x="200" y="51"/>
                    </a:lnTo>
                    <a:lnTo>
                      <a:pt x="200" y="48"/>
                    </a:lnTo>
                    <a:lnTo>
                      <a:pt x="200" y="44"/>
                    </a:lnTo>
                    <a:lnTo>
                      <a:pt x="200" y="41"/>
                    </a:lnTo>
                    <a:lnTo>
                      <a:pt x="199" y="37"/>
                    </a:lnTo>
                    <a:lnTo>
                      <a:pt x="199" y="35"/>
                    </a:lnTo>
                    <a:lnTo>
                      <a:pt x="199" y="32"/>
                    </a:lnTo>
                    <a:lnTo>
                      <a:pt x="197" y="30"/>
                    </a:lnTo>
                    <a:lnTo>
                      <a:pt x="195" y="27"/>
                    </a:lnTo>
                    <a:lnTo>
                      <a:pt x="193" y="25"/>
                    </a:lnTo>
                    <a:lnTo>
                      <a:pt x="192" y="23"/>
                    </a:lnTo>
                    <a:lnTo>
                      <a:pt x="190" y="21"/>
                    </a:lnTo>
                    <a:lnTo>
                      <a:pt x="188" y="19"/>
                    </a:lnTo>
                    <a:lnTo>
                      <a:pt x="186" y="18"/>
                    </a:lnTo>
                    <a:lnTo>
                      <a:pt x="183" y="16"/>
                    </a:lnTo>
                    <a:lnTo>
                      <a:pt x="181" y="14"/>
                    </a:lnTo>
                    <a:lnTo>
                      <a:pt x="177" y="14"/>
                    </a:lnTo>
                    <a:lnTo>
                      <a:pt x="175" y="12"/>
                    </a:lnTo>
                    <a:lnTo>
                      <a:pt x="172" y="12"/>
                    </a:lnTo>
                    <a:lnTo>
                      <a:pt x="168" y="11"/>
                    </a:lnTo>
                    <a:lnTo>
                      <a:pt x="165" y="11"/>
                    </a:lnTo>
                    <a:lnTo>
                      <a:pt x="161" y="9"/>
                    </a:lnTo>
                    <a:lnTo>
                      <a:pt x="158" y="9"/>
                    </a:lnTo>
                    <a:lnTo>
                      <a:pt x="154" y="9"/>
                    </a:lnTo>
                    <a:lnTo>
                      <a:pt x="150" y="9"/>
                    </a:lnTo>
                    <a:lnTo>
                      <a:pt x="147" y="9"/>
                    </a:lnTo>
                    <a:lnTo>
                      <a:pt x="142" y="7"/>
                    </a:lnTo>
                    <a:lnTo>
                      <a:pt x="138" y="7"/>
                    </a:lnTo>
                    <a:lnTo>
                      <a:pt x="134" y="7"/>
                    </a:lnTo>
                    <a:lnTo>
                      <a:pt x="129" y="7"/>
                    </a:lnTo>
                    <a:lnTo>
                      <a:pt x="125" y="7"/>
                    </a:lnTo>
                    <a:lnTo>
                      <a:pt x="120" y="7"/>
                    </a:lnTo>
                    <a:lnTo>
                      <a:pt x="117" y="7"/>
                    </a:lnTo>
                    <a:lnTo>
                      <a:pt x="111" y="7"/>
                    </a:lnTo>
                    <a:lnTo>
                      <a:pt x="106" y="7"/>
                    </a:lnTo>
                    <a:lnTo>
                      <a:pt x="102" y="5"/>
                    </a:lnTo>
                    <a:lnTo>
                      <a:pt x="97" y="5"/>
                    </a:lnTo>
                    <a:lnTo>
                      <a:pt x="92" y="5"/>
                    </a:lnTo>
                    <a:lnTo>
                      <a:pt x="86" y="4"/>
                    </a:lnTo>
                    <a:lnTo>
                      <a:pt x="81" y="4"/>
                    </a:lnTo>
                    <a:lnTo>
                      <a:pt x="75" y="2"/>
                    </a:lnTo>
                    <a:lnTo>
                      <a:pt x="72" y="2"/>
                    </a:lnTo>
                    <a:lnTo>
                      <a:pt x="67" y="0"/>
                    </a:lnTo>
                    <a:lnTo>
                      <a:pt x="61" y="0"/>
                    </a:lnTo>
                    <a:lnTo>
                      <a:pt x="56" y="0"/>
                    </a:lnTo>
                    <a:lnTo>
                      <a:pt x="50" y="0"/>
                    </a:lnTo>
                    <a:lnTo>
                      <a:pt x="47" y="0"/>
                    </a:lnTo>
                    <a:lnTo>
                      <a:pt x="42" y="0"/>
                    </a:lnTo>
                    <a:lnTo>
                      <a:pt x="38" y="0"/>
                    </a:lnTo>
                    <a:lnTo>
                      <a:pt x="33" y="2"/>
                    </a:lnTo>
                    <a:lnTo>
                      <a:pt x="29" y="2"/>
                    </a:lnTo>
                    <a:lnTo>
                      <a:pt x="25" y="4"/>
                    </a:lnTo>
                    <a:lnTo>
                      <a:pt x="22" y="5"/>
                    </a:lnTo>
                    <a:lnTo>
                      <a:pt x="18" y="7"/>
                    </a:lnTo>
                    <a:lnTo>
                      <a:pt x="15" y="11"/>
                    </a:lnTo>
                    <a:lnTo>
                      <a:pt x="11" y="14"/>
                    </a:lnTo>
                    <a:lnTo>
                      <a:pt x="9" y="18"/>
                    </a:lnTo>
                    <a:lnTo>
                      <a:pt x="6" y="21"/>
                    </a:lnTo>
                    <a:lnTo>
                      <a:pt x="4" y="27"/>
                    </a:lnTo>
                    <a:lnTo>
                      <a:pt x="2"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79" name="Freeform 83"/>
              <p:cNvSpPr>
                <a:spLocks/>
              </p:cNvSpPr>
              <p:nvPr/>
            </p:nvSpPr>
            <p:spPr bwMode="auto">
              <a:xfrm>
                <a:off x="4106" y="1248"/>
                <a:ext cx="201" cy="90"/>
              </a:xfrm>
              <a:custGeom>
                <a:avLst/>
                <a:gdLst>
                  <a:gd name="T0" fmla="*/ 0 w 201"/>
                  <a:gd name="T1" fmla="*/ 71 h 93"/>
                  <a:gd name="T2" fmla="*/ 4 w 201"/>
                  <a:gd name="T3" fmla="*/ 83 h 93"/>
                  <a:gd name="T4" fmla="*/ 11 w 201"/>
                  <a:gd name="T5" fmla="*/ 90 h 93"/>
                  <a:gd name="T6" fmla="*/ 20 w 201"/>
                  <a:gd name="T7" fmla="*/ 92 h 93"/>
                  <a:gd name="T8" fmla="*/ 31 w 201"/>
                  <a:gd name="T9" fmla="*/ 92 h 93"/>
                  <a:gd name="T10" fmla="*/ 43 w 201"/>
                  <a:gd name="T11" fmla="*/ 90 h 93"/>
                  <a:gd name="T12" fmla="*/ 56 w 201"/>
                  <a:gd name="T13" fmla="*/ 85 h 93"/>
                  <a:gd name="T14" fmla="*/ 70 w 201"/>
                  <a:gd name="T15" fmla="*/ 81 h 93"/>
                  <a:gd name="T16" fmla="*/ 84 w 201"/>
                  <a:gd name="T17" fmla="*/ 76 h 93"/>
                  <a:gd name="T18" fmla="*/ 99 w 201"/>
                  <a:gd name="T19" fmla="*/ 74 h 93"/>
                  <a:gd name="T20" fmla="*/ 113 w 201"/>
                  <a:gd name="T21" fmla="*/ 73 h 93"/>
                  <a:gd name="T22" fmla="*/ 127 w 201"/>
                  <a:gd name="T23" fmla="*/ 73 h 93"/>
                  <a:gd name="T24" fmla="*/ 138 w 201"/>
                  <a:gd name="T25" fmla="*/ 74 h 93"/>
                  <a:gd name="T26" fmla="*/ 150 w 201"/>
                  <a:gd name="T27" fmla="*/ 76 h 93"/>
                  <a:gd name="T28" fmla="*/ 159 w 201"/>
                  <a:gd name="T29" fmla="*/ 78 h 93"/>
                  <a:gd name="T30" fmla="*/ 170 w 201"/>
                  <a:gd name="T31" fmla="*/ 80 h 93"/>
                  <a:gd name="T32" fmla="*/ 177 w 201"/>
                  <a:gd name="T33" fmla="*/ 80 h 93"/>
                  <a:gd name="T34" fmla="*/ 184 w 201"/>
                  <a:gd name="T35" fmla="*/ 78 h 93"/>
                  <a:gd name="T36" fmla="*/ 190 w 201"/>
                  <a:gd name="T37" fmla="*/ 76 h 93"/>
                  <a:gd name="T38" fmla="*/ 195 w 201"/>
                  <a:gd name="T39" fmla="*/ 71 h 93"/>
                  <a:gd name="T40" fmla="*/ 199 w 201"/>
                  <a:gd name="T41" fmla="*/ 62 h 93"/>
                  <a:gd name="T42" fmla="*/ 200 w 201"/>
                  <a:gd name="T43" fmla="*/ 51 h 93"/>
                  <a:gd name="T44" fmla="*/ 200 w 201"/>
                  <a:gd name="T45" fmla="*/ 41 h 93"/>
                  <a:gd name="T46" fmla="*/ 199 w 201"/>
                  <a:gd name="T47" fmla="*/ 32 h 93"/>
                  <a:gd name="T48" fmla="*/ 193 w 201"/>
                  <a:gd name="T49" fmla="*/ 25 h 93"/>
                  <a:gd name="T50" fmla="*/ 188 w 201"/>
                  <a:gd name="T51" fmla="*/ 19 h 93"/>
                  <a:gd name="T52" fmla="*/ 181 w 201"/>
                  <a:gd name="T53" fmla="*/ 14 h 93"/>
                  <a:gd name="T54" fmla="*/ 172 w 201"/>
                  <a:gd name="T55" fmla="*/ 12 h 93"/>
                  <a:gd name="T56" fmla="*/ 161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1 w 201"/>
                  <a:gd name="T69" fmla="*/ 4 h 93"/>
                  <a:gd name="T70" fmla="*/ 67 w 201"/>
                  <a:gd name="T71" fmla="*/ 0 h 93"/>
                  <a:gd name="T72" fmla="*/ 52 w 201"/>
                  <a:gd name="T73" fmla="*/ 0 h 93"/>
                  <a:gd name="T74" fmla="*/ 38 w 201"/>
                  <a:gd name="T75" fmla="*/ 0 h 93"/>
                  <a:gd name="T76" fmla="*/ 25 w 201"/>
                  <a:gd name="T77" fmla="*/ 4 h 93"/>
                  <a:gd name="T78" fmla="*/ 15 w 201"/>
                  <a:gd name="T79" fmla="*/ 11 h 93"/>
                  <a:gd name="T80" fmla="*/ 8 w 201"/>
                  <a:gd name="T81" fmla="*/ 21 h 93"/>
                  <a:gd name="T82" fmla="*/ 2 w 201"/>
                  <a:gd name="T83" fmla="*/ 37 h 93"/>
                  <a:gd name="T84" fmla="*/ 0 w 201"/>
                  <a:gd name="T85" fmla="*/ 58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0" y="71"/>
                    </a:lnTo>
                    <a:lnTo>
                      <a:pt x="2" y="74"/>
                    </a:lnTo>
                    <a:lnTo>
                      <a:pt x="4" y="80"/>
                    </a:lnTo>
                    <a:lnTo>
                      <a:pt x="4"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7" y="88"/>
                    </a:lnTo>
                    <a:lnTo>
                      <a:pt x="52" y="87"/>
                    </a:lnTo>
                    <a:lnTo>
                      <a:pt x="56" y="85"/>
                    </a:lnTo>
                    <a:lnTo>
                      <a:pt x="61" y="85"/>
                    </a:lnTo>
                    <a:lnTo>
                      <a:pt x="67" y="83"/>
                    </a:lnTo>
                    <a:lnTo>
                      <a:pt x="70" y="81"/>
                    </a:lnTo>
                    <a:lnTo>
                      <a:pt x="75" y="80"/>
                    </a:lnTo>
                    <a:lnTo>
                      <a:pt x="81" y="78"/>
                    </a:lnTo>
                    <a:lnTo>
                      <a:pt x="84" y="76"/>
                    </a:lnTo>
                    <a:lnTo>
                      <a:pt x="90" y="76"/>
                    </a:lnTo>
                    <a:lnTo>
                      <a:pt x="95" y="74"/>
                    </a:lnTo>
                    <a:lnTo>
                      <a:pt x="99" y="74"/>
                    </a:lnTo>
                    <a:lnTo>
                      <a:pt x="104" y="73"/>
                    </a:lnTo>
                    <a:lnTo>
                      <a:pt x="109" y="73"/>
                    </a:lnTo>
                    <a:lnTo>
                      <a:pt x="113" y="73"/>
                    </a:lnTo>
                    <a:lnTo>
                      <a:pt x="118" y="73"/>
                    </a:lnTo>
                    <a:lnTo>
                      <a:pt x="122" y="73"/>
                    </a:lnTo>
                    <a:lnTo>
                      <a:pt x="127" y="73"/>
                    </a:lnTo>
                    <a:lnTo>
                      <a:pt x="131" y="73"/>
                    </a:lnTo>
                    <a:lnTo>
                      <a:pt x="134" y="74"/>
                    </a:lnTo>
                    <a:lnTo>
                      <a:pt x="138" y="74"/>
                    </a:lnTo>
                    <a:lnTo>
                      <a:pt x="143" y="74"/>
                    </a:lnTo>
                    <a:lnTo>
                      <a:pt x="147" y="76"/>
                    </a:lnTo>
                    <a:lnTo>
                      <a:pt x="150" y="76"/>
                    </a:lnTo>
                    <a:lnTo>
                      <a:pt x="154" y="76"/>
                    </a:lnTo>
                    <a:lnTo>
                      <a:pt x="158" y="78"/>
                    </a:lnTo>
                    <a:lnTo>
                      <a:pt x="159" y="78"/>
                    </a:lnTo>
                    <a:lnTo>
                      <a:pt x="163" y="78"/>
                    </a:lnTo>
                    <a:lnTo>
                      <a:pt x="167" y="80"/>
                    </a:lnTo>
                    <a:lnTo>
                      <a:pt x="170" y="80"/>
                    </a:lnTo>
                    <a:lnTo>
                      <a:pt x="172" y="80"/>
                    </a:lnTo>
                    <a:lnTo>
                      <a:pt x="175" y="80"/>
                    </a:lnTo>
                    <a:lnTo>
                      <a:pt x="177" y="80"/>
                    </a:lnTo>
                    <a:lnTo>
                      <a:pt x="181" y="80"/>
                    </a:lnTo>
                    <a:lnTo>
                      <a:pt x="183" y="80"/>
                    </a:lnTo>
                    <a:lnTo>
                      <a:pt x="184" y="78"/>
                    </a:lnTo>
                    <a:lnTo>
                      <a:pt x="186" y="78"/>
                    </a:lnTo>
                    <a:lnTo>
                      <a:pt x="188" y="76"/>
                    </a:lnTo>
                    <a:lnTo>
                      <a:pt x="190" y="76"/>
                    </a:lnTo>
                    <a:lnTo>
                      <a:pt x="192" y="74"/>
                    </a:lnTo>
                    <a:lnTo>
                      <a:pt x="193" y="73"/>
                    </a:lnTo>
                    <a:lnTo>
                      <a:pt x="195" y="71"/>
                    </a:lnTo>
                    <a:lnTo>
                      <a:pt x="197" y="67"/>
                    </a:lnTo>
                    <a:lnTo>
                      <a:pt x="197" y="65"/>
                    </a:lnTo>
                    <a:lnTo>
                      <a:pt x="199" y="62"/>
                    </a:lnTo>
                    <a:lnTo>
                      <a:pt x="199" y="58"/>
                    </a:lnTo>
                    <a:lnTo>
                      <a:pt x="200" y="55"/>
                    </a:lnTo>
                    <a:lnTo>
                      <a:pt x="200" y="51"/>
                    </a:lnTo>
                    <a:lnTo>
                      <a:pt x="200" y="48"/>
                    </a:lnTo>
                    <a:lnTo>
                      <a:pt x="200" y="44"/>
                    </a:lnTo>
                    <a:lnTo>
                      <a:pt x="200" y="41"/>
                    </a:lnTo>
                    <a:lnTo>
                      <a:pt x="200" y="37"/>
                    </a:lnTo>
                    <a:lnTo>
                      <a:pt x="199" y="35"/>
                    </a:lnTo>
                    <a:lnTo>
                      <a:pt x="199" y="32"/>
                    </a:lnTo>
                    <a:lnTo>
                      <a:pt x="197" y="30"/>
                    </a:lnTo>
                    <a:lnTo>
                      <a:pt x="195" y="27"/>
                    </a:lnTo>
                    <a:lnTo>
                      <a:pt x="193" y="25"/>
                    </a:lnTo>
                    <a:lnTo>
                      <a:pt x="192" y="23"/>
                    </a:lnTo>
                    <a:lnTo>
                      <a:pt x="190" y="21"/>
                    </a:lnTo>
                    <a:lnTo>
                      <a:pt x="188" y="19"/>
                    </a:lnTo>
                    <a:lnTo>
                      <a:pt x="186" y="18"/>
                    </a:lnTo>
                    <a:lnTo>
                      <a:pt x="184" y="16"/>
                    </a:lnTo>
                    <a:lnTo>
                      <a:pt x="181" y="14"/>
                    </a:lnTo>
                    <a:lnTo>
                      <a:pt x="177" y="14"/>
                    </a:lnTo>
                    <a:lnTo>
                      <a:pt x="175" y="12"/>
                    </a:lnTo>
                    <a:lnTo>
                      <a:pt x="172" y="12"/>
                    </a:lnTo>
                    <a:lnTo>
                      <a:pt x="168" y="11"/>
                    </a:lnTo>
                    <a:lnTo>
                      <a:pt x="165" y="11"/>
                    </a:lnTo>
                    <a:lnTo>
                      <a:pt x="161" y="9"/>
                    </a:lnTo>
                    <a:lnTo>
                      <a:pt x="158" y="9"/>
                    </a:lnTo>
                    <a:lnTo>
                      <a:pt x="154" y="9"/>
                    </a:lnTo>
                    <a:lnTo>
                      <a:pt x="150" y="9"/>
                    </a:lnTo>
                    <a:lnTo>
                      <a:pt x="147" y="9"/>
                    </a:lnTo>
                    <a:lnTo>
                      <a:pt x="143" y="7"/>
                    </a:lnTo>
                    <a:lnTo>
                      <a:pt x="138" y="7"/>
                    </a:lnTo>
                    <a:lnTo>
                      <a:pt x="134" y="7"/>
                    </a:lnTo>
                    <a:lnTo>
                      <a:pt x="129" y="7"/>
                    </a:lnTo>
                    <a:lnTo>
                      <a:pt x="125" y="7"/>
                    </a:lnTo>
                    <a:lnTo>
                      <a:pt x="120" y="7"/>
                    </a:lnTo>
                    <a:lnTo>
                      <a:pt x="117" y="7"/>
                    </a:lnTo>
                    <a:lnTo>
                      <a:pt x="111" y="7"/>
                    </a:lnTo>
                    <a:lnTo>
                      <a:pt x="108" y="7"/>
                    </a:lnTo>
                    <a:lnTo>
                      <a:pt x="102" y="5"/>
                    </a:lnTo>
                    <a:lnTo>
                      <a:pt x="97" y="5"/>
                    </a:lnTo>
                    <a:lnTo>
                      <a:pt x="92" y="5"/>
                    </a:lnTo>
                    <a:lnTo>
                      <a:pt x="86" y="4"/>
                    </a:lnTo>
                    <a:lnTo>
                      <a:pt x="81" y="4"/>
                    </a:lnTo>
                    <a:lnTo>
                      <a:pt x="77" y="2"/>
                    </a:lnTo>
                    <a:lnTo>
                      <a:pt x="72" y="2"/>
                    </a:lnTo>
                    <a:lnTo>
                      <a:pt x="67" y="0"/>
                    </a:lnTo>
                    <a:lnTo>
                      <a:pt x="61" y="0"/>
                    </a:lnTo>
                    <a:lnTo>
                      <a:pt x="56" y="0"/>
                    </a:lnTo>
                    <a:lnTo>
                      <a:pt x="52" y="0"/>
                    </a:lnTo>
                    <a:lnTo>
                      <a:pt x="47" y="0"/>
                    </a:lnTo>
                    <a:lnTo>
                      <a:pt x="42" y="0"/>
                    </a:lnTo>
                    <a:lnTo>
                      <a:pt x="38" y="0"/>
                    </a:lnTo>
                    <a:lnTo>
                      <a:pt x="33" y="2"/>
                    </a:lnTo>
                    <a:lnTo>
                      <a:pt x="29" y="2"/>
                    </a:lnTo>
                    <a:lnTo>
                      <a:pt x="25" y="4"/>
                    </a:lnTo>
                    <a:lnTo>
                      <a:pt x="22" y="5"/>
                    </a:lnTo>
                    <a:lnTo>
                      <a:pt x="18" y="7"/>
                    </a:lnTo>
                    <a:lnTo>
                      <a:pt x="15" y="11"/>
                    </a:lnTo>
                    <a:lnTo>
                      <a:pt x="11"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80" name="Freeform 84"/>
              <p:cNvSpPr>
                <a:spLocks/>
              </p:cNvSpPr>
              <p:nvPr/>
            </p:nvSpPr>
            <p:spPr bwMode="auto">
              <a:xfrm>
                <a:off x="3714" y="1247"/>
                <a:ext cx="201" cy="91"/>
              </a:xfrm>
              <a:custGeom>
                <a:avLst/>
                <a:gdLst>
                  <a:gd name="T0" fmla="*/ 2 w 201"/>
                  <a:gd name="T1" fmla="*/ 77 h 93"/>
                  <a:gd name="T2" fmla="*/ 6 w 201"/>
                  <a:gd name="T3" fmla="*/ 89 h 93"/>
                  <a:gd name="T4" fmla="*/ 11 w 201"/>
                  <a:gd name="T5" fmla="*/ 96 h 93"/>
                  <a:gd name="T6" fmla="*/ 20 w 201"/>
                  <a:gd name="T7" fmla="*/ 98 h 93"/>
                  <a:gd name="T8" fmla="*/ 31 w 201"/>
                  <a:gd name="T9" fmla="*/ 98 h 93"/>
                  <a:gd name="T10" fmla="*/ 43 w 201"/>
                  <a:gd name="T11" fmla="*/ 96 h 93"/>
                  <a:gd name="T12" fmla="*/ 58 w 201"/>
                  <a:gd name="T13" fmla="*/ 91 h 93"/>
                  <a:gd name="T14" fmla="*/ 70 w 201"/>
                  <a:gd name="T15" fmla="*/ 87 h 93"/>
                  <a:gd name="T16" fmla="*/ 86 w 201"/>
                  <a:gd name="T17" fmla="*/ 82 h 93"/>
                  <a:gd name="T18" fmla="*/ 100 w 201"/>
                  <a:gd name="T19" fmla="*/ 80 h 93"/>
                  <a:gd name="T20" fmla="*/ 113 w 201"/>
                  <a:gd name="T21" fmla="*/ 79 h 93"/>
                  <a:gd name="T22" fmla="*/ 127 w 201"/>
                  <a:gd name="T23" fmla="*/ 79 h 93"/>
                  <a:gd name="T24" fmla="*/ 140 w 201"/>
                  <a:gd name="T25" fmla="*/ 80 h 93"/>
                  <a:gd name="T26" fmla="*/ 150 w 201"/>
                  <a:gd name="T27" fmla="*/ 82 h 93"/>
                  <a:gd name="T28" fmla="*/ 161 w 201"/>
                  <a:gd name="T29" fmla="*/ 84 h 93"/>
                  <a:gd name="T30" fmla="*/ 170 w 201"/>
                  <a:gd name="T31" fmla="*/ 86 h 93"/>
                  <a:gd name="T32" fmla="*/ 177 w 201"/>
                  <a:gd name="T33" fmla="*/ 86 h 93"/>
                  <a:gd name="T34" fmla="*/ 184 w 201"/>
                  <a:gd name="T35" fmla="*/ 84 h 93"/>
                  <a:gd name="T36" fmla="*/ 192 w 201"/>
                  <a:gd name="T37" fmla="*/ 82 h 93"/>
                  <a:gd name="T38" fmla="*/ 195 w 201"/>
                  <a:gd name="T39" fmla="*/ 77 h 93"/>
                  <a:gd name="T40" fmla="*/ 199 w 201"/>
                  <a:gd name="T41" fmla="*/ 65 h 93"/>
                  <a:gd name="T42" fmla="*/ 200 w 201"/>
                  <a:gd name="T43" fmla="*/ 54 h 93"/>
                  <a:gd name="T44" fmla="*/ 200 w 201"/>
                  <a:gd name="T45" fmla="*/ 44 h 93"/>
                  <a:gd name="T46" fmla="*/ 199 w 201"/>
                  <a:gd name="T47" fmla="*/ 35 h 93"/>
                  <a:gd name="T48" fmla="*/ 195 w 201"/>
                  <a:gd name="T49" fmla="*/ 28 h 93"/>
                  <a:gd name="T50" fmla="*/ 188 w 201"/>
                  <a:gd name="T51" fmla="*/ 19 h 93"/>
                  <a:gd name="T52" fmla="*/ 181 w 201"/>
                  <a:gd name="T53" fmla="*/ 14 h 93"/>
                  <a:gd name="T54" fmla="*/ 172 w 201"/>
                  <a:gd name="T55" fmla="*/ 12 h 93"/>
                  <a:gd name="T56" fmla="*/ 163 w 201"/>
                  <a:gd name="T57" fmla="*/ 9 h 93"/>
                  <a:gd name="T58" fmla="*/ 150 w 201"/>
                  <a:gd name="T59" fmla="*/ 9 h 93"/>
                  <a:gd name="T60" fmla="*/ 138 w 201"/>
                  <a:gd name="T61" fmla="*/ 7 h 93"/>
                  <a:gd name="T62" fmla="*/ 125 w 201"/>
                  <a:gd name="T63" fmla="*/ 7 h 93"/>
                  <a:gd name="T64" fmla="*/ 111 w 201"/>
                  <a:gd name="T65" fmla="*/ 7 h 93"/>
                  <a:gd name="T66" fmla="*/ 97 w 201"/>
                  <a:gd name="T67" fmla="*/ 5 h 93"/>
                  <a:gd name="T68" fmla="*/ 83 w 201"/>
                  <a:gd name="T69" fmla="*/ 4 h 93"/>
                  <a:gd name="T70" fmla="*/ 67 w 201"/>
                  <a:gd name="T71" fmla="*/ 0 h 93"/>
                  <a:gd name="T72" fmla="*/ 52 w 201"/>
                  <a:gd name="T73" fmla="*/ 0 h 93"/>
                  <a:gd name="T74" fmla="*/ 38 w 201"/>
                  <a:gd name="T75" fmla="*/ 0 h 93"/>
                  <a:gd name="T76" fmla="*/ 25 w 201"/>
                  <a:gd name="T77" fmla="*/ 4 h 93"/>
                  <a:gd name="T78" fmla="*/ 15 w 201"/>
                  <a:gd name="T79" fmla="*/ 11 h 93"/>
                  <a:gd name="T80" fmla="*/ 8 w 201"/>
                  <a:gd name="T81" fmla="*/ 21 h 93"/>
                  <a:gd name="T82" fmla="*/ 2 w 201"/>
                  <a:gd name="T83" fmla="*/ 40 h 93"/>
                  <a:gd name="T84" fmla="*/ 0 w 201"/>
                  <a:gd name="T85" fmla="*/ 61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3"/>
                  <a:gd name="T131" fmla="*/ 201 w 201"/>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3">
                    <a:moveTo>
                      <a:pt x="0" y="58"/>
                    </a:moveTo>
                    <a:lnTo>
                      <a:pt x="0" y="65"/>
                    </a:lnTo>
                    <a:lnTo>
                      <a:pt x="2" y="71"/>
                    </a:lnTo>
                    <a:lnTo>
                      <a:pt x="2" y="74"/>
                    </a:lnTo>
                    <a:lnTo>
                      <a:pt x="4" y="80"/>
                    </a:lnTo>
                    <a:lnTo>
                      <a:pt x="6" y="83"/>
                    </a:lnTo>
                    <a:lnTo>
                      <a:pt x="8" y="85"/>
                    </a:lnTo>
                    <a:lnTo>
                      <a:pt x="9" y="88"/>
                    </a:lnTo>
                    <a:lnTo>
                      <a:pt x="11" y="90"/>
                    </a:lnTo>
                    <a:lnTo>
                      <a:pt x="15" y="90"/>
                    </a:lnTo>
                    <a:lnTo>
                      <a:pt x="17" y="92"/>
                    </a:lnTo>
                    <a:lnTo>
                      <a:pt x="20" y="92"/>
                    </a:lnTo>
                    <a:lnTo>
                      <a:pt x="24" y="92"/>
                    </a:lnTo>
                    <a:lnTo>
                      <a:pt x="27" y="92"/>
                    </a:lnTo>
                    <a:lnTo>
                      <a:pt x="31" y="92"/>
                    </a:lnTo>
                    <a:lnTo>
                      <a:pt x="34" y="92"/>
                    </a:lnTo>
                    <a:lnTo>
                      <a:pt x="40" y="90"/>
                    </a:lnTo>
                    <a:lnTo>
                      <a:pt x="43" y="90"/>
                    </a:lnTo>
                    <a:lnTo>
                      <a:pt x="49" y="88"/>
                    </a:lnTo>
                    <a:lnTo>
                      <a:pt x="52" y="87"/>
                    </a:lnTo>
                    <a:lnTo>
                      <a:pt x="58" y="85"/>
                    </a:lnTo>
                    <a:lnTo>
                      <a:pt x="61" y="85"/>
                    </a:lnTo>
                    <a:lnTo>
                      <a:pt x="67" y="83"/>
                    </a:lnTo>
                    <a:lnTo>
                      <a:pt x="70" y="81"/>
                    </a:lnTo>
                    <a:lnTo>
                      <a:pt x="75" y="80"/>
                    </a:lnTo>
                    <a:lnTo>
                      <a:pt x="81" y="78"/>
                    </a:lnTo>
                    <a:lnTo>
                      <a:pt x="86" y="76"/>
                    </a:lnTo>
                    <a:lnTo>
                      <a:pt x="90" y="76"/>
                    </a:lnTo>
                    <a:lnTo>
                      <a:pt x="95" y="74"/>
                    </a:lnTo>
                    <a:lnTo>
                      <a:pt x="100" y="74"/>
                    </a:lnTo>
                    <a:lnTo>
                      <a:pt x="104" y="73"/>
                    </a:lnTo>
                    <a:lnTo>
                      <a:pt x="109" y="73"/>
                    </a:lnTo>
                    <a:lnTo>
                      <a:pt x="113" y="73"/>
                    </a:lnTo>
                    <a:lnTo>
                      <a:pt x="118" y="73"/>
                    </a:lnTo>
                    <a:lnTo>
                      <a:pt x="122" y="73"/>
                    </a:lnTo>
                    <a:lnTo>
                      <a:pt x="127" y="73"/>
                    </a:lnTo>
                    <a:lnTo>
                      <a:pt x="131" y="73"/>
                    </a:lnTo>
                    <a:lnTo>
                      <a:pt x="134" y="74"/>
                    </a:lnTo>
                    <a:lnTo>
                      <a:pt x="140" y="74"/>
                    </a:lnTo>
                    <a:lnTo>
                      <a:pt x="143" y="74"/>
                    </a:lnTo>
                    <a:lnTo>
                      <a:pt x="147" y="76"/>
                    </a:lnTo>
                    <a:lnTo>
                      <a:pt x="150" y="76"/>
                    </a:lnTo>
                    <a:lnTo>
                      <a:pt x="154" y="76"/>
                    </a:lnTo>
                    <a:lnTo>
                      <a:pt x="158" y="78"/>
                    </a:lnTo>
                    <a:lnTo>
                      <a:pt x="161" y="78"/>
                    </a:lnTo>
                    <a:lnTo>
                      <a:pt x="163" y="78"/>
                    </a:lnTo>
                    <a:lnTo>
                      <a:pt x="167" y="80"/>
                    </a:lnTo>
                    <a:lnTo>
                      <a:pt x="170" y="80"/>
                    </a:lnTo>
                    <a:lnTo>
                      <a:pt x="172" y="80"/>
                    </a:lnTo>
                    <a:lnTo>
                      <a:pt x="175" y="80"/>
                    </a:lnTo>
                    <a:lnTo>
                      <a:pt x="177" y="80"/>
                    </a:lnTo>
                    <a:lnTo>
                      <a:pt x="181" y="80"/>
                    </a:lnTo>
                    <a:lnTo>
                      <a:pt x="183" y="80"/>
                    </a:lnTo>
                    <a:lnTo>
                      <a:pt x="184" y="78"/>
                    </a:lnTo>
                    <a:lnTo>
                      <a:pt x="188" y="78"/>
                    </a:lnTo>
                    <a:lnTo>
                      <a:pt x="190" y="76"/>
                    </a:lnTo>
                    <a:lnTo>
                      <a:pt x="192" y="76"/>
                    </a:lnTo>
                    <a:lnTo>
                      <a:pt x="193" y="74"/>
                    </a:lnTo>
                    <a:lnTo>
                      <a:pt x="193" y="73"/>
                    </a:lnTo>
                    <a:lnTo>
                      <a:pt x="195" y="71"/>
                    </a:lnTo>
                    <a:lnTo>
                      <a:pt x="197" y="67"/>
                    </a:lnTo>
                    <a:lnTo>
                      <a:pt x="199" y="65"/>
                    </a:lnTo>
                    <a:lnTo>
                      <a:pt x="199" y="62"/>
                    </a:lnTo>
                    <a:lnTo>
                      <a:pt x="200" y="58"/>
                    </a:lnTo>
                    <a:lnTo>
                      <a:pt x="200" y="55"/>
                    </a:lnTo>
                    <a:lnTo>
                      <a:pt x="200" y="51"/>
                    </a:lnTo>
                    <a:lnTo>
                      <a:pt x="200" y="48"/>
                    </a:lnTo>
                    <a:lnTo>
                      <a:pt x="200" y="44"/>
                    </a:lnTo>
                    <a:lnTo>
                      <a:pt x="200" y="41"/>
                    </a:lnTo>
                    <a:lnTo>
                      <a:pt x="200" y="37"/>
                    </a:lnTo>
                    <a:lnTo>
                      <a:pt x="199" y="35"/>
                    </a:lnTo>
                    <a:lnTo>
                      <a:pt x="199" y="32"/>
                    </a:lnTo>
                    <a:lnTo>
                      <a:pt x="197" y="30"/>
                    </a:lnTo>
                    <a:lnTo>
                      <a:pt x="197" y="27"/>
                    </a:lnTo>
                    <a:lnTo>
                      <a:pt x="195" y="25"/>
                    </a:lnTo>
                    <a:lnTo>
                      <a:pt x="193" y="23"/>
                    </a:lnTo>
                    <a:lnTo>
                      <a:pt x="192" y="21"/>
                    </a:lnTo>
                    <a:lnTo>
                      <a:pt x="188" y="19"/>
                    </a:lnTo>
                    <a:lnTo>
                      <a:pt x="186" y="18"/>
                    </a:lnTo>
                    <a:lnTo>
                      <a:pt x="184" y="16"/>
                    </a:lnTo>
                    <a:lnTo>
                      <a:pt x="181" y="14"/>
                    </a:lnTo>
                    <a:lnTo>
                      <a:pt x="179" y="14"/>
                    </a:lnTo>
                    <a:lnTo>
                      <a:pt x="175" y="12"/>
                    </a:lnTo>
                    <a:lnTo>
                      <a:pt x="172" y="12"/>
                    </a:lnTo>
                    <a:lnTo>
                      <a:pt x="168" y="11"/>
                    </a:lnTo>
                    <a:lnTo>
                      <a:pt x="167" y="11"/>
                    </a:lnTo>
                    <a:lnTo>
                      <a:pt x="163" y="9"/>
                    </a:lnTo>
                    <a:lnTo>
                      <a:pt x="159" y="9"/>
                    </a:lnTo>
                    <a:lnTo>
                      <a:pt x="154" y="9"/>
                    </a:lnTo>
                    <a:lnTo>
                      <a:pt x="150" y="9"/>
                    </a:lnTo>
                    <a:lnTo>
                      <a:pt x="147" y="9"/>
                    </a:lnTo>
                    <a:lnTo>
                      <a:pt x="143" y="7"/>
                    </a:lnTo>
                    <a:lnTo>
                      <a:pt x="138" y="7"/>
                    </a:lnTo>
                    <a:lnTo>
                      <a:pt x="134" y="7"/>
                    </a:lnTo>
                    <a:lnTo>
                      <a:pt x="131" y="7"/>
                    </a:lnTo>
                    <a:lnTo>
                      <a:pt x="125" y="7"/>
                    </a:lnTo>
                    <a:lnTo>
                      <a:pt x="122" y="7"/>
                    </a:lnTo>
                    <a:lnTo>
                      <a:pt x="117" y="7"/>
                    </a:lnTo>
                    <a:lnTo>
                      <a:pt x="111" y="7"/>
                    </a:lnTo>
                    <a:lnTo>
                      <a:pt x="108" y="7"/>
                    </a:lnTo>
                    <a:lnTo>
                      <a:pt x="102" y="5"/>
                    </a:lnTo>
                    <a:lnTo>
                      <a:pt x="97" y="5"/>
                    </a:lnTo>
                    <a:lnTo>
                      <a:pt x="92" y="5"/>
                    </a:lnTo>
                    <a:lnTo>
                      <a:pt x="88" y="4"/>
                    </a:lnTo>
                    <a:lnTo>
                      <a:pt x="83" y="4"/>
                    </a:lnTo>
                    <a:lnTo>
                      <a:pt x="77" y="2"/>
                    </a:lnTo>
                    <a:lnTo>
                      <a:pt x="72" y="2"/>
                    </a:lnTo>
                    <a:lnTo>
                      <a:pt x="67" y="0"/>
                    </a:lnTo>
                    <a:lnTo>
                      <a:pt x="61" y="0"/>
                    </a:lnTo>
                    <a:lnTo>
                      <a:pt x="58" y="0"/>
                    </a:lnTo>
                    <a:lnTo>
                      <a:pt x="52" y="0"/>
                    </a:lnTo>
                    <a:lnTo>
                      <a:pt x="47" y="0"/>
                    </a:lnTo>
                    <a:lnTo>
                      <a:pt x="43" y="0"/>
                    </a:lnTo>
                    <a:lnTo>
                      <a:pt x="38" y="0"/>
                    </a:lnTo>
                    <a:lnTo>
                      <a:pt x="34" y="2"/>
                    </a:lnTo>
                    <a:lnTo>
                      <a:pt x="29" y="2"/>
                    </a:lnTo>
                    <a:lnTo>
                      <a:pt x="25" y="4"/>
                    </a:lnTo>
                    <a:lnTo>
                      <a:pt x="22" y="5"/>
                    </a:lnTo>
                    <a:lnTo>
                      <a:pt x="18" y="7"/>
                    </a:lnTo>
                    <a:lnTo>
                      <a:pt x="15" y="11"/>
                    </a:lnTo>
                    <a:lnTo>
                      <a:pt x="13" y="14"/>
                    </a:lnTo>
                    <a:lnTo>
                      <a:pt x="9" y="18"/>
                    </a:lnTo>
                    <a:lnTo>
                      <a:pt x="8" y="21"/>
                    </a:lnTo>
                    <a:lnTo>
                      <a:pt x="6" y="27"/>
                    </a:lnTo>
                    <a:lnTo>
                      <a:pt x="4" y="32"/>
                    </a:lnTo>
                    <a:lnTo>
                      <a:pt x="2" y="37"/>
                    </a:lnTo>
                    <a:lnTo>
                      <a:pt x="0" y="44"/>
                    </a:lnTo>
                    <a:lnTo>
                      <a:pt x="0" y="51"/>
                    </a:lnTo>
                    <a:lnTo>
                      <a:pt x="0" y="58"/>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sp>
            <p:nvSpPr>
              <p:cNvPr id="81" name="Freeform 85"/>
              <p:cNvSpPr>
                <a:spLocks/>
              </p:cNvSpPr>
              <p:nvPr/>
            </p:nvSpPr>
            <p:spPr bwMode="auto">
              <a:xfrm>
                <a:off x="4962" y="1277"/>
                <a:ext cx="77" cy="29"/>
              </a:xfrm>
              <a:custGeom>
                <a:avLst/>
                <a:gdLst>
                  <a:gd name="T0" fmla="*/ 78 w 79"/>
                  <a:gd name="T1" fmla="*/ 9 h 28"/>
                  <a:gd name="T2" fmla="*/ 23 w 79"/>
                  <a:gd name="T3" fmla="*/ 9 h 28"/>
                  <a:gd name="T4" fmla="*/ 23 w 79"/>
                  <a:gd name="T5" fmla="*/ 27 h 28"/>
                  <a:gd name="T6" fmla="*/ 16 w 79"/>
                  <a:gd name="T7" fmla="*/ 27 h 28"/>
                  <a:gd name="T8" fmla="*/ 14 w 79"/>
                  <a:gd name="T9" fmla="*/ 27 h 28"/>
                  <a:gd name="T10" fmla="*/ 14 w 79"/>
                  <a:gd name="T11" fmla="*/ 25 h 28"/>
                  <a:gd name="T12" fmla="*/ 14 w 79"/>
                  <a:gd name="T13" fmla="*/ 23 h 28"/>
                  <a:gd name="T14" fmla="*/ 14 w 79"/>
                  <a:gd name="T15" fmla="*/ 22 h 28"/>
                  <a:gd name="T16" fmla="*/ 14 w 79"/>
                  <a:gd name="T17" fmla="*/ 20 h 28"/>
                  <a:gd name="T18" fmla="*/ 14 w 79"/>
                  <a:gd name="T19" fmla="*/ 18 h 28"/>
                  <a:gd name="T20" fmla="*/ 14 w 79"/>
                  <a:gd name="T21" fmla="*/ 16 h 28"/>
                  <a:gd name="T22" fmla="*/ 12 w 79"/>
                  <a:gd name="T23" fmla="*/ 16 h 28"/>
                  <a:gd name="T24" fmla="*/ 12 w 79"/>
                  <a:gd name="T25" fmla="*/ 15 h 28"/>
                  <a:gd name="T26" fmla="*/ 12 w 79"/>
                  <a:gd name="T27" fmla="*/ 13 h 28"/>
                  <a:gd name="T28" fmla="*/ 10 w 79"/>
                  <a:gd name="T29" fmla="*/ 13 h 28"/>
                  <a:gd name="T30" fmla="*/ 10 w 79"/>
                  <a:gd name="T31" fmla="*/ 11 h 28"/>
                  <a:gd name="T32" fmla="*/ 9 w 79"/>
                  <a:gd name="T33" fmla="*/ 11 h 28"/>
                  <a:gd name="T34" fmla="*/ 9 w 79"/>
                  <a:gd name="T35" fmla="*/ 9 h 28"/>
                  <a:gd name="T36" fmla="*/ 7 w 79"/>
                  <a:gd name="T37" fmla="*/ 9 h 28"/>
                  <a:gd name="T38" fmla="*/ 5 w 79"/>
                  <a:gd name="T39" fmla="*/ 9 h 28"/>
                  <a:gd name="T40" fmla="*/ 5 w 79"/>
                  <a:gd name="T41" fmla="*/ 8 h 28"/>
                  <a:gd name="T42" fmla="*/ 3 w 79"/>
                  <a:gd name="T43" fmla="*/ 8 h 28"/>
                  <a:gd name="T44" fmla="*/ 1 w 79"/>
                  <a:gd name="T45" fmla="*/ 8 h 28"/>
                  <a:gd name="T46" fmla="*/ 0 w 79"/>
                  <a:gd name="T47" fmla="*/ 8 h 28"/>
                  <a:gd name="T48" fmla="*/ 0 w 79"/>
                  <a:gd name="T49" fmla="*/ 0 h 28"/>
                  <a:gd name="T50" fmla="*/ 78 w 79"/>
                  <a:gd name="T51" fmla="*/ 0 h 28"/>
                  <a:gd name="T52" fmla="*/ 78 w 79"/>
                  <a:gd name="T53" fmla="*/ 9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28"/>
                  <a:gd name="T83" fmla="*/ 79 w 79"/>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28">
                    <a:moveTo>
                      <a:pt x="78" y="9"/>
                    </a:moveTo>
                    <a:lnTo>
                      <a:pt x="23" y="9"/>
                    </a:lnTo>
                    <a:lnTo>
                      <a:pt x="23" y="27"/>
                    </a:lnTo>
                    <a:lnTo>
                      <a:pt x="16" y="27"/>
                    </a:lnTo>
                    <a:lnTo>
                      <a:pt x="14" y="27"/>
                    </a:lnTo>
                    <a:lnTo>
                      <a:pt x="14" y="25"/>
                    </a:lnTo>
                    <a:lnTo>
                      <a:pt x="14" y="23"/>
                    </a:lnTo>
                    <a:lnTo>
                      <a:pt x="14" y="22"/>
                    </a:lnTo>
                    <a:lnTo>
                      <a:pt x="14" y="20"/>
                    </a:lnTo>
                    <a:lnTo>
                      <a:pt x="14" y="18"/>
                    </a:lnTo>
                    <a:lnTo>
                      <a:pt x="14" y="16"/>
                    </a:lnTo>
                    <a:lnTo>
                      <a:pt x="12" y="16"/>
                    </a:lnTo>
                    <a:lnTo>
                      <a:pt x="12" y="15"/>
                    </a:lnTo>
                    <a:lnTo>
                      <a:pt x="12" y="13"/>
                    </a:lnTo>
                    <a:lnTo>
                      <a:pt x="10" y="13"/>
                    </a:lnTo>
                    <a:lnTo>
                      <a:pt x="10" y="11"/>
                    </a:lnTo>
                    <a:lnTo>
                      <a:pt x="9" y="11"/>
                    </a:lnTo>
                    <a:lnTo>
                      <a:pt x="9" y="9"/>
                    </a:lnTo>
                    <a:lnTo>
                      <a:pt x="7" y="9"/>
                    </a:lnTo>
                    <a:lnTo>
                      <a:pt x="5" y="9"/>
                    </a:lnTo>
                    <a:lnTo>
                      <a:pt x="5" y="8"/>
                    </a:lnTo>
                    <a:lnTo>
                      <a:pt x="3" y="8"/>
                    </a:lnTo>
                    <a:lnTo>
                      <a:pt x="1" y="8"/>
                    </a:lnTo>
                    <a:lnTo>
                      <a:pt x="0" y="8"/>
                    </a:lnTo>
                    <a:lnTo>
                      <a:pt x="0" y="0"/>
                    </a:lnTo>
                    <a:lnTo>
                      <a:pt x="78" y="0"/>
                    </a:lnTo>
                    <a:lnTo>
                      <a:pt x="78" y="9"/>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2" name="Freeform 86"/>
              <p:cNvSpPr>
                <a:spLocks/>
              </p:cNvSpPr>
              <p:nvPr/>
            </p:nvSpPr>
            <p:spPr bwMode="auto">
              <a:xfrm>
                <a:off x="4562" y="1254"/>
                <a:ext cx="81" cy="54"/>
              </a:xfrm>
              <a:custGeom>
                <a:avLst/>
                <a:gdLst>
                  <a:gd name="T0" fmla="*/ 57 w 81"/>
                  <a:gd name="T1" fmla="*/ 42 h 54"/>
                  <a:gd name="T2" fmla="*/ 62 w 81"/>
                  <a:gd name="T3" fmla="*/ 41 h 54"/>
                  <a:gd name="T4" fmla="*/ 67 w 81"/>
                  <a:gd name="T5" fmla="*/ 37 h 54"/>
                  <a:gd name="T6" fmla="*/ 69 w 81"/>
                  <a:gd name="T7" fmla="*/ 32 h 54"/>
                  <a:gd name="T8" fmla="*/ 71 w 81"/>
                  <a:gd name="T9" fmla="*/ 26 h 54"/>
                  <a:gd name="T10" fmla="*/ 71 w 81"/>
                  <a:gd name="T11" fmla="*/ 19 h 54"/>
                  <a:gd name="T12" fmla="*/ 67 w 81"/>
                  <a:gd name="T13" fmla="*/ 16 h 54"/>
                  <a:gd name="T14" fmla="*/ 64 w 81"/>
                  <a:gd name="T15" fmla="*/ 12 h 54"/>
                  <a:gd name="T16" fmla="*/ 59 w 81"/>
                  <a:gd name="T17" fmla="*/ 10 h 54"/>
                  <a:gd name="T18" fmla="*/ 51 w 81"/>
                  <a:gd name="T19" fmla="*/ 10 h 54"/>
                  <a:gd name="T20" fmla="*/ 46 w 81"/>
                  <a:gd name="T21" fmla="*/ 14 h 54"/>
                  <a:gd name="T22" fmla="*/ 42 w 81"/>
                  <a:gd name="T23" fmla="*/ 18 h 54"/>
                  <a:gd name="T24" fmla="*/ 42 w 81"/>
                  <a:gd name="T25" fmla="*/ 25 h 54"/>
                  <a:gd name="T26" fmla="*/ 42 w 81"/>
                  <a:gd name="T27" fmla="*/ 32 h 54"/>
                  <a:gd name="T28" fmla="*/ 34 w 81"/>
                  <a:gd name="T29" fmla="*/ 26 h 54"/>
                  <a:gd name="T30" fmla="*/ 32 w 81"/>
                  <a:gd name="T31" fmla="*/ 19 h 54"/>
                  <a:gd name="T32" fmla="*/ 30 w 81"/>
                  <a:gd name="T33" fmla="*/ 14 h 54"/>
                  <a:gd name="T34" fmla="*/ 25 w 81"/>
                  <a:gd name="T35" fmla="*/ 12 h 54"/>
                  <a:gd name="T36" fmla="*/ 17 w 81"/>
                  <a:gd name="T37" fmla="*/ 12 h 54"/>
                  <a:gd name="T38" fmla="*/ 14 w 81"/>
                  <a:gd name="T39" fmla="*/ 16 h 54"/>
                  <a:gd name="T40" fmla="*/ 10 w 81"/>
                  <a:gd name="T41" fmla="*/ 19 h 54"/>
                  <a:gd name="T42" fmla="*/ 9 w 81"/>
                  <a:gd name="T43" fmla="*/ 26 h 54"/>
                  <a:gd name="T44" fmla="*/ 10 w 81"/>
                  <a:gd name="T45" fmla="*/ 32 h 54"/>
                  <a:gd name="T46" fmla="*/ 14 w 81"/>
                  <a:gd name="T47" fmla="*/ 37 h 54"/>
                  <a:gd name="T48" fmla="*/ 17 w 81"/>
                  <a:gd name="T49" fmla="*/ 41 h 54"/>
                  <a:gd name="T50" fmla="*/ 25 w 81"/>
                  <a:gd name="T51" fmla="*/ 41 h 54"/>
                  <a:gd name="T52" fmla="*/ 23 w 81"/>
                  <a:gd name="T53" fmla="*/ 51 h 54"/>
                  <a:gd name="T54" fmla="*/ 16 w 81"/>
                  <a:gd name="T55" fmla="*/ 49 h 54"/>
                  <a:gd name="T56" fmla="*/ 10 w 81"/>
                  <a:gd name="T57" fmla="*/ 48 h 54"/>
                  <a:gd name="T58" fmla="*/ 7 w 81"/>
                  <a:gd name="T59" fmla="*/ 44 h 54"/>
                  <a:gd name="T60" fmla="*/ 3 w 81"/>
                  <a:gd name="T61" fmla="*/ 39 h 54"/>
                  <a:gd name="T62" fmla="*/ 1 w 81"/>
                  <a:gd name="T63" fmla="*/ 33 h 54"/>
                  <a:gd name="T64" fmla="*/ 0 w 81"/>
                  <a:gd name="T65" fmla="*/ 26 h 54"/>
                  <a:gd name="T66" fmla="*/ 1 w 81"/>
                  <a:gd name="T67" fmla="*/ 21 h 54"/>
                  <a:gd name="T68" fmla="*/ 1 w 81"/>
                  <a:gd name="T69" fmla="*/ 14 h 54"/>
                  <a:gd name="T70" fmla="*/ 5 w 81"/>
                  <a:gd name="T71" fmla="*/ 10 h 54"/>
                  <a:gd name="T72" fmla="*/ 9 w 81"/>
                  <a:gd name="T73" fmla="*/ 7 h 54"/>
                  <a:gd name="T74" fmla="*/ 12 w 81"/>
                  <a:gd name="T75" fmla="*/ 3 h 54"/>
                  <a:gd name="T76" fmla="*/ 17 w 81"/>
                  <a:gd name="T77" fmla="*/ 2 h 54"/>
                  <a:gd name="T78" fmla="*/ 25 w 81"/>
                  <a:gd name="T79" fmla="*/ 2 h 54"/>
                  <a:gd name="T80" fmla="*/ 30 w 81"/>
                  <a:gd name="T81" fmla="*/ 3 h 54"/>
                  <a:gd name="T82" fmla="*/ 34 w 81"/>
                  <a:gd name="T83" fmla="*/ 7 h 54"/>
                  <a:gd name="T84" fmla="*/ 37 w 81"/>
                  <a:gd name="T85" fmla="*/ 10 h 54"/>
                  <a:gd name="T86" fmla="*/ 39 w 81"/>
                  <a:gd name="T87" fmla="*/ 9 h 54"/>
                  <a:gd name="T88" fmla="*/ 42 w 81"/>
                  <a:gd name="T89" fmla="*/ 3 h 54"/>
                  <a:gd name="T90" fmla="*/ 48 w 81"/>
                  <a:gd name="T91" fmla="*/ 0 h 54"/>
                  <a:gd name="T92" fmla="*/ 55 w 81"/>
                  <a:gd name="T93" fmla="*/ 0 h 54"/>
                  <a:gd name="T94" fmla="*/ 62 w 81"/>
                  <a:gd name="T95" fmla="*/ 0 h 54"/>
                  <a:gd name="T96" fmla="*/ 67 w 81"/>
                  <a:gd name="T97" fmla="*/ 2 h 54"/>
                  <a:gd name="T98" fmla="*/ 71 w 81"/>
                  <a:gd name="T99" fmla="*/ 5 h 54"/>
                  <a:gd name="T100" fmla="*/ 75 w 81"/>
                  <a:gd name="T101" fmla="*/ 9 h 54"/>
                  <a:gd name="T102" fmla="*/ 78 w 81"/>
                  <a:gd name="T103" fmla="*/ 12 h 54"/>
                  <a:gd name="T104" fmla="*/ 80 w 81"/>
                  <a:gd name="T105" fmla="*/ 18 h 54"/>
                  <a:gd name="T106" fmla="*/ 80 w 81"/>
                  <a:gd name="T107" fmla="*/ 25 h 54"/>
                  <a:gd name="T108" fmla="*/ 80 w 81"/>
                  <a:gd name="T109" fmla="*/ 32 h 54"/>
                  <a:gd name="T110" fmla="*/ 78 w 81"/>
                  <a:gd name="T111" fmla="*/ 37 h 54"/>
                  <a:gd name="T112" fmla="*/ 76 w 81"/>
                  <a:gd name="T113" fmla="*/ 42 h 54"/>
                  <a:gd name="T114" fmla="*/ 73 w 81"/>
                  <a:gd name="T115" fmla="*/ 46 h 54"/>
                  <a:gd name="T116" fmla="*/ 67 w 81"/>
                  <a:gd name="T117" fmla="*/ 49 h 54"/>
                  <a:gd name="T118" fmla="*/ 62 w 81"/>
                  <a:gd name="T119" fmla="*/ 51 h 54"/>
                  <a:gd name="T120" fmla="*/ 55 w 81"/>
                  <a:gd name="T121" fmla="*/ 53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
                  <a:gd name="T184" fmla="*/ 0 h 54"/>
                  <a:gd name="T185" fmla="*/ 81 w 81"/>
                  <a:gd name="T186" fmla="*/ 54 h 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 h="54">
                    <a:moveTo>
                      <a:pt x="53" y="53"/>
                    </a:moveTo>
                    <a:lnTo>
                      <a:pt x="53" y="42"/>
                    </a:lnTo>
                    <a:lnTo>
                      <a:pt x="55" y="42"/>
                    </a:lnTo>
                    <a:lnTo>
                      <a:pt x="57" y="42"/>
                    </a:lnTo>
                    <a:lnTo>
                      <a:pt x="59" y="42"/>
                    </a:lnTo>
                    <a:lnTo>
                      <a:pt x="60" y="42"/>
                    </a:lnTo>
                    <a:lnTo>
                      <a:pt x="60" y="41"/>
                    </a:lnTo>
                    <a:lnTo>
                      <a:pt x="62" y="41"/>
                    </a:lnTo>
                    <a:lnTo>
                      <a:pt x="64" y="41"/>
                    </a:lnTo>
                    <a:lnTo>
                      <a:pt x="64" y="39"/>
                    </a:lnTo>
                    <a:lnTo>
                      <a:pt x="66" y="39"/>
                    </a:lnTo>
                    <a:lnTo>
                      <a:pt x="67" y="37"/>
                    </a:lnTo>
                    <a:lnTo>
                      <a:pt x="67" y="35"/>
                    </a:lnTo>
                    <a:lnTo>
                      <a:pt x="69" y="35"/>
                    </a:lnTo>
                    <a:lnTo>
                      <a:pt x="69" y="33"/>
                    </a:lnTo>
                    <a:lnTo>
                      <a:pt x="69" y="32"/>
                    </a:lnTo>
                    <a:lnTo>
                      <a:pt x="71" y="32"/>
                    </a:lnTo>
                    <a:lnTo>
                      <a:pt x="71" y="30"/>
                    </a:lnTo>
                    <a:lnTo>
                      <a:pt x="71" y="28"/>
                    </a:lnTo>
                    <a:lnTo>
                      <a:pt x="71" y="26"/>
                    </a:lnTo>
                    <a:lnTo>
                      <a:pt x="71" y="25"/>
                    </a:lnTo>
                    <a:lnTo>
                      <a:pt x="71" y="23"/>
                    </a:lnTo>
                    <a:lnTo>
                      <a:pt x="71" y="21"/>
                    </a:lnTo>
                    <a:lnTo>
                      <a:pt x="71" y="19"/>
                    </a:lnTo>
                    <a:lnTo>
                      <a:pt x="69" y="19"/>
                    </a:lnTo>
                    <a:lnTo>
                      <a:pt x="69" y="18"/>
                    </a:lnTo>
                    <a:lnTo>
                      <a:pt x="69" y="16"/>
                    </a:lnTo>
                    <a:lnTo>
                      <a:pt x="67" y="16"/>
                    </a:lnTo>
                    <a:lnTo>
                      <a:pt x="67" y="14"/>
                    </a:lnTo>
                    <a:lnTo>
                      <a:pt x="66" y="14"/>
                    </a:lnTo>
                    <a:lnTo>
                      <a:pt x="66" y="12"/>
                    </a:lnTo>
                    <a:lnTo>
                      <a:pt x="64" y="12"/>
                    </a:lnTo>
                    <a:lnTo>
                      <a:pt x="64" y="10"/>
                    </a:lnTo>
                    <a:lnTo>
                      <a:pt x="62" y="10"/>
                    </a:lnTo>
                    <a:lnTo>
                      <a:pt x="60" y="10"/>
                    </a:lnTo>
                    <a:lnTo>
                      <a:pt x="59" y="10"/>
                    </a:lnTo>
                    <a:lnTo>
                      <a:pt x="57" y="10"/>
                    </a:lnTo>
                    <a:lnTo>
                      <a:pt x="55" y="10"/>
                    </a:lnTo>
                    <a:lnTo>
                      <a:pt x="53" y="10"/>
                    </a:lnTo>
                    <a:lnTo>
                      <a:pt x="51" y="10"/>
                    </a:lnTo>
                    <a:lnTo>
                      <a:pt x="50" y="10"/>
                    </a:lnTo>
                    <a:lnTo>
                      <a:pt x="48" y="12"/>
                    </a:lnTo>
                    <a:lnTo>
                      <a:pt x="46" y="12"/>
                    </a:lnTo>
                    <a:lnTo>
                      <a:pt x="46" y="14"/>
                    </a:lnTo>
                    <a:lnTo>
                      <a:pt x="44" y="14"/>
                    </a:lnTo>
                    <a:lnTo>
                      <a:pt x="44" y="16"/>
                    </a:lnTo>
                    <a:lnTo>
                      <a:pt x="44" y="18"/>
                    </a:lnTo>
                    <a:lnTo>
                      <a:pt x="42" y="18"/>
                    </a:lnTo>
                    <a:lnTo>
                      <a:pt x="42" y="19"/>
                    </a:lnTo>
                    <a:lnTo>
                      <a:pt x="42" y="21"/>
                    </a:lnTo>
                    <a:lnTo>
                      <a:pt x="42" y="23"/>
                    </a:lnTo>
                    <a:lnTo>
                      <a:pt x="42" y="25"/>
                    </a:lnTo>
                    <a:lnTo>
                      <a:pt x="42" y="26"/>
                    </a:lnTo>
                    <a:lnTo>
                      <a:pt x="42" y="28"/>
                    </a:lnTo>
                    <a:lnTo>
                      <a:pt x="42" y="30"/>
                    </a:lnTo>
                    <a:lnTo>
                      <a:pt x="42" y="32"/>
                    </a:lnTo>
                    <a:lnTo>
                      <a:pt x="34" y="32"/>
                    </a:lnTo>
                    <a:lnTo>
                      <a:pt x="34" y="30"/>
                    </a:lnTo>
                    <a:lnTo>
                      <a:pt x="34" y="28"/>
                    </a:lnTo>
                    <a:lnTo>
                      <a:pt x="34" y="26"/>
                    </a:lnTo>
                    <a:lnTo>
                      <a:pt x="34" y="25"/>
                    </a:lnTo>
                    <a:lnTo>
                      <a:pt x="34" y="23"/>
                    </a:lnTo>
                    <a:lnTo>
                      <a:pt x="34" y="21"/>
                    </a:lnTo>
                    <a:lnTo>
                      <a:pt x="32" y="19"/>
                    </a:lnTo>
                    <a:lnTo>
                      <a:pt x="32" y="18"/>
                    </a:lnTo>
                    <a:lnTo>
                      <a:pt x="32" y="16"/>
                    </a:lnTo>
                    <a:lnTo>
                      <a:pt x="30" y="16"/>
                    </a:lnTo>
                    <a:lnTo>
                      <a:pt x="30" y="14"/>
                    </a:lnTo>
                    <a:lnTo>
                      <a:pt x="28" y="14"/>
                    </a:lnTo>
                    <a:lnTo>
                      <a:pt x="26" y="14"/>
                    </a:lnTo>
                    <a:lnTo>
                      <a:pt x="26" y="12"/>
                    </a:lnTo>
                    <a:lnTo>
                      <a:pt x="25" y="12"/>
                    </a:lnTo>
                    <a:lnTo>
                      <a:pt x="23" y="12"/>
                    </a:lnTo>
                    <a:lnTo>
                      <a:pt x="21" y="12"/>
                    </a:lnTo>
                    <a:lnTo>
                      <a:pt x="19" y="12"/>
                    </a:lnTo>
                    <a:lnTo>
                      <a:pt x="17" y="12"/>
                    </a:lnTo>
                    <a:lnTo>
                      <a:pt x="17" y="14"/>
                    </a:lnTo>
                    <a:lnTo>
                      <a:pt x="16" y="14"/>
                    </a:lnTo>
                    <a:lnTo>
                      <a:pt x="14" y="14"/>
                    </a:lnTo>
                    <a:lnTo>
                      <a:pt x="14" y="16"/>
                    </a:lnTo>
                    <a:lnTo>
                      <a:pt x="12" y="16"/>
                    </a:lnTo>
                    <a:lnTo>
                      <a:pt x="12" y="18"/>
                    </a:lnTo>
                    <a:lnTo>
                      <a:pt x="10" y="18"/>
                    </a:lnTo>
                    <a:lnTo>
                      <a:pt x="10" y="19"/>
                    </a:lnTo>
                    <a:lnTo>
                      <a:pt x="10" y="21"/>
                    </a:lnTo>
                    <a:lnTo>
                      <a:pt x="10" y="23"/>
                    </a:lnTo>
                    <a:lnTo>
                      <a:pt x="9" y="25"/>
                    </a:lnTo>
                    <a:lnTo>
                      <a:pt x="9" y="26"/>
                    </a:lnTo>
                    <a:lnTo>
                      <a:pt x="9" y="28"/>
                    </a:lnTo>
                    <a:lnTo>
                      <a:pt x="10" y="28"/>
                    </a:lnTo>
                    <a:lnTo>
                      <a:pt x="10" y="30"/>
                    </a:lnTo>
                    <a:lnTo>
                      <a:pt x="10" y="32"/>
                    </a:lnTo>
                    <a:lnTo>
                      <a:pt x="10" y="33"/>
                    </a:lnTo>
                    <a:lnTo>
                      <a:pt x="12" y="35"/>
                    </a:lnTo>
                    <a:lnTo>
                      <a:pt x="12" y="37"/>
                    </a:lnTo>
                    <a:lnTo>
                      <a:pt x="14" y="37"/>
                    </a:lnTo>
                    <a:lnTo>
                      <a:pt x="14" y="39"/>
                    </a:lnTo>
                    <a:lnTo>
                      <a:pt x="16" y="39"/>
                    </a:lnTo>
                    <a:lnTo>
                      <a:pt x="17" y="39"/>
                    </a:lnTo>
                    <a:lnTo>
                      <a:pt x="17" y="41"/>
                    </a:lnTo>
                    <a:lnTo>
                      <a:pt x="19" y="41"/>
                    </a:lnTo>
                    <a:lnTo>
                      <a:pt x="21" y="41"/>
                    </a:lnTo>
                    <a:lnTo>
                      <a:pt x="23" y="41"/>
                    </a:lnTo>
                    <a:lnTo>
                      <a:pt x="25" y="41"/>
                    </a:lnTo>
                    <a:lnTo>
                      <a:pt x="26" y="41"/>
                    </a:lnTo>
                    <a:lnTo>
                      <a:pt x="26" y="51"/>
                    </a:lnTo>
                    <a:lnTo>
                      <a:pt x="25" y="51"/>
                    </a:lnTo>
                    <a:lnTo>
                      <a:pt x="23" y="51"/>
                    </a:lnTo>
                    <a:lnTo>
                      <a:pt x="21" y="51"/>
                    </a:lnTo>
                    <a:lnTo>
                      <a:pt x="19" y="49"/>
                    </a:lnTo>
                    <a:lnTo>
                      <a:pt x="17" y="49"/>
                    </a:lnTo>
                    <a:lnTo>
                      <a:pt x="16" y="49"/>
                    </a:lnTo>
                    <a:lnTo>
                      <a:pt x="14" y="49"/>
                    </a:lnTo>
                    <a:lnTo>
                      <a:pt x="14" y="48"/>
                    </a:lnTo>
                    <a:lnTo>
                      <a:pt x="12" y="48"/>
                    </a:lnTo>
                    <a:lnTo>
                      <a:pt x="10" y="48"/>
                    </a:lnTo>
                    <a:lnTo>
                      <a:pt x="10" y="46"/>
                    </a:lnTo>
                    <a:lnTo>
                      <a:pt x="9" y="46"/>
                    </a:lnTo>
                    <a:lnTo>
                      <a:pt x="9" y="44"/>
                    </a:lnTo>
                    <a:lnTo>
                      <a:pt x="7" y="44"/>
                    </a:lnTo>
                    <a:lnTo>
                      <a:pt x="5" y="42"/>
                    </a:lnTo>
                    <a:lnTo>
                      <a:pt x="5" y="41"/>
                    </a:lnTo>
                    <a:lnTo>
                      <a:pt x="3" y="41"/>
                    </a:lnTo>
                    <a:lnTo>
                      <a:pt x="3" y="39"/>
                    </a:lnTo>
                    <a:lnTo>
                      <a:pt x="3" y="37"/>
                    </a:lnTo>
                    <a:lnTo>
                      <a:pt x="1" y="37"/>
                    </a:lnTo>
                    <a:lnTo>
                      <a:pt x="1" y="35"/>
                    </a:lnTo>
                    <a:lnTo>
                      <a:pt x="1" y="33"/>
                    </a:lnTo>
                    <a:lnTo>
                      <a:pt x="1" y="32"/>
                    </a:lnTo>
                    <a:lnTo>
                      <a:pt x="0" y="30"/>
                    </a:lnTo>
                    <a:lnTo>
                      <a:pt x="0" y="28"/>
                    </a:lnTo>
                    <a:lnTo>
                      <a:pt x="0" y="26"/>
                    </a:lnTo>
                    <a:lnTo>
                      <a:pt x="0" y="25"/>
                    </a:lnTo>
                    <a:lnTo>
                      <a:pt x="0" y="23"/>
                    </a:lnTo>
                    <a:lnTo>
                      <a:pt x="0" y="21"/>
                    </a:lnTo>
                    <a:lnTo>
                      <a:pt x="1" y="21"/>
                    </a:lnTo>
                    <a:lnTo>
                      <a:pt x="1" y="19"/>
                    </a:lnTo>
                    <a:lnTo>
                      <a:pt x="1" y="18"/>
                    </a:lnTo>
                    <a:lnTo>
                      <a:pt x="1" y="16"/>
                    </a:lnTo>
                    <a:lnTo>
                      <a:pt x="1" y="14"/>
                    </a:lnTo>
                    <a:lnTo>
                      <a:pt x="3" y="14"/>
                    </a:lnTo>
                    <a:lnTo>
                      <a:pt x="3" y="12"/>
                    </a:lnTo>
                    <a:lnTo>
                      <a:pt x="3" y="10"/>
                    </a:lnTo>
                    <a:lnTo>
                      <a:pt x="5" y="10"/>
                    </a:lnTo>
                    <a:lnTo>
                      <a:pt x="5" y="9"/>
                    </a:lnTo>
                    <a:lnTo>
                      <a:pt x="7" y="9"/>
                    </a:lnTo>
                    <a:lnTo>
                      <a:pt x="7" y="7"/>
                    </a:lnTo>
                    <a:lnTo>
                      <a:pt x="9" y="7"/>
                    </a:lnTo>
                    <a:lnTo>
                      <a:pt x="9" y="5"/>
                    </a:lnTo>
                    <a:lnTo>
                      <a:pt x="10" y="5"/>
                    </a:lnTo>
                    <a:lnTo>
                      <a:pt x="10" y="3"/>
                    </a:lnTo>
                    <a:lnTo>
                      <a:pt x="12" y="3"/>
                    </a:lnTo>
                    <a:lnTo>
                      <a:pt x="14" y="3"/>
                    </a:lnTo>
                    <a:lnTo>
                      <a:pt x="16" y="3"/>
                    </a:lnTo>
                    <a:lnTo>
                      <a:pt x="16" y="2"/>
                    </a:lnTo>
                    <a:lnTo>
                      <a:pt x="17" y="2"/>
                    </a:lnTo>
                    <a:lnTo>
                      <a:pt x="19" y="2"/>
                    </a:lnTo>
                    <a:lnTo>
                      <a:pt x="21" y="2"/>
                    </a:lnTo>
                    <a:lnTo>
                      <a:pt x="23" y="2"/>
                    </a:lnTo>
                    <a:lnTo>
                      <a:pt x="25" y="2"/>
                    </a:lnTo>
                    <a:lnTo>
                      <a:pt x="26" y="2"/>
                    </a:lnTo>
                    <a:lnTo>
                      <a:pt x="26" y="3"/>
                    </a:lnTo>
                    <a:lnTo>
                      <a:pt x="28" y="3"/>
                    </a:lnTo>
                    <a:lnTo>
                      <a:pt x="30" y="3"/>
                    </a:lnTo>
                    <a:lnTo>
                      <a:pt x="30" y="5"/>
                    </a:lnTo>
                    <a:lnTo>
                      <a:pt x="32" y="5"/>
                    </a:lnTo>
                    <a:lnTo>
                      <a:pt x="34" y="5"/>
                    </a:lnTo>
                    <a:lnTo>
                      <a:pt x="34" y="7"/>
                    </a:lnTo>
                    <a:lnTo>
                      <a:pt x="35" y="7"/>
                    </a:lnTo>
                    <a:lnTo>
                      <a:pt x="35" y="9"/>
                    </a:lnTo>
                    <a:lnTo>
                      <a:pt x="35" y="10"/>
                    </a:lnTo>
                    <a:lnTo>
                      <a:pt x="37" y="10"/>
                    </a:lnTo>
                    <a:lnTo>
                      <a:pt x="37" y="12"/>
                    </a:lnTo>
                    <a:lnTo>
                      <a:pt x="37" y="10"/>
                    </a:lnTo>
                    <a:lnTo>
                      <a:pt x="37" y="9"/>
                    </a:lnTo>
                    <a:lnTo>
                      <a:pt x="39" y="9"/>
                    </a:lnTo>
                    <a:lnTo>
                      <a:pt x="39" y="7"/>
                    </a:lnTo>
                    <a:lnTo>
                      <a:pt x="41" y="5"/>
                    </a:lnTo>
                    <a:lnTo>
                      <a:pt x="41" y="3"/>
                    </a:lnTo>
                    <a:lnTo>
                      <a:pt x="42" y="3"/>
                    </a:lnTo>
                    <a:lnTo>
                      <a:pt x="44" y="2"/>
                    </a:lnTo>
                    <a:lnTo>
                      <a:pt x="46" y="2"/>
                    </a:lnTo>
                    <a:lnTo>
                      <a:pt x="46" y="0"/>
                    </a:lnTo>
                    <a:lnTo>
                      <a:pt x="48" y="0"/>
                    </a:lnTo>
                    <a:lnTo>
                      <a:pt x="50" y="0"/>
                    </a:lnTo>
                    <a:lnTo>
                      <a:pt x="51" y="0"/>
                    </a:lnTo>
                    <a:lnTo>
                      <a:pt x="53" y="0"/>
                    </a:lnTo>
                    <a:lnTo>
                      <a:pt x="55" y="0"/>
                    </a:lnTo>
                    <a:lnTo>
                      <a:pt x="57" y="0"/>
                    </a:lnTo>
                    <a:lnTo>
                      <a:pt x="59" y="0"/>
                    </a:lnTo>
                    <a:lnTo>
                      <a:pt x="60" y="0"/>
                    </a:lnTo>
                    <a:lnTo>
                      <a:pt x="62" y="0"/>
                    </a:lnTo>
                    <a:lnTo>
                      <a:pt x="64" y="0"/>
                    </a:lnTo>
                    <a:lnTo>
                      <a:pt x="66" y="0"/>
                    </a:lnTo>
                    <a:lnTo>
                      <a:pt x="66" y="2"/>
                    </a:lnTo>
                    <a:lnTo>
                      <a:pt x="67" y="2"/>
                    </a:lnTo>
                    <a:lnTo>
                      <a:pt x="69" y="2"/>
                    </a:lnTo>
                    <a:lnTo>
                      <a:pt x="69" y="3"/>
                    </a:lnTo>
                    <a:lnTo>
                      <a:pt x="71" y="3"/>
                    </a:lnTo>
                    <a:lnTo>
                      <a:pt x="71" y="5"/>
                    </a:lnTo>
                    <a:lnTo>
                      <a:pt x="73" y="5"/>
                    </a:lnTo>
                    <a:lnTo>
                      <a:pt x="73" y="7"/>
                    </a:lnTo>
                    <a:lnTo>
                      <a:pt x="75" y="7"/>
                    </a:lnTo>
                    <a:lnTo>
                      <a:pt x="75" y="9"/>
                    </a:lnTo>
                    <a:lnTo>
                      <a:pt x="76" y="9"/>
                    </a:lnTo>
                    <a:lnTo>
                      <a:pt x="76" y="10"/>
                    </a:lnTo>
                    <a:lnTo>
                      <a:pt x="76" y="12"/>
                    </a:lnTo>
                    <a:lnTo>
                      <a:pt x="78" y="12"/>
                    </a:lnTo>
                    <a:lnTo>
                      <a:pt x="78" y="14"/>
                    </a:lnTo>
                    <a:lnTo>
                      <a:pt x="78" y="16"/>
                    </a:lnTo>
                    <a:lnTo>
                      <a:pt x="80" y="16"/>
                    </a:lnTo>
                    <a:lnTo>
                      <a:pt x="80" y="18"/>
                    </a:lnTo>
                    <a:lnTo>
                      <a:pt x="80" y="19"/>
                    </a:lnTo>
                    <a:lnTo>
                      <a:pt x="80" y="21"/>
                    </a:lnTo>
                    <a:lnTo>
                      <a:pt x="80" y="23"/>
                    </a:lnTo>
                    <a:lnTo>
                      <a:pt x="80" y="25"/>
                    </a:lnTo>
                    <a:lnTo>
                      <a:pt x="80" y="26"/>
                    </a:lnTo>
                    <a:lnTo>
                      <a:pt x="80" y="28"/>
                    </a:lnTo>
                    <a:lnTo>
                      <a:pt x="80" y="30"/>
                    </a:lnTo>
                    <a:lnTo>
                      <a:pt x="80" y="32"/>
                    </a:lnTo>
                    <a:lnTo>
                      <a:pt x="80" y="33"/>
                    </a:lnTo>
                    <a:lnTo>
                      <a:pt x="80" y="35"/>
                    </a:lnTo>
                    <a:lnTo>
                      <a:pt x="78" y="35"/>
                    </a:lnTo>
                    <a:lnTo>
                      <a:pt x="78" y="37"/>
                    </a:lnTo>
                    <a:lnTo>
                      <a:pt x="78" y="39"/>
                    </a:lnTo>
                    <a:lnTo>
                      <a:pt x="78" y="41"/>
                    </a:lnTo>
                    <a:lnTo>
                      <a:pt x="76" y="41"/>
                    </a:lnTo>
                    <a:lnTo>
                      <a:pt x="76" y="42"/>
                    </a:lnTo>
                    <a:lnTo>
                      <a:pt x="75" y="42"/>
                    </a:lnTo>
                    <a:lnTo>
                      <a:pt x="75" y="44"/>
                    </a:lnTo>
                    <a:lnTo>
                      <a:pt x="75" y="46"/>
                    </a:lnTo>
                    <a:lnTo>
                      <a:pt x="73" y="46"/>
                    </a:lnTo>
                    <a:lnTo>
                      <a:pt x="71" y="48"/>
                    </a:lnTo>
                    <a:lnTo>
                      <a:pt x="69" y="48"/>
                    </a:lnTo>
                    <a:lnTo>
                      <a:pt x="69" y="49"/>
                    </a:lnTo>
                    <a:lnTo>
                      <a:pt x="67" y="49"/>
                    </a:lnTo>
                    <a:lnTo>
                      <a:pt x="66" y="49"/>
                    </a:lnTo>
                    <a:lnTo>
                      <a:pt x="66" y="51"/>
                    </a:lnTo>
                    <a:lnTo>
                      <a:pt x="64" y="51"/>
                    </a:lnTo>
                    <a:lnTo>
                      <a:pt x="62" y="51"/>
                    </a:lnTo>
                    <a:lnTo>
                      <a:pt x="60" y="51"/>
                    </a:lnTo>
                    <a:lnTo>
                      <a:pt x="59" y="53"/>
                    </a:lnTo>
                    <a:lnTo>
                      <a:pt x="57" y="53"/>
                    </a:lnTo>
                    <a:lnTo>
                      <a:pt x="55" y="53"/>
                    </a:lnTo>
                    <a:lnTo>
                      <a:pt x="53"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3" name="Freeform 87"/>
              <p:cNvSpPr>
                <a:spLocks/>
              </p:cNvSpPr>
              <p:nvPr/>
            </p:nvSpPr>
            <p:spPr bwMode="auto">
              <a:xfrm>
                <a:off x="4165" y="1260"/>
                <a:ext cx="77" cy="53"/>
              </a:xfrm>
              <a:custGeom>
                <a:avLst/>
                <a:gdLst>
                  <a:gd name="T0" fmla="*/ 57 w 78"/>
                  <a:gd name="T1" fmla="*/ 44 h 54"/>
                  <a:gd name="T2" fmla="*/ 61 w 78"/>
                  <a:gd name="T3" fmla="*/ 43 h 54"/>
                  <a:gd name="T4" fmla="*/ 64 w 78"/>
                  <a:gd name="T5" fmla="*/ 41 h 54"/>
                  <a:gd name="T6" fmla="*/ 66 w 78"/>
                  <a:gd name="T7" fmla="*/ 35 h 54"/>
                  <a:gd name="T8" fmla="*/ 68 w 78"/>
                  <a:gd name="T9" fmla="*/ 30 h 54"/>
                  <a:gd name="T10" fmla="*/ 68 w 78"/>
                  <a:gd name="T11" fmla="*/ 25 h 54"/>
                  <a:gd name="T12" fmla="*/ 66 w 78"/>
                  <a:gd name="T13" fmla="*/ 21 h 54"/>
                  <a:gd name="T14" fmla="*/ 64 w 78"/>
                  <a:gd name="T15" fmla="*/ 18 h 54"/>
                  <a:gd name="T16" fmla="*/ 63 w 78"/>
                  <a:gd name="T17" fmla="*/ 14 h 54"/>
                  <a:gd name="T18" fmla="*/ 59 w 78"/>
                  <a:gd name="T19" fmla="*/ 12 h 54"/>
                  <a:gd name="T20" fmla="*/ 54 w 78"/>
                  <a:gd name="T21" fmla="*/ 12 h 54"/>
                  <a:gd name="T22" fmla="*/ 50 w 78"/>
                  <a:gd name="T23" fmla="*/ 11 h 54"/>
                  <a:gd name="T24" fmla="*/ 47 w 78"/>
                  <a:gd name="T25" fmla="*/ 12 h 54"/>
                  <a:gd name="T26" fmla="*/ 41 w 78"/>
                  <a:gd name="T27" fmla="*/ 14 h 54"/>
                  <a:gd name="T28" fmla="*/ 38 w 78"/>
                  <a:gd name="T29" fmla="*/ 16 h 54"/>
                  <a:gd name="T30" fmla="*/ 36 w 78"/>
                  <a:gd name="T31" fmla="*/ 20 h 54"/>
                  <a:gd name="T32" fmla="*/ 34 w 78"/>
                  <a:gd name="T33" fmla="*/ 23 h 54"/>
                  <a:gd name="T34" fmla="*/ 34 w 78"/>
                  <a:gd name="T35" fmla="*/ 28 h 54"/>
                  <a:gd name="T36" fmla="*/ 34 w 78"/>
                  <a:gd name="T37" fmla="*/ 34 h 54"/>
                  <a:gd name="T38" fmla="*/ 36 w 78"/>
                  <a:gd name="T39" fmla="*/ 37 h 54"/>
                  <a:gd name="T40" fmla="*/ 38 w 78"/>
                  <a:gd name="T41" fmla="*/ 41 h 54"/>
                  <a:gd name="T42" fmla="*/ 41 w 78"/>
                  <a:gd name="T43" fmla="*/ 43 h 54"/>
                  <a:gd name="T44" fmla="*/ 0 w 78"/>
                  <a:gd name="T45" fmla="*/ 5 h 54"/>
                  <a:gd name="T46" fmla="*/ 31 w 78"/>
                  <a:gd name="T47" fmla="*/ 41 h 54"/>
                  <a:gd name="T48" fmla="*/ 27 w 78"/>
                  <a:gd name="T49" fmla="*/ 39 h 54"/>
                  <a:gd name="T50" fmla="*/ 25 w 78"/>
                  <a:gd name="T51" fmla="*/ 35 h 54"/>
                  <a:gd name="T52" fmla="*/ 25 w 78"/>
                  <a:gd name="T53" fmla="*/ 30 h 54"/>
                  <a:gd name="T54" fmla="*/ 25 w 78"/>
                  <a:gd name="T55" fmla="*/ 25 h 54"/>
                  <a:gd name="T56" fmla="*/ 25 w 78"/>
                  <a:gd name="T57" fmla="*/ 20 h 54"/>
                  <a:gd name="T58" fmla="*/ 27 w 78"/>
                  <a:gd name="T59" fmla="*/ 16 h 54"/>
                  <a:gd name="T60" fmla="*/ 29 w 78"/>
                  <a:gd name="T61" fmla="*/ 12 h 54"/>
                  <a:gd name="T62" fmla="*/ 31 w 78"/>
                  <a:gd name="T63" fmla="*/ 9 h 54"/>
                  <a:gd name="T64" fmla="*/ 36 w 78"/>
                  <a:gd name="T65" fmla="*/ 5 h 54"/>
                  <a:gd name="T66" fmla="*/ 39 w 78"/>
                  <a:gd name="T67" fmla="*/ 4 h 54"/>
                  <a:gd name="T68" fmla="*/ 43 w 78"/>
                  <a:gd name="T69" fmla="*/ 2 h 54"/>
                  <a:gd name="T70" fmla="*/ 47 w 78"/>
                  <a:gd name="T71" fmla="*/ 0 h 54"/>
                  <a:gd name="T72" fmla="*/ 52 w 78"/>
                  <a:gd name="T73" fmla="*/ 0 h 54"/>
                  <a:gd name="T74" fmla="*/ 57 w 78"/>
                  <a:gd name="T75" fmla="*/ 2 h 54"/>
                  <a:gd name="T76" fmla="*/ 63 w 78"/>
                  <a:gd name="T77" fmla="*/ 4 h 54"/>
                  <a:gd name="T78" fmla="*/ 68 w 78"/>
                  <a:gd name="T79" fmla="*/ 5 h 54"/>
                  <a:gd name="T80" fmla="*/ 70 w 78"/>
                  <a:gd name="T81" fmla="*/ 9 h 54"/>
                  <a:gd name="T82" fmla="*/ 73 w 78"/>
                  <a:gd name="T83" fmla="*/ 11 h 54"/>
                  <a:gd name="T84" fmla="*/ 75 w 78"/>
                  <a:gd name="T85" fmla="*/ 14 h 54"/>
                  <a:gd name="T86" fmla="*/ 77 w 78"/>
                  <a:gd name="T87" fmla="*/ 18 h 54"/>
                  <a:gd name="T88" fmla="*/ 77 w 78"/>
                  <a:gd name="T89" fmla="*/ 23 h 54"/>
                  <a:gd name="T90" fmla="*/ 77 w 78"/>
                  <a:gd name="T91" fmla="*/ 28 h 54"/>
                  <a:gd name="T92" fmla="*/ 77 w 78"/>
                  <a:gd name="T93" fmla="*/ 34 h 54"/>
                  <a:gd name="T94" fmla="*/ 75 w 78"/>
                  <a:gd name="T95" fmla="*/ 39 h 54"/>
                  <a:gd name="T96" fmla="*/ 73 w 78"/>
                  <a:gd name="T97" fmla="*/ 43 h 54"/>
                  <a:gd name="T98" fmla="*/ 72 w 78"/>
                  <a:gd name="T99" fmla="*/ 46 h 54"/>
                  <a:gd name="T100" fmla="*/ 66 w 78"/>
                  <a:gd name="T101" fmla="*/ 50 h 54"/>
                  <a:gd name="T102" fmla="*/ 63 w 78"/>
                  <a:gd name="T103" fmla="*/ 51 h 54"/>
                  <a:gd name="T104" fmla="*/ 59 w 78"/>
                  <a:gd name="T105" fmla="*/ 53 h 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54"/>
                  <a:gd name="T161" fmla="*/ 78 w 78"/>
                  <a:gd name="T162" fmla="*/ 54 h 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54">
                    <a:moveTo>
                      <a:pt x="56" y="53"/>
                    </a:moveTo>
                    <a:lnTo>
                      <a:pt x="56" y="44"/>
                    </a:lnTo>
                    <a:lnTo>
                      <a:pt x="57" y="44"/>
                    </a:lnTo>
                    <a:lnTo>
                      <a:pt x="57" y="43"/>
                    </a:lnTo>
                    <a:lnTo>
                      <a:pt x="59" y="43"/>
                    </a:lnTo>
                    <a:lnTo>
                      <a:pt x="61" y="43"/>
                    </a:lnTo>
                    <a:lnTo>
                      <a:pt x="61" y="41"/>
                    </a:lnTo>
                    <a:lnTo>
                      <a:pt x="63" y="41"/>
                    </a:lnTo>
                    <a:lnTo>
                      <a:pt x="64" y="41"/>
                    </a:lnTo>
                    <a:lnTo>
                      <a:pt x="64" y="39"/>
                    </a:lnTo>
                    <a:lnTo>
                      <a:pt x="66" y="37"/>
                    </a:lnTo>
                    <a:lnTo>
                      <a:pt x="66" y="35"/>
                    </a:lnTo>
                    <a:lnTo>
                      <a:pt x="68" y="34"/>
                    </a:lnTo>
                    <a:lnTo>
                      <a:pt x="68" y="32"/>
                    </a:lnTo>
                    <a:lnTo>
                      <a:pt x="68" y="30"/>
                    </a:lnTo>
                    <a:lnTo>
                      <a:pt x="68" y="28"/>
                    </a:lnTo>
                    <a:lnTo>
                      <a:pt x="68" y="27"/>
                    </a:lnTo>
                    <a:lnTo>
                      <a:pt x="68" y="25"/>
                    </a:lnTo>
                    <a:lnTo>
                      <a:pt x="68" y="23"/>
                    </a:lnTo>
                    <a:lnTo>
                      <a:pt x="68" y="21"/>
                    </a:lnTo>
                    <a:lnTo>
                      <a:pt x="66" y="21"/>
                    </a:lnTo>
                    <a:lnTo>
                      <a:pt x="66" y="20"/>
                    </a:lnTo>
                    <a:lnTo>
                      <a:pt x="66" y="18"/>
                    </a:lnTo>
                    <a:lnTo>
                      <a:pt x="64" y="18"/>
                    </a:lnTo>
                    <a:lnTo>
                      <a:pt x="64" y="16"/>
                    </a:lnTo>
                    <a:lnTo>
                      <a:pt x="63" y="16"/>
                    </a:lnTo>
                    <a:lnTo>
                      <a:pt x="63" y="14"/>
                    </a:lnTo>
                    <a:lnTo>
                      <a:pt x="61" y="14"/>
                    </a:lnTo>
                    <a:lnTo>
                      <a:pt x="59" y="14"/>
                    </a:lnTo>
                    <a:lnTo>
                      <a:pt x="59" y="12"/>
                    </a:lnTo>
                    <a:lnTo>
                      <a:pt x="57" y="12"/>
                    </a:lnTo>
                    <a:lnTo>
                      <a:pt x="56" y="12"/>
                    </a:lnTo>
                    <a:lnTo>
                      <a:pt x="54" y="12"/>
                    </a:lnTo>
                    <a:lnTo>
                      <a:pt x="54" y="11"/>
                    </a:lnTo>
                    <a:lnTo>
                      <a:pt x="52" y="11"/>
                    </a:lnTo>
                    <a:lnTo>
                      <a:pt x="50" y="11"/>
                    </a:lnTo>
                    <a:lnTo>
                      <a:pt x="48" y="11"/>
                    </a:lnTo>
                    <a:lnTo>
                      <a:pt x="48" y="12"/>
                    </a:lnTo>
                    <a:lnTo>
                      <a:pt x="47" y="12"/>
                    </a:lnTo>
                    <a:lnTo>
                      <a:pt x="45" y="12"/>
                    </a:lnTo>
                    <a:lnTo>
                      <a:pt x="43" y="12"/>
                    </a:lnTo>
                    <a:lnTo>
                      <a:pt x="41" y="14"/>
                    </a:lnTo>
                    <a:lnTo>
                      <a:pt x="39" y="14"/>
                    </a:lnTo>
                    <a:lnTo>
                      <a:pt x="39" y="16"/>
                    </a:lnTo>
                    <a:lnTo>
                      <a:pt x="38" y="16"/>
                    </a:lnTo>
                    <a:lnTo>
                      <a:pt x="38" y="18"/>
                    </a:lnTo>
                    <a:lnTo>
                      <a:pt x="36" y="18"/>
                    </a:lnTo>
                    <a:lnTo>
                      <a:pt x="36" y="20"/>
                    </a:lnTo>
                    <a:lnTo>
                      <a:pt x="36" y="21"/>
                    </a:lnTo>
                    <a:lnTo>
                      <a:pt x="34" y="21"/>
                    </a:lnTo>
                    <a:lnTo>
                      <a:pt x="34" y="23"/>
                    </a:lnTo>
                    <a:lnTo>
                      <a:pt x="34" y="25"/>
                    </a:lnTo>
                    <a:lnTo>
                      <a:pt x="34" y="27"/>
                    </a:lnTo>
                    <a:lnTo>
                      <a:pt x="34" y="28"/>
                    </a:lnTo>
                    <a:lnTo>
                      <a:pt x="34" y="30"/>
                    </a:lnTo>
                    <a:lnTo>
                      <a:pt x="34" y="32"/>
                    </a:lnTo>
                    <a:lnTo>
                      <a:pt x="34" y="34"/>
                    </a:lnTo>
                    <a:lnTo>
                      <a:pt x="34" y="35"/>
                    </a:lnTo>
                    <a:lnTo>
                      <a:pt x="36" y="35"/>
                    </a:lnTo>
                    <a:lnTo>
                      <a:pt x="36" y="37"/>
                    </a:lnTo>
                    <a:lnTo>
                      <a:pt x="36" y="39"/>
                    </a:lnTo>
                    <a:lnTo>
                      <a:pt x="38" y="39"/>
                    </a:lnTo>
                    <a:lnTo>
                      <a:pt x="38" y="41"/>
                    </a:lnTo>
                    <a:lnTo>
                      <a:pt x="39" y="41"/>
                    </a:lnTo>
                    <a:lnTo>
                      <a:pt x="39" y="43"/>
                    </a:lnTo>
                    <a:lnTo>
                      <a:pt x="41" y="43"/>
                    </a:lnTo>
                    <a:lnTo>
                      <a:pt x="41" y="51"/>
                    </a:lnTo>
                    <a:lnTo>
                      <a:pt x="0" y="46"/>
                    </a:lnTo>
                    <a:lnTo>
                      <a:pt x="0" y="5"/>
                    </a:lnTo>
                    <a:lnTo>
                      <a:pt x="9" y="5"/>
                    </a:lnTo>
                    <a:lnTo>
                      <a:pt x="9" y="39"/>
                    </a:lnTo>
                    <a:lnTo>
                      <a:pt x="31" y="41"/>
                    </a:lnTo>
                    <a:lnTo>
                      <a:pt x="29" y="41"/>
                    </a:lnTo>
                    <a:lnTo>
                      <a:pt x="29" y="39"/>
                    </a:lnTo>
                    <a:lnTo>
                      <a:pt x="27" y="39"/>
                    </a:lnTo>
                    <a:lnTo>
                      <a:pt x="27" y="37"/>
                    </a:lnTo>
                    <a:lnTo>
                      <a:pt x="27" y="35"/>
                    </a:lnTo>
                    <a:lnTo>
                      <a:pt x="25" y="35"/>
                    </a:lnTo>
                    <a:lnTo>
                      <a:pt x="25" y="34"/>
                    </a:lnTo>
                    <a:lnTo>
                      <a:pt x="25" y="32"/>
                    </a:lnTo>
                    <a:lnTo>
                      <a:pt x="25" y="30"/>
                    </a:lnTo>
                    <a:lnTo>
                      <a:pt x="25" y="28"/>
                    </a:lnTo>
                    <a:lnTo>
                      <a:pt x="25" y="27"/>
                    </a:lnTo>
                    <a:lnTo>
                      <a:pt x="25" y="25"/>
                    </a:lnTo>
                    <a:lnTo>
                      <a:pt x="25" y="23"/>
                    </a:lnTo>
                    <a:lnTo>
                      <a:pt x="25" y="21"/>
                    </a:lnTo>
                    <a:lnTo>
                      <a:pt x="25" y="20"/>
                    </a:lnTo>
                    <a:lnTo>
                      <a:pt x="25" y="18"/>
                    </a:lnTo>
                    <a:lnTo>
                      <a:pt x="27" y="18"/>
                    </a:lnTo>
                    <a:lnTo>
                      <a:pt x="27" y="16"/>
                    </a:lnTo>
                    <a:lnTo>
                      <a:pt x="27" y="14"/>
                    </a:lnTo>
                    <a:lnTo>
                      <a:pt x="27" y="12"/>
                    </a:lnTo>
                    <a:lnTo>
                      <a:pt x="29" y="12"/>
                    </a:lnTo>
                    <a:lnTo>
                      <a:pt x="29" y="11"/>
                    </a:lnTo>
                    <a:lnTo>
                      <a:pt x="31" y="11"/>
                    </a:lnTo>
                    <a:lnTo>
                      <a:pt x="31" y="9"/>
                    </a:lnTo>
                    <a:lnTo>
                      <a:pt x="32" y="7"/>
                    </a:lnTo>
                    <a:lnTo>
                      <a:pt x="34" y="5"/>
                    </a:lnTo>
                    <a:lnTo>
                      <a:pt x="36" y="5"/>
                    </a:lnTo>
                    <a:lnTo>
                      <a:pt x="36" y="4"/>
                    </a:lnTo>
                    <a:lnTo>
                      <a:pt x="38" y="4"/>
                    </a:lnTo>
                    <a:lnTo>
                      <a:pt x="39" y="4"/>
                    </a:lnTo>
                    <a:lnTo>
                      <a:pt x="39" y="2"/>
                    </a:lnTo>
                    <a:lnTo>
                      <a:pt x="41" y="2"/>
                    </a:lnTo>
                    <a:lnTo>
                      <a:pt x="43" y="2"/>
                    </a:lnTo>
                    <a:lnTo>
                      <a:pt x="45" y="2"/>
                    </a:lnTo>
                    <a:lnTo>
                      <a:pt x="47" y="2"/>
                    </a:lnTo>
                    <a:lnTo>
                      <a:pt x="47" y="0"/>
                    </a:lnTo>
                    <a:lnTo>
                      <a:pt x="48" y="0"/>
                    </a:lnTo>
                    <a:lnTo>
                      <a:pt x="50" y="0"/>
                    </a:lnTo>
                    <a:lnTo>
                      <a:pt x="52" y="0"/>
                    </a:lnTo>
                    <a:lnTo>
                      <a:pt x="54" y="0"/>
                    </a:lnTo>
                    <a:lnTo>
                      <a:pt x="56" y="2"/>
                    </a:lnTo>
                    <a:lnTo>
                      <a:pt x="57" y="2"/>
                    </a:lnTo>
                    <a:lnTo>
                      <a:pt x="59" y="2"/>
                    </a:lnTo>
                    <a:lnTo>
                      <a:pt x="61" y="2"/>
                    </a:lnTo>
                    <a:lnTo>
                      <a:pt x="63" y="4"/>
                    </a:lnTo>
                    <a:lnTo>
                      <a:pt x="64" y="4"/>
                    </a:lnTo>
                    <a:lnTo>
                      <a:pt x="66" y="5"/>
                    </a:lnTo>
                    <a:lnTo>
                      <a:pt x="68" y="5"/>
                    </a:lnTo>
                    <a:lnTo>
                      <a:pt x="68" y="7"/>
                    </a:lnTo>
                    <a:lnTo>
                      <a:pt x="70" y="7"/>
                    </a:lnTo>
                    <a:lnTo>
                      <a:pt x="70" y="9"/>
                    </a:lnTo>
                    <a:lnTo>
                      <a:pt x="72" y="9"/>
                    </a:lnTo>
                    <a:lnTo>
                      <a:pt x="72" y="11"/>
                    </a:lnTo>
                    <a:lnTo>
                      <a:pt x="73" y="11"/>
                    </a:lnTo>
                    <a:lnTo>
                      <a:pt x="73" y="12"/>
                    </a:lnTo>
                    <a:lnTo>
                      <a:pt x="73" y="14"/>
                    </a:lnTo>
                    <a:lnTo>
                      <a:pt x="75" y="14"/>
                    </a:lnTo>
                    <a:lnTo>
                      <a:pt x="75" y="16"/>
                    </a:lnTo>
                    <a:lnTo>
                      <a:pt x="75" y="18"/>
                    </a:lnTo>
                    <a:lnTo>
                      <a:pt x="77" y="18"/>
                    </a:lnTo>
                    <a:lnTo>
                      <a:pt x="77" y="20"/>
                    </a:lnTo>
                    <a:lnTo>
                      <a:pt x="77" y="21"/>
                    </a:lnTo>
                    <a:lnTo>
                      <a:pt x="77" y="23"/>
                    </a:lnTo>
                    <a:lnTo>
                      <a:pt x="77" y="25"/>
                    </a:lnTo>
                    <a:lnTo>
                      <a:pt x="77" y="27"/>
                    </a:lnTo>
                    <a:lnTo>
                      <a:pt x="77" y="28"/>
                    </a:lnTo>
                    <a:lnTo>
                      <a:pt x="77" y="30"/>
                    </a:lnTo>
                    <a:lnTo>
                      <a:pt x="77" y="32"/>
                    </a:lnTo>
                    <a:lnTo>
                      <a:pt x="77" y="34"/>
                    </a:lnTo>
                    <a:lnTo>
                      <a:pt x="77" y="35"/>
                    </a:lnTo>
                    <a:lnTo>
                      <a:pt x="77" y="37"/>
                    </a:lnTo>
                    <a:lnTo>
                      <a:pt x="75" y="39"/>
                    </a:lnTo>
                    <a:lnTo>
                      <a:pt x="75" y="41"/>
                    </a:lnTo>
                    <a:lnTo>
                      <a:pt x="75" y="43"/>
                    </a:lnTo>
                    <a:lnTo>
                      <a:pt x="73" y="43"/>
                    </a:lnTo>
                    <a:lnTo>
                      <a:pt x="73" y="44"/>
                    </a:lnTo>
                    <a:lnTo>
                      <a:pt x="72" y="44"/>
                    </a:lnTo>
                    <a:lnTo>
                      <a:pt x="72" y="46"/>
                    </a:lnTo>
                    <a:lnTo>
                      <a:pt x="70" y="48"/>
                    </a:lnTo>
                    <a:lnTo>
                      <a:pt x="68" y="50"/>
                    </a:lnTo>
                    <a:lnTo>
                      <a:pt x="66" y="50"/>
                    </a:lnTo>
                    <a:lnTo>
                      <a:pt x="66" y="51"/>
                    </a:lnTo>
                    <a:lnTo>
                      <a:pt x="64" y="51"/>
                    </a:lnTo>
                    <a:lnTo>
                      <a:pt x="63" y="51"/>
                    </a:lnTo>
                    <a:lnTo>
                      <a:pt x="63" y="53"/>
                    </a:lnTo>
                    <a:lnTo>
                      <a:pt x="61" y="53"/>
                    </a:lnTo>
                    <a:lnTo>
                      <a:pt x="59" y="53"/>
                    </a:lnTo>
                    <a:lnTo>
                      <a:pt x="57" y="53"/>
                    </a:lnTo>
                    <a:lnTo>
                      <a:pt x="56"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4" name="Freeform 88"/>
              <p:cNvSpPr>
                <a:spLocks/>
              </p:cNvSpPr>
              <p:nvPr/>
            </p:nvSpPr>
            <p:spPr bwMode="auto">
              <a:xfrm>
                <a:off x="3765" y="1252"/>
                <a:ext cx="74" cy="55"/>
              </a:xfrm>
              <a:custGeom>
                <a:avLst/>
                <a:gdLst>
                  <a:gd name="T0" fmla="*/ 73 w 76"/>
                  <a:gd name="T1" fmla="*/ 42 h 54"/>
                  <a:gd name="T2" fmla="*/ 70 w 76"/>
                  <a:gd name="T3" fmla="*/ 42 h 54"/>
                  <a:gd name="T4" fmla="*/ 66 w 76"/>
                  <a:gd name="T5" fmla="*/ 40 h 54"/>
                  <a:gd name="T6" fmla="*/ 63 w 76"/>
                  <a:gd name="T7" fmla="*/ 40 h 54"/>
                  <a:gd name="T8" fmla="*/ 61 w 76"/>
                  <a:gd name="T9" fmla="*/ 39 h 54"/>
                  <a:gd name="T10" fmla="*/ 57 w 76"/>
                  <a:gd name="T11" fmla="*/ 39 h 54"/>
                  <a:gd name="T12" fmla="*/ 56 w 76"/>
                  <a:gd name="T13" fmla="*/ 37 h 54"/>
                  <a:gd name="T14" fmla="*/ 52 w 76"/>
                  <a:gd name="T15" fmla="*/ 37 h 54"/>
                  <a:gd name="T16" fmla="*/ 50 w 76"/>
                  <a:gd name="T17" fmla="*/ 35 h 54"/>
                  <a:gd name="T18" fmla="*/ 47 w 76"/>
                  <a:gd name="T19" fmla="*/ 35 h 54"/>
                  <a:gd name="T20" fmla="*/ 43 w 76"/>
                  <a:gd name="T21" fmla="*/ 33 h 54"/>
                  <a:gd name="T22" fmla="*/ 39 w 76"/>
                  <a:gd name="T23" fmla="*/ 32 h 54"/>
                  <a:gd name="T24" fmla="*/ 38 w 76"/>
                  <a:gd name="T25" fmla="*/ 30 h 54"/>
                  <a:gd name="T26" fmla="*/ 34 w 76"/>
                  <a:gd name="T27" fmla="*/ 28 h 54"/>
                  <a:gd name="T28" fmla="*/ 31 w 76"/>
                  <a:gd name="T29" fmla="*/ 26 h 54"/>
                  <a:gd name="T30" fmla="*/ 29 w 76"/>
                  <a:gd name="T31" fmla="*/ 25 h 54"/>
                  <a:gd name="T32" fmla="*/ 25 w 76"/>
                  <a:gd name="T33" fmla="*/ 23 h 54"/>
                  <a:gd name="T34" fmla="*/ 22 w 76"/>
                  <a:gd name="T35" fmla="*/ 21 h 54"/>
                  <a:gd name="T36" fmla="*/ 18 w 76"/>
                  <a:gd name="T37" fmla="*/ 17 h 54"/>
                  <a:gd name="T38" fmla="*/ 16 w 76"/>
                  <a:gd name="T39" fmla="*/ 16 h 54"/>
                  <a:gd name="T40" fmla="*/ 14 w 76"/>
                  <a:gd name="T41" fmla="*/ 14 h 54"/>
                  <a:gd name="T42" fmla="*/ 13 w 76"/>
                  <a:gd name="T43" fmla="*/ 12 h 54"/>
                  <a:gd name="T44" fmla="*/ 11 w 76"/>
                  <a:gd name="T45" fmla="*/ 10 h 54"/>
                  <a:gd name="T46" fmla="*/ 0 w 76"/>
                  <a:gd name="T47" fmla="*/ 53 h 54"/>
                  <a:gd name="T48" fmla="*/ 9 w 76"/>
                  <a:gd name="T49" fmla="*/ 0 h 54"/>
                  <a:gd name="T50" fmla="*/ 13 w 76"/>
                  <a:gd name="T51" fmla="*/ 3 h 54"/>
                  <a:gd name="T52" fmla="*/ 16 w 76"/>
                  <a:gd name="T53" fmla="*/ 5 h 54"/>
                  <a:gd name="T54" fmla="*/ 18 w 76"/>
                  <a:gd name="T55" fmla="*/ 7 h 54"/>
                  <a:gd name="T56" fmla="*/ 20 w 76"/>
                  <a:gd name="T57" fmla="*/ 9 h 54"/>
                  <a:gd name="T58" fmla="*/ 23 w 76"/>
                  <a:gd name="T59" fmla="*/ 12 h 54"/>
                  <a:gd name="T60" fmla="*/ 27 w 76"/>
                  <a:gd name="T61" fmla="*/ 14 h 54"/>
                  <a:gd name="T62" fmla="*/ 29 w 76"/>
                  <a:gd name="T63" fmla="*/ 16 h 54"/>
                  <a:gd name="T64" fmla="*/ 32 w 76"/>
                  <a:gd name="T65" fmla="*/ 17 h 54"/>
                  <a:gd name="T66" fmla="*/ 36 w 76"/>
                  <a:gd name="T67" fmla="*/ 19 h 54"/>
                  <a:gd name="T68" fmla="*/ 38 w 76"/>
                  <a:gd name="T69" fmla="*/ 21 h 54"/>
                  <a:gd name="T70" fmla="*/ 41 w 76"/>
                  <a:gd name="T71" fmla="*/ 21 h 54"/>
                  <a:gd name="T72" fmla="*/ 45 w 76"/>
                  <a:gd name="T73" fmla="*/ 23 h 54"/>
                  <a:gd name="T74" fmla="*/ 48 w 76"/>
                  <a:gd name="T75" fmla="*/ 25 h 54"/>
                  <a:gd name="T76" fmla="*/ 50 w 76"/>
                  <a:gd name="T77" fmla="*/ 26 h 54"/>
                  <a:gd name="T78" fmla="*/ 54 w 76"/>
                  <a:gd name="T79" fmla="*/ 26 h 54"/>
                  <a:gd name="T80" fmla="*/ 56 w 76"/>
                  <a:gd name="T81" fmla="*/ 28 h 54"/>
                  <a:gd name="T82" fmla="*/ 59 w 76"/>
                  <a:gd name="T83" fmla="*/ 28 h 54"/>
                  <a:gd name="T84" fmla="*/ 63 w 76"/>
                  <a:gd name="T85" fmla="*/ 28 h 54"/>
                  <a:gd name="T86" fmla="*/ 64 w 76"/>
                  <a:gd name="T87" fmla="*/ 30 h 54"/>
                  <a:gd name="T88" fmla="*/ 68 w 76"/>
                  <a:gd name="T89" fmla="*/ 30 h 54"/>
                  <a:gd name="T90" fmla="*/ 72 w 76"/>
                  <a:gd name="T91" fmla="*/ 30 h 54"/>
                  <a:gd name="T92" fmla="*/ 73 w 76"/>
                  <a:gd name="T93" fmla="*/ 32 h 54"/>
                  <a:gd name="T94" fmla="*/ 75 w 76"/>
                  <a:gd name="T95" fmla="*/ 42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54"/>
                  <a:gd name="T146" fmla="*/ 76 w 76"/>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54">
                    <a:moveTo>
                      <a:pt x="75" y="42"/>
                    </a:moveTo>
                    <a:lnTo>
                      <a:pt x="73" y="42"/>
                    </a:lnTo>
                    <a:lnTo>
                      <a:pt x="72" y="42"/>
                    </a:lnTo>
                    <a:lnTo>
                      <a:pt x="70" y="42"/>
                    </a:lnTo>
                    <a:lnTo>
                      <a:pt x="68" y="40"/>
                    </a:lnTo>
                    <a:lnTo>
                      <a:pt x="66" y="40"/>
                    </a:lnTo>
                    <a:lnTo>
                      <a:pt x="64" y="40"/>
                    </a:lnTo>
                    <a:lnTo>
                      <a:pt x="63" y="40"/>
                    </a:lnTo>
                    <a:lnTo>
                      <a:pt x="61" y="40"/>
                    </a:lnTo>
                    <a:lnTo>
                      <a:pt x="61" y="39"/>
                    </a:lnTo>
                    <a:lnTo>
                      <a:pt x="59" y="39"/>
                    </a:lnTo>
                    <a:lnTo>
                      <a:pt x="57" y="39"/>
                    </a:lnTo>
                    <a:lnTo>
                      <a:pt x="56" y="39"/>
                    </a:lnTo>
                    <a:lnTo>
                      <a:pt x="56" y="37"/>
                    </a:lnTo>
                    <a:lnTo>
                      <a:pt x="54" y="37"/>
                    </a:lnTo>
                    <a:lnTo>
                      <a:pt x="52" y="37"/>
                    </a:lnTo>
                    <a:lnTo>
                      <a:pt x="50" y="37"/>
                    </a:lnTo>
                    <a:lnTo>
                      <a:pt x="50" y="35"/>
                    </a:lnTo>
                    <a:lnTo>
                      <a:pt x="48" y="35"/>
                    </a:lnTo>
                    <a:lnTo>
                      <a:pt x="47" y="35"/>
                    </a:lnTo>
                    <a:lnTo>
                      <a:pt x="45" y="33"/>
                    </a:lnTo>
                    <a:lnTo>
                      <a:pt x="43" y="33"/>
                    </a:lnTo>
                    <a:lnTo>
                      <a:pt x="41" y="32"/>
                    </a:lnTo>
                    <a:lnTo>
                      <a:pt x="39" y="32"/>
                    </a:lnTo>
                    <a:lnTo>
                      <a:pt x="38" y="32"/>
                    </a:lnTo>
                    <a:lnTo>
                      <a:pt x="38" y="30"/>
                    </a:lnTo>
                    <a:lnTo>
                      <a:pt x="36" y="30"/>
                    </a:lnTo>
                    <a:lnTo>
                      <a:pt x="34" y="28"/>
                    </a:lnTo>
                    <a:lnTo>
                      <a:pt x="32" y="28"/>
                    </a:lnTo>
                    <a:lnTo>
                      <a:pt x="31" y="26"/>
                    </a:lnTo>
                    <a:lnTo>
                      <a:pt x="29" y="26"/>
                    </a:lnTo>
                    <a:lnTo>
                      <a:pt x="29" y="25"/>
                    </a:lnTo>
                    <a:lnTo>
                      <a:pt x="27" y="25"/>
                    </a:lnTo>
                    <a:lnTo>
                      <a:pt x="25" y="23"/>
                    </a:lnTo>
                    <a:lnTo>
                      <a:pt x="23" y="21"/>
                    </a:lnTo>
                    <a:lnTo>
                      <a:pt x="22" y="21"/>
                    </a:lnTo>
                    <a:lnTo>
                      <a:pt x="20" y="19"/>
                    </a:lnTo>
                    <a:lnTo>
                      <a:pt x="18" y="17"/>
                    </a:lnTo>
                    <a:lnTo>
                      <a:pt x="16" y="17"/>
                    </a:lnTo>
                    <a:lnTo>
                      <a:pt x="16" y="16"/>
                    </a:lnTo>
                    <a:lnTo>
                      <a:pt x="14" y="16"/>
                    </a:lnTo>
                    <a:lnTo>
                      <a:pt x="14" y="14"/>
                    </a:lnTo>
                    <a:lnTo>
                      <a:pt x="13" y="14"/>
                    </a:lnTo>
                    <a:lnTo>
                      <a:pt x="13" y="12"/>
                    </a:lnTo>
                    <a:lnTo>
                      <a:pt x="11" y="12"/>
                    </a:lnTo>
                    <a:lnTo>
                      <a:pt x="11" y="10"/>
                    </a:lnTo>
                    <a:lnTo>
                      <a:pt x="11" y="53"/>
                    </a:lnTo>
                    <a:lnTo>
                      <a:pt x="0" y="53"/>
                    </a:lnTo>
                    <a:lnTo>
                      <a:pt x="0" y="0"/>
                    </a:lnTo>
                    <a:lnTo>
                      <a:pt x="9" y="0"/>
                    </a:lnTo>
                    <a:lnTo>
                      <a:pt x="11" y="2"/>
                    </a:lnTo>
                    <a:lnTo>
                      <a:pt x="13" y="3"/>
                    </a:lnTo>
                    <a:lnTo>
                      <a:pt x="14" y="5"/>
                    </a:lnTo>
                    <a:lnTo>
                      <a:pt x="16" y="5"/>
                    </a:lnTo>
                    <a:lnTo>
                      <a:pt x="16" y="7"/>
                    </a:lnTo>
                    <a:lnTo>
                      <a:pt x="18" y="7"/>
                    </a:lnTo>
                    <a:lnTo>
                      <a:pt x="18" y="9"/>
                    </a:lnTo>
                    <a:lnTo>
                      <a:pt x="20" y="9"/>
                    </a:lnTo>
                    <a:lnTo>
                      <a:pt x="22" y="10"/>
                    </a:lnTo>
                    <a:lnTo>
                      <a:pt x="23" y="12"/>
                    </a:lnTo>
                    <a:lnTo>
                      <a:pt x="25" y="12"/>
                    </a:lnTo>
                    <a:lnTo>
                      <a:pt x="27" y="14"/>
                    </a:lnTo>
                    <a:lnTo>
                      <a:pt x="29" y="14"/>
                    </a:lnTo>
                    <a:lnTo>
                      <a:pt x="29" y="16"/>
                    </a:lnTo>
                    <a:lnTo>
                      <a:pt x="31" y="16"/>
                    </a:lnTo>
                    <a:lnTo>
                      <a:pt x="32" y="17"/>
                    </a:lnTo>
                    <a:lnTo>
                      <a:pt x="34" y="17"/>
                    </a:lnTo>
                    <a:lnTo>
                      <a:pt x="36" y="19"/>
                    </a:lnTo>
                    <a:lnTo>
                      <a:pt x="38" y="19"/>
                    </a:lnTo>
                    <a:lnTo>
                      <a:pt x="38" y="21"/>
                    </a:lnTo>
                    <a:lnTo>
                      <a:pt x="39" y="21"/>
                    </a:lnTo>
                    <a:lnTo>
                      <a:pt x="41" y="21"/>
                    </a:lnTo>
                    <a:lnTo>
                      <a:pt x="43" y="23"/>
                    </a:lnTo>
                    <a:lnTo>
                      <a:pt x="45" y="23"/>
                    </a:lnTo>
                    <a:lnTo>
                      <a:pt x="47" y="25"/>
                    </a:lnTo>
                    <a:lnTo>
                      <a:pt x="48" y="25"/>
                    </a:lnTo>
                    <a:lnTo>
                      <a:pt x="50" y="25"/>
                    </a:lnTo>
                    <a:lnTo>
                      <a:pt x="50" y="26"/>
                    </a:lnTo>
                    <a:lnTo>
                      <a:pt x="52" y="26"/>
                    </a:lnTo>
                    <a:lnTo>
                      <a:pt x="54" y="26"/>
                    </a:lnTo>
                    <a:lnTo>
                      <a:pt x="56" y="26"/>
                    </a:lnTo>
                    <a:lnTo>
                      <a:pt x="56" y="28"/>
                    </a:lnTo>
                    <a:lnTo>
                      <a:pt x="57" y="28"/>
                    </a:lnTo>
                    <a:lnTo>
                      <a:pt x="59" y="28"/>
                    </a:lnTo>
                    <a:lnTo>
                      <a:pt x="61" y="28"/>
                    </a:lnTo>
                    <a:lnTo>
                      <a:pt x="63" y="28"/>
                    </a:lnTo>
                    <a:lnTo>
                      <a:pt x="63" y="30"/>
                    </a:lnTo>
                    <a:lnTo>
                      <a:pt x="64" y="30"/>
                    </a:lnTo>
                    <a:lnTo>
                      <a:pt x="66" y="30"/>
                    </a:lnTo>
                    <a:lnTo>
                      <a:pt x="68" y="30"/>
                    </a:lnTo>
                    <a:lnTo>
                      <a:pt x="70" y="30"/>
                    </a:lnTo>
                    <a:lnTo>
                      <a:pt x="72" y="30"/>
                    </a:lnTo>
                    <a:lnTo>
                      <a:pt x="72" y="32"/>
                    </a:lnTo>
                    <a:lnTo>
                      <a:pt x="73" y="32"/>
                    </a:lnTo>
                    <a:lnTo>
                      <a:pt x="75" y="32"/>
                    </a:lnTo>
                    <a:lnTo>
                      <a:pt x="75" y="42"/>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5" name="Freeform 89"/>
              <p:cNvSpPr>
                <a:spLocks/>
              </p:cNvSpPr>
              <p:nvPr/>
            </p:nvSpPr>
            <p:spPr bwMode="auto">
              <a:xfrm>
                <a:off x="3363" y="1258"/>
                <a:ext cx="82" cy="53"/>
              </a:xfrm>
              <a:custGeom>
                <a:avLst/>
                <a:gdLst>
                  <a:gd name="T0" fmla="*/ 33 w 82"/>
                  <a:gd name="T1" fmla="*/ 43 h 54"/>
                  <a:gd name="T2" fmla="*/ 38 w 82"/>
                  <a:gd name="T3" fmla="*/ 39 h 54"/>
                  <a:gd name="T4" fmla="*/ 41 w 82"/>
                  <a:gd name="T5" fmla="*/ 34 h 54"/>
                  <a:gd name="T6" fmla="*/ 43 w 82"/>
                  <a:gd name="T7" fmla="*/ 27 h 54"/>
                  <a:gd name="T8" fmla="*/ 41 w 82"/>
                  <a:gd name="T9" fmla="*/ 20 h 54"/>
                  <a:gd name="T10" fmla="*/ 36 w 82"/>
                  <a:gd name="T11" fmla="*/ 14 h 54"/>
                  <a:gd name="T12" fmla="*/ 27 w 82"/>
                  <a:gd name="T13" fmla="*/ 12 h 54"/>
                  <a:gd name="T14" fmla="*/ 18 w 82"/>
                  <a:gd name="T15" fmla="*/ 12 h 54"/>
                  <a:gd name="T16" fmla="*/ 13 w 82"/>
                  <a:gd name="T17" fmla="*/ 16 h 54"/>
                  <a:gd name="T18" fmla="*/ 9 w 82"/>
                  <a:gd name="T19" fmla="*/ 21 h 54"/>
                  <a:gd name="T20" fmla="*/ 9 w 82"/>
                  <a:gd name="T21" fmla="*/ 30 h 54"/>
                  <a:gd name="T22" fmla="*/ 11 w 82"/>
                  <a:gd name="T23" fmla="*/ 37 h 54"/>
                  <a:gd name="T24" fmla="*/ 16 w 82"/>
                  <a:gd name="T25" fmla="*/ 41 h 54"/>
                  <a:gd name="T26" fmla="*/ 24 w 82"/>
                  <a:gd name="T27" fmla="*/ 43 h 54"/>
                  <a:gd name="T28" fmla="*/ 63 w 82"/>
                  <a:gd name="T29" fmla="*/ 43 h 54"/>
                  <a:gd name="T30" fmla="*/ 68 w 82"/>
                  <a:gd name="T31" fmla="*/ 37 h 54"/>
                  <a:gd name="T32" fmla="*/ 72 w 82"/>
                  <a:gd name="T33" fmla="*/ 32 h 54"/>
                  <a:gd name="T34" fmla="*/ 70 w 82"/>
                  <a:gd name="T35" fmla="*/ 25 h 54"/>
                  <a:gd name="T36" fmla="*/ 66 w 82"/>
                  <a:gd name="T37" fmla="*/ 18 h 54"/>
                  <a:gd name="T38" fmla="*/ 59 w 82"/>
                  <a:gd name="T39" fmla="*/ 14 h 54"/>
                  <a:gd name="T40" fmla="*/ 52 w 82"/>
                  <a:gd name="T41" fmla="*/ 12 h 54"/>
                  <a:gd name="T42" fmla="*/ 43 w 82"/>
                  <a:gd name="T43" fmla="*/ 11 h 54"/>
                  <a:gd name="T44" fmla="*/ 49 w 82"/>
                  <a:gd name="T45" fmla="*/ 16 h 54"/>
                  <a:gd name="T46" fmla="*/ 52 w 82"/>
                  <a:gd name="T47" fmla="*/ 23 h 54"/>
                  <a:gd name="T48" fmla="*/ 52 w 82"/>
                  <a:gd name="T49" fmla="*/ 32 h 54"/>
                  <a:gd name="T50" fmla="*/ 50 w 82"/>
                  <a:gd name="T51" fmla="*/ 39 h 54"/>
                  <a:gd name="T52" fmla="*/ 47 w 82"/>
                  <a:gd name="T53" fmla="*/ 44 h 54"/>
                  <a:gd name="T54" fmla="*/ 43 w 82"/>
                  <a:gd name="T55" fmla="*/ 50 h 54"/>
                  <a:gd name="T56" fmla="*/ 36 w 82"/>
                  <a:gd name="T57" fmla="*/ 53 h 54"/>
                  <a:gd name="T58" fmla="*/ 27 w 82"/>
                  <a:gd name="T59" fmla="*/ 53 h 54"/>
                  <a:gd name="T60" fmla="*/ 18 w 82"/>
                  <a:gd name="T61" fmla="*/ 53 h 54"/>
                  <a:gd name="T62" fmla="*/ 13 w 82"/>
                  <a:gd name="T63" fmla="*/ 50 h 54"/>
                  <a:gd name="T64" fmla="*/ 6 w 82"/>
                  <a:gd name="T65" fmla="*/ 46 h 54"/>
                  <a:gd name="T66" fmla="*/ 2 w 82"/>
                  <a:gd name="T67" fmla="*/ 39 h 54"/>
                  <a:gd name="T68" fmla="*/ 0 w 82"/>
                  <a:gd name="T69" fmla="*/ 32 h 54"/>
                  <a:gd name="T70" fmla="*/ 0 w 82"/>
                  <a:gd name="T71" fmla="*/ 23 h 54"/>
                  <a:gd name="T72" fmla="*/ 2 w 82"/>
                  <a:gd name="T73" fmla="*/ 16 h 54"/>
                  <a:gd name="T74" fmla="*/ 8 w 82"/>
                  <a:gd name="T75" fmla="*/ 9 h 54"/>
                  <a:gd name="T76" fmla="*/ 13 w 82"/>
                  <a:gd name="T77" fmla="*/ 5 h 54"/>
                  <a:gd name="T78" fmla="*/ 20 w 82"/>
                  <a:gd name="T79" fmla="*/ 2 h 54"/>
                  <a:gd name="T80" fmla="*/ 27 w 82"/>
                  <a:gd name="T81" fmla="*/ 0 h 54"/>
                  <a:gd name="T82" fmla="*/ 36 w 82"/>
                  <a:gd name="T83" fmla="*/ 0 h 54"/>
                  <a:gd name="T84" fmla="*/ 45 w 82"/>
                  <a:gd name="T85" fmla="*/ 0 h 54"/>
                  <a:gd name="T86" fmla="*/ 52 w 82"/>
                  <a:gd name="T87" fmla="*/ 2 h 54"/>
                  <a:gd name="T88" fmla="*/ 61 w 82"/>
                  <a:gd name="T89" fmla="*/ 4 h 54"/>
                  <a:gd name="T90" fmla="*/ 68 w 82"/>
                  <a:gd name="T91" fmla="*/ 7 h 54"/>
                  <a:gd name="T92" fmla="*/ 74 w 82"/>
                  <a:gd name="T93" fmla="*/ 11 h 54"/>
                  <a:gd name="T94" fmla="*/ 77 w 82"/>
                  <a:gd name="T95" fmla="*/ 16 h 54"/>
                  <a:gd name="T96" fmla="*/ 79 w 82"/>
                  <a:gd name="T97" fmla="*/ 23 h 54"/>
                  <a:gd name="T98" fmla="*/ 81 w 82"/>
                  <a:gd name="T99" fmla="*/ 30 h 54"/>
                  <a:gd name="T100" fmla="*/ 79 w 82"/>
                  <a:gd name="T101" fmla="*/ 37 h 54"/>
                  <a:gd name="T102" fmla="*/ 75 w 82"/>
                  <a:gd name="T103" fmla="*/ 44 h 54"/>
                  <a:gd name="T104" fmla="*/ 70 w 82"/>
                  <a:gd name="T105" fmla="*/ 51 h 54"/>
                  <a:gd name="T106" fmla="*/ 61 w 82"/>
                  <a:gd name="T107" fmla="*/ 53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54"/>
                  <a:gd name="T164" fmla="*/ 82 w 82"/>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54">
                    <a:moveTo>
                      <a:pt x="25" y="43"/>
                    </a:moveTo>
                    <a:lnTo>
                      <a:pt x="27" y="43"/>
                    </a:lnTo>
                    <a:lnTo>
                      <a:pt x="29" y="43"/>
                    </a:lnTo>
                    <a:lnTo>
                      <a:pt x="31" y="43"/>
                    </a:lnTo>
                    <a:lnTo>
                      <a:pt x="33" y="43"/>
                    </a:lnTo>
                    <a:lnTo>
                      <a:pt x="34" y="43"/>
                    </a:lnTo>
                    <a:lnTo>
                      <a:pt x="34" y="41"/>
                    </a:lnTo>
                    <a:lnTo>
                      <a:pt x="36" y="41"/>
                    </a:lnTo>
                    <a:lnTo>
                      <a:pt x="38" y="41"/>
                    </a:lnTo>
                    <a:lnTo>
                      <a:pt x="38" y="39"/>
                    </a:lnTo>
                    <a:lnTo>
                      <a:pt x="40" y="39"/>
                    </a:lnTo>
                    <a:lnTo>
                      <a:pt x="40" y="37"/>
                    </a:lnTo>
                    <a:lnTo>
                      <a:pt x="40" y="35"/>
                    </a:lnTo>
                    <a:lnTo>
                      <a:pt x="41" y="35"/>
                    </a:lnTo>
                    <a:lnTo>
                      <a:pt x="41" y="34"/>
                    </a:lnTo>
                    <a:lnTo>
                      <a:pt x="41" y="32"/>
                    </a:lnTo>
                    <a:lnTo>
                      <a:pt x="43" y="32"/>
                    </a:lnTo>
                    <a:lnTo>
                      <a:pt x="43" y="30"/>
                    </a:lnTo>
                    <a:lnTo>
                      <a:pt x="43" y="28"/>
                    </a:lnTo>
                    <a:lnTo>
                      <a:pt x="43" y="27"/>
                    </a:lnTo>
                    <a:lnTo>
                      <a:pt x="43" y="25"/>
                    </a:lnTo>
                    <a:lnTo>
                      <a:pt x="41" y="25"/>
                    </a:lnTo>
                    <a:lnTo>
                      <a:pt x="41" y="23"/>
                    </a:lnTo>
                    <a:lnTo>
                      <a:pt x="41" y="21"/>
                    </a:lnTo>
                    <a:lnTo>
                      <a:pt x="41" y="20"/>
                    </a:lnTo>
                    <a:lnTo>
                      <a:pt x="40" y="20"/>
                    </a:lnTo>
                    <a:lnTo>
                      <a:pt x="40" y="18"/>
                    </a:lnTo>
                    <a:lnTo>
                      <a:pt x="38" y="18"/>
                    </a:lnTo>
                    <a:lnTo>
                      <a:pt x="38" y="16"/>
                    </a:lnTo>
                    <a:lnTo>
                      <a:pt x="36" y="14"/>
                    </a:lnTo>
                    <a:lnTo>
                      <a:pt x="34" y="14"/>
                    </a:lnTo>
                    <a:lnTo>
                      <a:pt x="33" y="12"/>
                    </a:lnTo>
                    <a:lnTo>
                      <a:pt x="31" y="12"/>
                    </a:lnTo>
                    <a:lnTo>
                      <a:pt x="29" y="12"/>
                    </a:lnTo>
                    <a:lnTo>
                      <a:pt x="27" y="12"/>
                    </a:lnTo>
                    <a:lnTo>
                      <a:pt x="25" y="12"/>
                    </a:lnTo>
                    <a:lnTo>
                      <a:pt x="24" y="12"/>
                    </a:lnTo>
                    <a:lnTo>
                      <a:pt x="22" y="12"/>
                    </a:lnTo>
                    <a:lnTo>
                      <a:pt x="20" y="12"/>
                    </a:lnTo>
                    <a:lnTo>
                      <a:pt x="18" y="12"/>
                    </a:lnTo>
                    <a:lnTo>
                      <a:pt x="18" y="14"/>
                    </a:lnTo>
                    <a:lnTo>
                      <a:pt x="16" y="14"/>
                    </a:lnTo>
                    <a:lnTo>
                      <a:pt x="15" y="14"/>
                    </a:lnTo>
                    <a:lnTo>
                      <a:pt x="15" y="16"/>
                    </a:lnTo>
                    <a:lnTo>
                      <a:pt x="13" y="16"/>
                    </a:lnTo>
                    <a:lnTo>
                      <a:pt x="13" y="18"/>
                    </a:lnTo>
                    <a:lnTo>
                      <a:pt x="11" y="18"/>
                    </a:lnTo>
                    <a:lnTo>
                      <a:pt x="11" y="20"/>
                    </a:lnTo>
                    <a:lnTo>
                      <a:pt x="11" y="21"/>
                    </a:lnTo>
                    <a:lnTo>
                      <a:pt x="9" y="21"/>
                    </a:lnTo>
                    <a:lnTo>
                      <a:pt x="9" y="23"/>
                    </a:lnTo>
                    <a:lnTo>
                      <a:pt x="9" y="25"/>
                    </a:lnTo>
                    <a:lnTo>
                      <a:pt x="9" y="27"/>
                    </a:lnTo>
                    <a:lnTo>
                      <a:pt x="9" y="28"/>
                    </a:lnTo>
                    <a:lnTo>
                      <a:pt x="9" y="30"/>
                    </a:lnTo>
                    <a:lnTo>
                      <a:pt x="9" y="32"/>
                    </a:lnTo>
                    <a:lnTo>
                      <a:pt x="9" y="34"/>
                    </a:lnTo>
                    <a:lnTo>
                      <a:pt x="11" y="34"/>
                    </a:lnTo>
                    <a:lnTo>
                      <a:pt x="11" y="35"/>
                    </a:lnTo>
                    <a:lnTo>
                      <a:pt x="11" y="37"/>
                    </a:lnTo>
                    <a:lnTo>
                      <a:pt x="13" y="37"/>
                    </a:lnTo>
                    <a:lnTo>
                      <a:pt x="13" y="39"/>
                    </a:lnTo>
                    <a:lnTo>
                      <a:pt x="15" y="39"/>
                    </a:lnTo>
                    <a:lnTo>
                      <a:pt x="15" y="41"/>
                    </a:lnTo>
                    <a:lnTo>
                      <a:pt x="16" y="41"/>
                    </a:lnTo>
                    <a:lnTo>
                      <a:pt x="18" y="41"/>
                    </a:lnTo>
                    <a:lnTo>
                      <a:pt x="18" y="43"/>
                    </a:lnTo>
                    <a:lnTo>
                      <a:pt x="20" y="43"/>
                    </a:lnTo>
                    <a:lnTo>
                      <a:pt x="22" y="43"/>
                    </a:lnTo>
                    <a:lnTo>
                      <a:pt x="24" y="43"/>
                    </a:lnTo>
                    <a:lnTo>
                      <a:pt x="25" y="43"/>
                    </a:lnTo>
                    <a:lnTo>
                      <a:pt x="59" y="53"/>
                    </a:lnTo>
                    <a:lnTo>
                      <a:pt x="59" y="43"/>
                    </a:lnTo>
                    <a:lnTo>
                      <a:pt x="61" y="43"/>
                    </a:lnTo>
                    <a:lnTo>
                      <a:pt x="63" y="43"/>
                    </a:lnTo>
                    <a:lnTo>
                      <a:pt x="65" y="43"/>
                    </a:lnTo>
                    <a:lnTo>
                      <a:pt x="65" y="41"/>
                    </a:lnTo>
                    <a:lnTo>
                      <a:pt x="66" y="41"/>
                    </a:lnTo>
                    <a:lnTo>
                      <a:pt x="68" y="39"/>
                    </a:lnTo>
                    <a:lnTo>
                      <a:pt x="68" y="37"/>
                    </a:lnTo>
                    <a:lnTo>
                      <a:pt x="70" y="37"/>
                    </a:lnTo>
                    <a:lnTo>
                      <a:pt x="70" y="35"/>
                    </a:lnTo>
                    <a:lnTo>
                      <a:pt x="70" y="34"/>
                    </a:lnTo>
                    <a:lnTo>
                      <a:pt x="72" y="34"/>
                    </a:lnTo>
                    <a:lnTo>
                      <a:pt x="72" y="32"/>
                    </a:lnTo>
                    <a:lnTo>
                      <a:pt x="72" y="30"/>
                    </a:lnTo>
                    <a:lnTo>
                      <a:pt x="72" y="28"/>
                    </a:lnTo>
                    <a:lnTo>
                      <a:pt x="72" y="27"/>
                    </a:lnTo>
                    <a:lnTo>
                      <a:pt x="72" y="25"/>
                    </a:lnTo>
                    <a:lnTo>
                      <a:pt x="70" y="25"/>
                    </a:lnTo>
                    <a:lnTo>
                      <a:pt x="70" y="23"/>
                    </a:lnTo>
                    <a:lnTo>
                      <a:pt x="70" y="21"/>
                    </a:lnTo>
                    <a:lnTo>
                      <a:pt x="68" y="21"/>
                    </a:lnTo>
                    <a:lnTo>
                      <a:pt x="68" y="20"/>
                    </a:lnTo>
                    <a:lnTo>
                      <a:pt x="66" y="18"/>
                    </a:lnTo>
                    <a:lnTo>
                      <a:pt x="65" y="16"/>
                    </a:lnTo>
                    <a:lnTo>
                      <a:pt x="63" y="16"/>
                    </a:lnTo>
                    <a:lnTo>
                      <a:pt x="63" y="14"/>
                    </a:lnTo>
                    <a:lnTo>
                      <a:pt x="61" y="14"/>
                    </a:lnTo>
                    <a:lnTo>
                      <a:pt x="59" y="14"/>
                    </a:lnTo>
                    <a:lnTo>
                      <a:pt x="58" y="14"/>
                    </a:lnTo>
                    <a:lnTo>
                      <a:pt x="58" y="12"/>
                    </a:lnTo>
                    <a:lnTo>
                      <a:pt x="56" y="12"/>
                    </a:lnTo>
                    <a:lnTo>
                      <a:pt x="54" y="12"/>
                    </a:lnTo>
                    <a:lnTo>
                      <a:pt x="52" y="12"/>
                    </a:lnTo>
                    <a:lnTo>
                      <a:pt x="50" y="12"/>
                    </a:lnTo>
                    <a:lnTo>
                      <a:pt x="49" y="11"/>
                    </a:lnTo>
                    <a:lnTo>
                      <a:pt x="47" y="11"/>
                    </a:lnTo>
                    <a:lnTo>
                      <a:pt x="45" y="11"/>
                    </a:lnTo>
                    <a:lnTo>
                      <a:pt x="43" y="11"/>
                    </a:lnTo>
                    <a:lnTo>
                      <a:pt x="43" y="12"/>
                    </a:lnTo>
                    <a:lnTo>
                      <a:pt x="45" y="12"/>
                    </a:lnTo>
                    <a:lnTo>
                      <a:pt x="47" y="14"/>
                    </a:lnTo>
                    <a:lnTo>
                      <a:pt x="47" y="16"/>
                    </a:lnTo>
                    <a:lnTo>
                      <a:pt x="49" y="16"/>
                    </a:lnTo>
                    <a:lnTo>
                      <a:pt x="49" y="18"/>
                    </a:lnTo>
                    <a:lnTo>
                      <a:pt x="50" y="20"/>
                    </a:lnTo>
                    <a:lnTo>
                      <a:pt x="50" y="21"/>
                    </a:lnTo>
                    <a:lnTo>
                      <a:pt x="50" y="23"/>
                    </a:lnTo>
                    <a:lnTo>
                      <a:pt x="52" y="23"/>
                    </a:lnTo>
                    <a:lnTo>
                      <a:pt x="52" y="25"/>
                    </a:lnTo>
                    <a:lnTo>
                      <a:pt x="52" y="27"/>
                    </a:lnTo>
                    <a:lnTo>
                      <a:pt x="52" y="28"/>
                    </a:lnTo>
                    <a:lnTo>
                      <a:pt x="52" y="30"/>
                    </a:lnTo>
                    <a:lnTo>
                      <a:pt x="52" y="32"/>
                    </a:lnTo>
                    <a:lnTo>
                      <a:pt x="52" y="34"/>
                    </a:lnTo>
                    <a:lnTo>
                      <a:pt x="52" y="35"/>
                    </a:lnTo>
                    <a:lnTo>
                      <a:pt x="50" y="35"/>
                    </a:lnTo>
                    <a:lnTo>
                      <a:pt x="50" y="37"/>
                    </a:lnTo>
                    <a:lnTo>
                      <a:pt x="50" y="39"/>
                    </a:lnTo>
                    <a:lnTo>
                      <a:pt x="50" y="41"/>
                    </a:lnTo>
                    <a:lnTo>
                      <a:pt x="49" y="41"/>
                    </a:lnTo>
                    <a:lnTo>
                      <a:pt x="49" y="43"/>
                    </a:lnTo>
                    <a:lnTo>
                      <a:pt x="49" y="44"/>
                    </a:lnTo>
                    <a:lnTo>
                      <a:pt x="47" y="44"/>
                    </a:lnTo>
                    <a:lnTo>
                      <a:pt x="47" y="46"/>
                    </a:lnTo>
                    <a:lnTo>
                      <a:pt x="45" y="46"/>
                    </a:lnTo>
                    <a:lnTo>
                      <a:pt x="45" y="48"/>
                    </a:lnTo>
                    <a:lnTo>
                      <a:pt x="43" y="48"/>
                    </a:lnTo>
                    <a:lnTo>
                      <a:pt x="43" y="50"/>
                    </a:lnTo>
                    <a:lnTo>
                      <a:pt x="41" y="50"/>
                    </a:lnTo>
                    <a:lnTo>
                      <a:pt x="40" y="51"/>
                    </a:lnTo>
                    <a:lnTo>
                      <a:pt x="38" y="51"/>
                    </a:lnTo>
                    <a:lnTo>
                      <a:pt x="36" y="51"/>
                    </a:lnTo>
                    <a:lnTo>
                      <a:pt x="36" y="53"/>
                    </a:lnTo>
                    <a:lnTo>
                      <a:pt x="34" y="53"/>
                    </a:lnTo>
                    <a:lnTo>
                      <a:pt x="33" y="53"/>
                    </a:lnTo>
                    <a:lnTo>
                      <a:pt x="31" y="53"/>
                    </a:lnTo>
                    <a:lnTo>
                      <a:pt x="29" y="53"/>
                    </a:lnTo>
                    <a:lnTo>
                      <a:pt x="27" y="53"/>
                    </a:lnTo>
                    <a:lnTo>
                      <a:pt x="25" y="53"/>
                    </a:lnTo>
                    <a:lnTo>
                      <a:pt x="24" y="53"/>
                    </a:lnTo>
                    <a:lnTo>
                      <a:pt x="22" y="53"/>
                    </a:lnTo>
                    <a:lnTo>
                      <a:pt x="20" y="53"/>
                    </a:lnTo>
                    <a:lnTo>
                      <a:pt x="18" y="53"/>
                    </a:lnTo>
                    <a:lnTo>
                      <a:pt x="16" y="53"/>
                    </a:lnTo>
                    <a:lnTo>
                      <a:pt x="16" y="51"/>
                    </a:lnTo>
                    <a:lnTo>
                      <a:pt x="15" y="51"/>
                    </a:lnTo>
                    <a:lnTo>
                      <a:pt x="13" y="51"/>
                    </a:lnTo>
                    <a:lnTo>
                      <a:pt x="13" y="50"/>
                    </a:lnTo>
                    <a:lnTo>
                      <a:pt x="11" y="50"/>
                    </a:lnTo>
                    <a:lnTo>
                      <a:pt x="9" y="48"/>
                    </a:lnTo>
                    <a:lnTo>
                      <a:pt x="8" y="48"/>
                    </a:lnTo>
                    <a:lnTo>
                      <a:pt x="8" y="46"/>
                    </a:lnTo>
                    <a:lnTo>
                      <a:pt x="6" y="46"/>
                    </a:lnTo>
                    <a:lnTo>
                      <a:pt x="6" y="44"/>
                    </a:lnTo>
                    <a:lnTo>
                      <a:pt x="4" y="43"/>
                    </a:lnTo>
                    <a:lnTo>
                      <a:pt x="4" y="41"/>
                    </a:lnTo>
                    <a:lnTo>
                      <a:pt x="2" y="41"/>
                    </a:lnTo>
                    <a:lnTo>
                      <a:pt x="2" y="39"/>
                    </a:lnTo>
                    <a:lnTo>
                      <a:pt x="2" y="37"/>
                    </a:lnTo>
                    <a:lnTo>
                      <a:pt x="2" y="35"/>
                    </a:lnTo>
                    <a:lnTo>
                      <a:pt x="0" y="35"/>
                    </a:lnTo>
                    <a:lnTo>
                      <a:pt x="0" y="34"/>
                    </a:lnTo>
                    <a:lnTo>
                      <a:pt x="0" y="32"/>
                    </a:lnTo>
                    <a:lnTo>
                      <a:pt x="0" y="30"/>
                    </a:lnTo>
                    <a:lnTo>
                      <a:pt x="0" y="28"/>
                    </a:lnTo>
                    <a:lnTo>
                      <a:pt x="0" y="27"/>
                    </a:lnTo>
                    <a:lnTo>
                      <a:pt x="0" y="25"/>
                    </a:lnTo>
                    <a:lnTo>
                      <a:pt x="0" y="23"/>
                    </a:lnTo>
                    <a:lnTo>
                      <a:pt x="0" y="21"/>
                    </a:lnTo>
                    <a:lnTo>
                      <a:pt x="0" y="20"/>
                    </a:lnTo>
                    <a:lnTo>
                      <a:pt x="2" y="20"/>
                    </a:lnTo>
                    <a:lnTo>
                      <a:pt x="2" y="18"/>
                    </a:lnTo>
                    <a:lnTo>
                      <a:pt x="2" y="16"/>
                    </a:lnTo>
                    <a:lnTo>
                      <a:pt x="4" y="14"/>
                    </a:lnTo>
                    <a:lnTo>
                      <a:pt x="4" y="12"/>
                    </a:lnTo>
                    <a:lnTo>
                      <a:pt x="6" y="12"/>
                    </a:lnTo>
                    <a:lnTo>
                      <a:pt x="6" y="11"/>
                    </a:lnTo>
                    <a:lnTo>
                      <a:pt x="8" y="9"/>
                    </a:lnTo>
                    <a:lnTo>
                      <a:pt x="9" y="9"/>
                    </a:lnTo>
                    <a:lnTo>
                      <a:pt x="9" y="7"/>
                    </a:lnTo>
                    <a:lnTo>
                      <a:pt x="11" y="7"/>
                    </a:lnTo>
                    <a:lnTo>
                      <a:pt x="11" y="5"/>
                    </a:lnTo>
                    <a:lnTo>
                      <a:pt x="13" y="5"/>
                    </a:lnTo>
                    <a:lnTo>
                      <a:pt x="15" y="4"/>
                    </a:lnTo>
                    <a:lnTo>
                      <a:pt x="16" y="4"/>
                    </a:lnTo>
                    <a:lnTo>
                      <a:pt x="18" y="4"/>
                    </a:lnTo>
                    <a:lnTo>
                      <a:pt x="18" y="2"/>
                    </a:lnTo>
                    <a:lnTo>
                      <a:pt x="20" y="2"/>
                    </a:lnTo>
                    <a:lnTo>
                      <a:pt x="22" y="2"/>
                    </a:lnTo>
                    <a:lnTo>
                      <a:pt x="24" y="2"/>
                    </a:lnTo>
                    <a:lnTo>
                      <a:pt x="25" y="2"/>
                    </a:lnTo>
                    <a:lnTo>
                      <a:pt x="25" y="0"/>
                    </a:lnTo>
                    <a:lnTo>
                      <a:pt x="27" y="0"/>
                    </a:lnTo>
                    <a:lnTo>
                      <a:pt x="29" y="0"/>
                    </a:lnTo>
                    <a:lnTo>
                      <a:pt x="31" y="0"/>
                    </a:lnTo>
                    <a:lnTo>
                      <a:pt x="33" y="0"/>
                    </a:lnTo>
                    <a:lnTo>
                      <a:pt x="34" y="0"/>
                    </a:lnTo>
                    <a:lnTo>
                      <a:pt x="36" y="0"/>
                    </a:lnTo>
                    <a:lnTo>
                      <a:pt x="38" y="0"/>
                    </a:lnTo>
                    <a:lnTo>
                      <a:pt x="40" y="0"/>
                    </a:lnTo>
                    <a:lnTo>
                      <a:pt x="41" y="0"/>
                    </a:lnTo>
                    <a:lnTo>
                      <a:pt x="43" y="0"/>
                    </a:lnTo>
                    <a:lnTo>
                      <a:pt x="45" y="0"/>
                    </a:lnTo>
                    <a:lnTo>
                      <a:pt x="47" y="0"/>
                    </a:lnTo>
                    <a:lnTo>
                      <a:pt x="49" y="0"/>
                    </a:lnTo>
                    <a:lnTo>
                      <a:pt x="50" y="0"/>
                    </a:lnTo>
                    <a:lnTo>
                      <a:pt x="50" y="2"/>
                    </a:lnTo>
                    <a:lnTo>
                      <a:pt x="52" y="2"/>
                    </a:lnTo>
                    <a:lnTo>
                      <a:pt x="54" y="2"/>
                    </a:lnTo>
                    <a:lnTo>
                      <a:pt x="56" y="2"/>
                    </a:lnTo>
                    <a:lnTo>
                      <a:pt x="58" y="2"/>
                    </a:lnTo>
                    <a:lnTo>
                      <a:pt x="59" y="4"/>
                    </a:lnTo>
                    <a:lnTo>
                      <a:pt x="61" y="4"/>
                    </a:lnTo>
                    <a:lnTo>
                      <a:pt x="63" y="4"/>
                    </a:lnTo>
                    <a:lnTo>
                      <a:pt x="63" y="5"/>
                    </a:lnTo>
                    <a:lnTo>
                      <a:pt x="65" y="5"/>
                    </a:lnTo>
                    <a:lnTo>
                      <a:pt x="66" y="5"/>
                    </a:lnTo>
                    <a:lnTo>
                      <a:pt x="68" y="7"/>
                    </a:lnTo>
                    <a:lnTo>
                      <a:pt x="70" y="7"/>
                    </a:lnTo>
                    <a:lnTo>
                      <a:pt x="70" y="9"/>
                    </a:lnTo>
                    <a:lnTo>
                      <a:pt x="72" y="9"/>
                    </a:lnTo>
                    <a:lnTo>
                      <a:pt x="72" y="11"/>
                    </a:lnTo>
                    <a:lnTo>
                      <a:pt x="74" y="11"/>
                    </a:lnTo>
                    <a:lnTo>
                      <a:pt x="74" y="12"/>
                    </a:lnTo>
                    <a:lnTo>
                      <a:pt x="75" y="12"/>
                    </a:lnTo>
                    <a:lnTo>
                      <a:pt x="75" y="14"/>
                    </a:lnTo>
                    <a:lnTo>
                      <a:pt x="77" y="14"/>
                    </a:lnTo>
                    <a:lnTo>
                      <a:pt x="77" y="16"/>
                    </a:lnTo>
                    <a:lnTo>
                      <a:pt x="77" y="18"/>
                    </a:lnTo>
                    <a:lnTo>
                      <a:pt x="79" y="18"/>
                    </a:lnTo>
                    <a:lnTo>
                      <a:pt x="79" y="20"/>
                    </a:lnTo>
                    <a:lnTo>
                      <a:pt x="79" y="21"/>
                    </a:lnTo>
                    <a:lnTo>
                      <a:pt x="79" y="23"/>
                    </a:lnTo>
                    <a:lnTo>
                      <a:pt x="81" y="23"/>
                    </a:lnTo>
                    <a:lnTo>
                      <a:pt x="81" y="25"/>
                    </a:lnTo>
                    <a:lnTo>
                      <a:pt x="81" y="27"/>
                    </a:lnTo>
                    <a:lnTo>
                      <a:pt x="81" y="28"/>
                    </a:lnTo>
                    <a:lnTo>
                      <a:pt x="81" y="30"/>
                    </a:lnTo>
                    <a:lnTo>
                      <a:pt x="81" y="32"/>
                    </a:lnTo>
                    <a:lnTo>
                      <a:pt x="81" y="34"/>
                    </a:lnTo>
                    <a:lnTo>
                      <a:pt x="81" y="35"/>
                    </a:lnTo>
                    <a:lnTo>
                      <a:pt x="79" y="35"/>
                    </a:lnTo>
                    <a:lnTo>
                      <a:pt x="79" y="37"/>
                    </a:lnTo>
                    <a:lnTo>
                      <a:pt x="79" y="39"/>
                    </a:lnTo>
                    <a:lnTo>
                      <a:pt x="79" y="41"/>
                    </a:lnTo>
                    <a:lnTo>
                      <a:pt x="77" y="43"/>
                    </a:lnTo>
                    <a:lnTo>
                      <a:pt x="77" y="44"/>
                    </a:lnTo>
                    <a:lnTo>
                      <a:pt x="75" y="44"/>
                    </a:lnTo>
                    <a:lnTo>
                      <a:pt x="75" y="46"/>
                    </a:lnTo>
                    <a:lnTo>
                      <a:pt x="74" y="48"/>
                    </a:lnTo>
                    <a:lnTo>
                      <a:pt x="72" y="50"/>
                    </a:lnTo>
                    <a:lnTo>
                      <a:pt x="70" y="50"/>
                    </a:lnTo>
                    <a:lnTo>
                      <a:pt x="70" y="51"/>
                    </a:lnTo>
                    <a:lnTo>
                      <a:pt x="68" y="51"/>
                    </a:lnTo>
                    <a:lnTo>
                      <a:pt x="66" y="51"/>
                    </a:lnTo>
                    <a:lnTo>
                      <a:pt x="65" y="53"/>
                    </a:lnTo>
                    <a:lnTo>
                      <a:pt x="63" y="53"/>
                    </a:lnTo>
                    <a:lnTo>
                      <a:pt x="61" y="53"/>
                    </a:lnTo>
                    <a:lnTo>
                      <a:pt x="59" y="53"/>
                    </a:lnTo>
                    <a:lnTo>
                      <a:pt x="25" y="4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6" name="Freeform 90"/>
              <p:cNvSpPr>
                <a:spLocks/>
              </p:cNvSpPr>
              <p:nvPr/>
            </p:nvSpPr>
            <p:spPr bwMode="auto">
              <a:xfrm>
                <a:off x="4763" y="1252"/>
                <a:ext cx="80" cy="55"/>
              </a:xfrm>
              <a:custGeom>
                <a:avLst/>
                <a:gdLst>
                  <a:gd name="T0" fmla="*/ 75 w 80"/>
                  <a:gd name="T1" fmla="*/ 59 h 54"/>
                  <a:gd name="T2" fmla="*/ 70 w 80"/>
                  <a:gd name="T3" fmla="*/ 59 h 54"/>
                  <a:gd name="T4" fmla="*/ 66 w 80"/>
                  <a:gd name="T5" fmla="*/ 57 h 54"/>
                  <a:gd name="T6" fmla="*/ 63 w 80"/>
                  <a:gd name="T7" fmla="*/ 56 h 54"/>
                  <a:gd name="T8" fmla="*/ 59 w 80"/>
                  <a:gd name="T9" fmla="*/ 54 h 54"/>
                  <a:gd name="T10" fmla="*/ 56 w 80"/>
                  <a:gd name="T11" fmla="*/ 50 h 54"/>
                  <a:gd name="T12" fmla="*/ 52 w 80"/>
                  <a:gd name="T13" fmla="*/ 49 h 54"/>
                  <a:gd name="T14" fmla="*/ 48 w 80"/>
                  <a:gd name="T15" fmla="*/ 40 h 54"/>
                  <a:gd name="T16" fmla="*/ 47 w 80"/>
                  <a:gd name="T17" fmla="*/ 37 h 54"/>
                  <a:gd name="T18" fmla="*/ 45 w 80"/>
                  <a:gd name="T19" fmla="*/ 33 h 54"/>
                  <a:gd name="T20" fmla="*/ 39 w 80"/>
                  <a:gd name="T21" fmla="*/ 23 h 54"/>
                  <a:gd name="T22" fmla="*/ 36 w 80"/>
                  <a:gd name="T23" fmla="*/ 21 h 54"/>
                  <a:gd name="T24" fmla="*/ 34 w 80"/>
                  <a:gd name="T25" fmla="*/ 17 h 54"/>
                  <a:gd name="T26" fmla="*/ 31 w 80"/>
                  <a:gd name="T27" fmla="*/ 13 h 54"/>
                  <a:gd name="T28" fmla="*/ 27 w 80"/>
                  <a:gd name="T29" fmla="*/ 11 h 54"/>
                  <a:gd name="T30" fmla="*/ 22 w 80"/>
                  <a:gd name="T31" fmla="*/ 11 h 54"/>
                  <a:gd name="T32" fmla="*/ 16 w 80"/>
                  <a:gd name="T33" fmla="*/ 13 h 54"/>
                  <a:gd name="T34" fmla="*/ 13 w 80"/>
                  <a:gd name="T35" fmla="*/ 19 h 54"/>
                  <a:gd name="T36" fmla="*/ 11 w 80"/>
                  <a:gd name="T37" fmla="*/ 23 h 54"/>
                  <a:gd name="T38" fmla="*/ 9 w 80"/>
                  <a:gd name="T39" fmla="*/ 26 h 54"/>
                  <a:gd name="T40" fmla="*/ 9 w 80"/>
                  <a:gd name="T41" fmla="*/ 31 h 54"/>
                  <a:gd name="T42" fmla="*/ 11 w 80"/>
                  <a:gd name="T43" fmla="*/ 37 h 54"/>
                  <a:gd name="T44" fmla="*/ 14 w 80"/>
                  <a:gd name="T45" fmla="*/ 40 h 54"/>
                  <a:gd name="T46" fmla="*/ 18 w 80"/>
                  <a:gd name="T47" fmla="*/ 43 h 54"/>
                  <a:gd name="T48" fmla="*/ 22 w 80"/>
                  <a:gd name="T49" fmla="*/ 47 h 54"/>
                  <a:gd name="T50" fmla="*/ 27 w 80"/>
                  <a:gd name="T51" fmla="*/ 47 h 54"/>
                  <a:gd name="T52" fmla="*/ 27 w 80"/>
                  <a:gd name="T53" fmla="*/ 57 h 54"/>
                  <a:gd name="T54" fmla="*/ 22 w 80"/>
                  <a:gd name="T55" fmla="*/ 57 h 54"/>
                  <a:gd name="T56" fmla="*/ 16 w 80"/>
                  <a:gd name="T57" fmla="*/ 56 h 54"/>
                  <a:gd name="T58" fmla="*/ 13 w 80"/>
                  <a:gd name="T59" fmla="*/ 54 h 54"/>
                  <a:gd name="T60" fmla="*/ 9 w 80"/>
                  <a:gd name="T61" fmla="*/ 52 h 54"/>
                  <a:gd name="T62" fmla="*/ 6 w 80"/>
                  <a:gd name="T63" fmla="*/ 47 h 54"/>
                  <a:gd name="T64" fmla="*/ 4 w 80"/>
                  <a:gd name="T65" fmla="*/ 40 h 54"/>
                  <a:gd name="T66" fmla="*/ 2 w 80"/>
                  <a:gd name="T67" fmla="*/ 37 h 54"/>
                  <a:gd name="T68" fmla="*/ 0 w 80"/>
                  <a:gd name="T69" fmla="*/ 33 h 54"/>
                  <a:gd name="T70" fmla="*/ 0 w 80"/>
                  <a:gd name="T71" fmla="*/ 28 h 54"/>
                  <a:gd name="T72" fmla="*/ 0 w 80"/>
                  <a:gd name="T73" fmla="*/ 23 h 54"/>
                  <a:gd name="T74" fmla="*/ 2 w 80"/>
                  <a:gd name="T75" fmla="*/ 19 h 54"/>
                  <a:gd name="T76" fmla="*/ 4 w 80"/>
                  <a:gd name="T77" fmla="*/ 11 h 54"/>
                  <a:gd name="T78" fmla="*/ 7 w 80"/>
                  <a:gd name="T79" fmla="*/ 7 h 54"/>
                  <a:gd name="T80" fmla="*/ 11 w 80"/>
                  <a:gd name="T81" fmla="*/ 4 h 54"/>
                  <a:gd name="T82" fmla="*/ 14 w 80"/>
                  <a:gd name="T83" fmla="*/ 2 h 54"/>
                  <a:gd name="T84" fmla="*/ 18 w 80"/>
                  <a:gd name="T85" fmla="*/ 0 h 54"/>
                  <a:gd name="T86" fmla="*/ 23 w 80"/>
                  <a:gd name="T87" fmla="*/ 0 h 54"/>
                  <a:gd name="T88" fmla="*/ 29 w 80"/>
                  <a:gd name="T89" fmla="*/ 0 h 54"/>
                  <a:gd name="T90" fmla="*/ 32 w 80"/>
                  <a:gd name="T91" fmla="*/ 2 h 54"/>
                  <a:gd name="T92" fmla="*/ 36 w 80"/>
                  <a:gd name="T93" fmla="*/ 4 h 54"/>
                  <a:gd name="T94" fmla="*/ 39 w 80"/>
                  <a:gd name="T95" fmla="*/ 5 h 54"/>
                  <a:gd name="T96" fmla="*/ 41 w 80"/>
                  <a:gd name="T97" fmla="*/ 9 h 54"/>
                  <a:gd name="T98" fmla="*/ 45 w 80"/>
                  <a:gd name="T99" fmla="*/ 11 h 54"/>
                  <a:gd name="T100" fmla="*/ 47 w 80"/>
                  <a:gd name="T101" fmla="*/ 19 h 54"/>
                  <a:gd name="T102" fmla="*/ 52 w 80"/>
                  <a:gd name="T103" fmla="*/ 26 h 54"/>
                  <a:gd name="T104" fmla="*/ 54 w 80"/>
                  <a:gd name="T105" fmla="*/ 30 h 54"/>
                  <a:gd name="T106" fmla="*/ 56 w 80"/>
                  <a:gd name="T107" fmla="*/ 35 h 54"/>
                  <a:gd name="T108" fmla="*/ 59 w 80"/>
                  <a:gd name="T109" fmla="*/ 37 h 54"/>
                  <a:gd name="T110" fmla="*/ 63 w 80"/>
                  <a:gd name="T111" fmla="*/ 43 h 54"/>
                  <a:gd name="T112" fmla="*/ 66 w 80"/>
                  <a:gd name="T113" fmla="*/ 47 h 54"/>
                  <a:gd name="T114" fmla="*/ 68 w 80"/>
                  <a:gd name="T115" fmla="*/ 0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54"/>
                  <a:gd name="T176" fmla="*/ 80 w 80"/>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54">
                    <a:moveTo>
                      <a:pt x="79" y="53"/>
                    </a:moveTo>
                    <a:lnTo>
                      <a:pt x="77" y="53"/>
                    </a:lnTo>
                    <a:lnTo>
                      <a:pt x="75" y="53"/>
                    </a:lnTo>
                    <a:lnTo>
                      <a:pt x="73" y="53"/>
                    </a:lnTo>
                    <a:lnTo>
                      <a:pt x="72" y="53"/>
                    </a:lnTo>
                    <a:lnTo>
                      <a:pt x="70" y="53"/>
                    </a:lnTo>
                    <a:lnTo>
                      <a:pt x="70" y="51"/>
                    </a:lnTo>
                    <a:lnTo>
                      <a:pt x="68" y="51"/>
                    </a:lnTo>
                    <a:lnTo>
                      <a:pt x="66" y="51"/>
                    </a:lnTo>
                    <a:lnTo>
                      <a:pt x="64" y="51"/>
                    </a:lnTo>
                    <a:lnTo>
                      <a:pt x="64" y="50"/>
                    </a:lnTo>
                    <a:lnTo>
                      <a:pt x="63" y="50"/>
                    </a:lnTo>
                    <a:lnTo>
                      <a:pt x="61" y="50"/>
                    </a:lnTo>
                    <a:lnTo>
                      <a:pt x="61" y="48"/>
                    </a:lnTo>
                    <a:lnTo>
                      <a:pt x="59" y="48"/>
                    </a:lnTo>
                    <a:lnTo>
                      <a:pt x="57" y="46"/>
                    </a:lnTo>
                    <a:lnTo>
                      <a:pt x="56" y="46"/>
                    </a:lnTo>
                    <a:lnTo>
                      <a:pt x="56" y="44"/>
                    </a:lnTo>
                    <a:lnTo>
                      <a:pt x="54" y="44"/>
                    </a:lnTo>
                    <a:lnTo>
                      <a:pt x="54" y="43"/>
                    </a:lnTo>
                    <a:lnTo>
                      <a:pt x="52" y="43"/>
                    </a:lnTo>
                    <a:lnTo>
                      <a:pt x="52" y="41"/>
                    </a:lnTo>
                    <a:lnTo>
                      <a:pt x="50" y="39"/>
                    </a:lnTo>
                    <a:lnTo>
                      <a:pt x="48" y="37"/>
                    </a:lnTo>
                    <a:lnTo>
                      <a:pt x="48" y="36"/>
                    </a:lnTo>
                    <a:lnTo>
                      <a:pt x="47" y="36"/>
                    </a:lnTo>
                    <a:lnTo>
                      <a:pt x="47" y="34"/>
                    </a:lnTo>
                    <a:lnTo>
                      <a:pt x="47" y="32"/>
                    </a:lnTo>
                    <a:lnTo>
                      <a:pt x="45" y="32"/>
                    </a:lnTo>
                    <a:lnTo>
                      <a:pt x="45" y="30"/>
                    </a:lnTo>
                    <a:lnTo>
                      <a:pt x="43" y="28"/>
                    </a:lnTo>
                    <a:lnTo>
                      <a:pt x="39" y="21"/>
                    </a:lnTo>
                    <a:lnTo>
                      <a:pt x="39" y="20"/>
                    </a:lnTo>
                    <a:lnTo>
                      <a:pt x="38" y="20"/>
                    </a:lnTo>
                    <a:lnTo>
                      <a:pt x="38" y="18"/>
                    </a:lnTo>
                    <a:lnTo>
                      <a:pt x="36" y="18"/>
                    </a:lnTo>
                    <a:lnTo>
                      <a:pt x="36" y="16"/>
                    </a:lnTo>
                    <a:lnTo>
                      <a:pt x="34" y="16"/>
                    </a:lnTo>
                    <a:lnTo>
                      <a:pt x="34" y="14"/>
                    </a:lnTo>
                    <a:lnTo>
                      <a:pt x="32" y="14"/>
                    </a:lnTo>
                    <a:lnTo>
                      <a:pt x="32" y="13"/>
                    </a:lnTo>
                    <a:lnTo>
                      <a:pt x="31" y="13"/>
                    </a:lnTo>
                    <a:lnTo>
                      <a:pt x="29" y="13"/>
                    </a:lnTo>
                    <a:lnTo>
                      <a:pt x="29" y="11"/>
                    </a:lnTo>
                    <a:lnTo>
                      <a:pt x="27" y="11"/>
                    </a:lnTo>
                    <a:lnTo>
                      <a:pt x="25" y="11"/>
                    </a:lnTo>
                    <a:lnTo>
                      <a:pt x="23" y="11"/>
                    </a:lnTo>
                    <a:lnTo>
                      <a:pt x="22" y="11"/>
                    </a:lnTo>
                    <a:lnTo>
                      <a:pt x="20" y="11"/>
                    </a:lnTo>
                    <a:lnTo>
                      <a:pt x="18" y="13"/>
                    </a:lnTo>
                    <a:lnTo>
                      <a:pt x="16" y="13"/>
                    </a:lnTo>
                    <a:lnTo>
                      <a:pt x="14" y="14"/>
                    </a:lnTo>
                    <a:lnTo>
                      <a:pt x="13" y="14"/>
                    </a:lnTo>
                    <a:lnTo>
                      <a:pt x="13" y="16"/>
                    </a:lnTo>
                    <a:lnTo>
                      <a:pt x="13" y="18"/>
                    </a:lnTo>
                    <a:lnTo>
                      <a:pt x="11" y="18"/>
                    </a:lnTo>
                    <a:lnTo>
                      <a:pt x="11" y="20"/>
                    </a:lnTo>
                    <a:lnTo>
                      <a:pt x="11" y="21"/>
                    </a:lnTo>
                    <a:lnTo>
                      <a:pt x="11" y="23"/>
                    </a:lnTo>
                    <a:lnTo>
                      <a:pt x="9" y="23"/>
                    </a:lnTo>
                    <a:lnTo>
                      <a:pt x="9" y="25"/>
                    </a:lnTo>
                    <a:lnTo>
                      <a:pt x="9" y="27"/>
                    </a:lnTo>
                    <a:lnTo>
                      <a:pt x="9" y="28"/>
                    </a:lnTo>
                    <a:lnTo>
                      <a:pt x="11" y="30"/>
                    </a:lnTo>
                    <a:lnTo>
                      <a:pt x="11" y="32"/>
                    </a:lnTo>
                    <a:lnTo>
                      <a:pt x="11" y="34"/>
                    </a:lnTo>
                    <a:lnTo>
                      <a:pt x="13" y="34"/>
                    </a:lnTo>
                    <a:lnTo>
                      <a:pt x="13" y="36"/>
                    </a:lnTo>
                    <a:lnTo>
                      <a:pt x="14" y="37"/>
                    </a:lnTo>
                    <a:lnTo>
                      <a:pt x="16" y="37"/>
                    </a:lnTo>
                    <a:lnTo>
                      <a:pt x="16" y="39"/>
                    </a:lnTo>
                    <a:lnTo>
                      <a:pt x="18" y="39"/>
                    </a:lnTo>
                    <a:lnTo>
                      <a:pt x="20" y="39"/>
                    </a:lnTo>
                    <a:lnTo>
                      <a:pt x="20" y="41"/>
                    </a:lnTo>
                    <a:lnTo>
                      <a:pt x="22" y="41"/>
                    </a:lnTo>
                    <a:lnTo>
                      <a:pt x="23" y="41"/>
                    </a:lnTo>
                    <a:lnTo>
                      <a:pt x="25" y="41"/>
                    </a:lnTo>
                    <a:lnTo>
                      <a:pt x="27" y="41"/>
                    </a:lnTo>
                    <a:lnTo>
                      <a:pt x="29" y="41"/>
                    </a:lnTo>
                    <a:lnTo>
                      <a:pt x="29" y="51"/>
                    </a:lnTo>
                    <a:lnTo>
                      <a:pt x="27" y="51"/>
                    </a:lnTo>
                    <a:lnTo>
                      <a:pt x="25" y="51"/>
                    </a:lnTo>
                    <a:lnTo>
                      <a:pt x="23" y="51"/>
                    </a:lnTo>
                    <a:lnTo>
                      <a:pt x="22" y="51"/>
                    </a:lnTo>
                    <a:lnTo>
                      <a:pt x="20" y="51"/>
                    </a:lnTo>
                    <a:lnTo>
                      <a:pt x="18" y="50"/>
                    </a:lnTo>
                    <a:lnTo>
                      <a:pt x="16" y="50"/>
                    </a:lnTo>
                    <a:lnTo>
                      <a:pt x="14" y="50"/>
                    </a:lnTo>
                    <a:lnTo>
                      <a:pt x="14" y="48"/>
                    </a:lnTo>
                    <a:lnTo>
                      <a:pt x="13" y="48"/>
                    </a:lnTo>
                    <a:lnTo>
                      <a:pt x="11" y="48"/>
                    </a:lnTo>
                    <a:lnTo>
                      <a:pt x="11" y="46"/>
                    </a:lnTo>
                    <a:lnTo>
                      <a:pt x="9" y="46"/>
                    </a:lnTo>
                    <a:lnTo>
                      <a:pt x="7" y="44"/>
                    </a:lnTo>
                    <a:lnTo>
                      <a:pt x="6" y="43"/>
                    </a:lnTo>
                    <a:lnTo>
                      <a:pt x="6" y="41"/>
                    </a:lnTo>
                    <a:lnTo>
                      <a:pt x="4" y="41"/>
                    </a:lnTo>
                    <a:lnTo>
                      <a:pt x="4" y="39"/>
                    </a:lnTo>
                    <a:lnTo>
                      <a:pt x="4" y="37"/>
                    </a:lnTo>
                    <a:lnTo>
                      <a:pt x="2" y="37"/>
                    </a:lnTo>
                    <a:lnTo>
                      <a:pt x="2" y="36"/>
                    </a:lnTo>
                    <a:lnTo>
                      <a:pt x="2" y="34"/>
                    </a:lnTo>
                    <a:lnTo>
                      <a:pt x="2" y="32"/>
                    </a:lnTo>
                    <a:lnTo>
                      <a:pt x="0" y="32"/>
                    </a:lnTo>
                    <a:lnTo>
                      <a:pt x="0" y="30"/>
                    </a:lnTo>
                    <a:lnTo>
                      <a:pt x="0" y="28"/>
                    </a:lnTo>
                    <a:lnTo>
                      <a:pt x="0" y="27"/>
                    </a:lnTo>
                    <a:lnTo>
                      <a:pt x="0" y="25"/>
                    </a:lnTo>
                    <a:lnTo>
                      <a:pt x="0" y="23"/>
                    </a:lnTo>
                    <a:lnTo>
                      <a:pt x="0" y="21"/>
                    </a:lnTo>
                    <a:lnTo>
                      <a:pt x="0" y="20"/>
                    </a:lnTo>
                    <a:lnTo>
                      <a:pt x="2" y="20"/>
                    </a:lnTo>
                    <a:lnTo>
                      <a:pt x="2" y="18"/>
                    </a:lnTo>
                    <a:lnTo>
                      <a:pt x="2" y="16"/>
                    </a:lnTo>
                    <a:lnTo>
                      <a:pt x="2" y="14"/>
                    </a:lnTo>
                    <a:lnTo>
                      <a:pt x="4" y="13"/>
                    </a:lnTo>
                    <a:lnTo>
                      <a:pt x="4" y="11"/>
                    </a:lnTo>
                    <a:lnTo>
                      <a:pt x="6" y="11"/>
                    </a:lnTo>
                    <a:lnTo>
                      <a:pt x="6" y="9"/>
                    </a:lnTo>
                    <a:lnTo>
                      <a:pt x="7" y="7"/>
                    </a:lnTo>
                    <a:lnTo>
                      <a:pt x="7" y="5"/>
                    </a:lnTo>
                    <a:lnTo>
                      <a:pt x="9" y="5"/>
                    </a:lnTo>
                    <a:lnTo>
                      <a:pt x="11" y="4"/>
                    </a:lnTo>
                    <a:lnTo>
                      <a:pt x="13" y="4"/>
                    </a:lnTo>
                    <a:lnTo>
                      <a:pt x="13" y="2"/>
                    </a:lnTo>
                    <a:lnTo>
                      <a:pt x="14" y="2"/>
                    </a:lnTo>
                    <a:lnTo>
                      <a:pt x="16" y="2"/>
                    </a:lnTo>
                    <a:lnTo>
                      <a:pt x="18" y="2"/>
                    </a:lnTo>
                    <a:lnTo>
                      <a:pt x="18" y="0"/>
                    </a:lnTo>
                    <a:lnTo>
                      <a:pt x="20" y="0"/>
                    </a:lnTo>
                    <a:lnTo>
                      <a:pt x="22" y="0"/>
                    </a:lnTo>
                    <a:lnTo>
                      <a:pt x="23" y="0"/>
                    </a:lnTo>
                    <a:lnTo>
                      <a:pt x="25" y="0"/>
                    </a:lnTo>
                    <a:lnTo>
                      <a:pt x="27" y="0"/>
                    </a:lnTo>
                    <a:lnTo>
                      <a:pt x="29" y="0"/>
                    </a:lnTo>
                    <a:lnTo>
                      <a:pt x="29" y="2"/>
                    </a:lnTo>
                    <a:lnTo>
                      <a:pt x="31" y="2"/>
                    </a:lnTo>
                    <a:lnTo>
                      <a:pt x="32" y="2"/>
                    </a:lnTo>
                    <a:lnTo>
                      <a:pt x="34" y="2"/>
                    </a:lnTo>
                    <a:lnTo>
                      <a:pt x="34" y="4"/>
                    </a:lnTo>
                    <a:lnTo>
                      <a:pt x="36" y="4"/>
                    </a:lnTo>
                    <a:lnTo>
                      <a:pt x="38" y="4"/>
                    </a:lnTo>
                    <a:lnTo>
                      <a:pt x="38" y="5"/>
                    </a:lnTo>
                    <a:lnTo>
                      <a:pt x="39" y="5"/>
                    </a:lnTo>
                    <a:lnTo>
                      <a:pt x="39" y="7"/>
                    </a:lnTo>
                    <a:lnTo>
                      <a:pt x="41" y="7"/>
                    </a:lnTo>
                    <a:lnTo>
                      <a:pt x="41" y="9"/>
                    </a:lnTo>
                    <a:lnTo>
                      <a:pt x="43" y="9"/>
                    </a:lnTo>
                    <a:lnTo>
                      <a:pt x="43" y="11"/>
                    </a:lnTo>
                    <a:lnTo>
                      <a:pt x="45" y="11"/>
                    </a:lnTo>
                    <a:lnTo>
                      <a:pt x="45" y="13"/>
                    </a:lnTo>
                    <a:lnTo>
                      <a:pt x="47" y="14"/>
                    </a:lnTo>
                    <a:lnTo>
                      <a:pt x="47" y="16"/>
                    </a:lnTo>
                    <a:lnTo>
                      <a:pt x="48" y="16"/>
                    </a:lnTo>
                    <a:lnTo>
                      <a:pt x="48" y="18"/>
                    </a:lnTo>
                    <a:lnTo>
                      <a:pt x="52" y="23"/>
                    </a:lnTo>
                    <a:lnTo>
                      <a:pt x="52" y="25"/>
                    </a:lnTo>
                    <a:lnTo>
                      <a:pt x="52" y="27"/>
                    </a:lnTo>
                    <a:lnTo>
                      <a:pt x="54" y="27"/>
                    </a:lnTo>
                    <a:lnTo>
                      <a:pt x="54" y="28"/>
                    </a:lnTo>
                    <a:lnTo>
                      <a:pt x="56" y="30"/>
                    </a:lnTo>
                    <a:lnTo>
                      <a:pt x="56" y="32"/>
                    </a:lnTo>
                    <a:lnTo>
                      <a:pt x="57" y="32"/>
                    </a:lnTo>
                    <a:lnTo>
                      <a:pt x="57" y="34"/>
                    </a:lnTo>
                    <a:lnTo>
                      <a:pt x="59" y="34"/>
                    </a:lnTo>
                    <a:lnTo>
                      <a:pt x="59" y="36"/>
                    </a:lnTo>
                    <a:lnTo>
                      <a:pt x="61" y="37"/>
                    </a:lnTo>
                    <a:lnTo>
                      <a:pt x="63" y="39"/>
                    </a:lnTo>
                    <a:lnTo>
                      <a:pt x="64" y="39"/>
                    </a:lnTo>
                    <a:lnTo>
                      <a:pt x="64" y="41"/>
                    </a:lnTo>
                    <a:lnTo>
                      <a:pt x="66" y="41"/>
                    </a:lnTo>
                    <a:lnTo>
                      <a:pt x="68" y="41"/>
                    </a:lnTo>
                    <a:lnTo>
                      <a:pt x="68" y="43"/>
                    </a:lnTo>
                    <a:lnTo>
                      <a:pt x="68" y="0"/>
                    </a:lnTo>
                    <a:lnTo>
                      <a:pt x="79" y="0"/>
                    </a:lnTo>
                    <a:lnTo>
                      <a:pt x="79" y="5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7" name="Freeform 91"/>
              <p:cNvSpPr>
                <a:spLocks/>
              </p:cNvSpPr>
              <p:nvPr/>
            </p:nvSpPr>
            <p:spPr bwMode="auto">
              <a:xfrm>
                <a:off x="4366" y="1263"/>
                <a:ext cx="77" cy="55"/>
              </a:xfrm>
              <a:custGeom>
                <a:avLst/>
                <a:gdLst>
                  <a:gd name="T0" fmla="*/ 46 w 76"/>
                  <a:gd name="T1" fmla="*/ 50 h 54"/>
                  <a:gd name="T2" fmla="*/ 46 w 76"/>
                  <a:gd name="T3" fmla="*/ 23 h 54"/>
                  <a:gd name="T4" fmla="*/ 12 w 76"/>
                  <a:gd name="T5" fmla="*/ 23 h 54"/>
                  <a:gd name="T6" fmla="*/ 46 w 76"/>
                  <a:gd name="T7" fmla="*/ 50 h 54"/>
                  <a:gd name="T8" fmla="*/ 75 w 76"/>
                  <a:gd name="T9" fmla="*/ 23 h 54"/>
                  <a:gd name="T10" fmla="*/ 55 w 76"/>
                  <a:gd name="T11" fmla="*/ 23 h 54"/>
                  <a:gd name="T12" fmla="*/ 55 w 76"/>
                  <a:gd name="T13" fmla="*/ 59 h 54"/>
                  <a:gd name="T14" fmla="*/ 46 w 76"/>
                  <a:gd name="T15" fmla="*/ 59 h 54"/>
                  <a:gd name="T16" fmla="*/ 0 w 76"/>
                  <a:gd name="T17" fmla="*/ 23 h 54"/>
                  <a:gd name="T18" fmla="*/ 0 w 76"/>
                  <a:gd name="T19" fmla="*/ 11 h 54"/>
                  <a:gd name="T20" fmla="*/ 46 w 76"/>
                  <a:gd name="T21" fmla="*/ 11 h 54"/>
                  <a:gd name="T22" fmla="*/ 46 w 76"/>
                  <a:gd name="T23" fmla="*/ 0 h 54"/>
                  <a:gd name="T24" fmla="*/ 55 w 76"/>
                  <a:gd name="T25" fmla="*/ 0 h 54"/>
                  <a:gd name="T26" fmla="*/ 55 w 76"/>
                  <a:gd name="T27" fmla="*/ 11 h 54"/>
                  <a:gd name="T28" fmla="*/ 75 w 76"/>
                  <a:gd name="T29" fmla="*/ 11 h 54"/>
                  <a:gd name="T30" fmla="*/ 75 w 76"/>
                  <a:gd name="T31" fmla="*/ 23 h 54"/>
                  <a:gd name="T32" fmla="*/ 46 w 76"/>
                  <a:gd name="T33" fmla="*/ 5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4"/>
                  <a:gd name="T53" fmla="*/ 76 w 7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4">
                    <a:moveTo>
                      <a:pt x="46" y="44"/>
                    </a:moveTo>
                    <a:lnTo>
                      <a:pt x="46" y="20"/>
                    </a:lnTo>
                    <a:lnTo>
                      <a:pt x="12" y="20"/>
                    </a:lnTo>
                    <a:lnTo>
                      <a:pt x="46" y="44"/>
                    </a:lnTo>
                    <a:lnTo>
                      <a:pt x="75" y="20"/>
                    </a:lnTo>
                    <a:lnTo>
                      <a:pt x="55" y="20"/>
                    </a:lnTo>
                    <a:lnTo>
                      <a:pt x="55" y="53"/>
                    </a:lnTo>
                    <a:lnTo>
                      <a:pt x="46" y="53"/>
                    </a:lnTo>
                    <a:lnTo>
                      <a:pt x="0" y="20"/>
                    </a:lnTo>
                    <a:lnTo>
                      <a:pt x="0" y="11"/>
                    </a:lnTo>
                    <a:lnTo>
                      <a:pt x="46" y="11"/>
                    </a:lnTo>
                    <a:lnTo>
                      <a:pt x="46" y="0"/>
                    </a:lnTo>
                    <a:lnTo>
                      <a:pt x="55" y="0"/>
                    </a:lnTo>
                    <a:lnTo>
                      <a:pt x="55" y="11"/>
                    </a:lnTo>
                    <a:lnTo>
                      <a:pt x="75" y="11"/>
                    </a:lnTo>
                    <a:lnTo>
                      <a:pt x="75" y="20"/>
                    </a:lnTo>
                    <a:lnTo>
                      <a:pt x="46" y="44"/>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8" name="Freeform 92"/>
              <p:cNvSpPr>
                <a:spLocks/>
              </p:cNvSpPr>
              <p:nvPr/>
            </p:nvSpPr>
            <p:spPr bwMode="auto">
              <a:xfrm>
                <a:off x="3966" y="1254"/>
                <a:ext cx="80" cy="60"/>
              </a:xfrm>
              <a:custGeom>
                <a:avLst/>
                <a:gdLst>
                  <a:gd name="T0" fmla="*/ 48 w 80"/>
                  <a:gd name="T1" fmla="*/ 13 h 56"/>
                  <a:gd name="T2" fmla="*/ 43 w 80"/>
                  <a:gd name="T3" fmla="*/ 19 h 56"/>
                  <a:gd name="T4" fmla="*/ 37 w 80"/>
                  <a:gd name="T5" fmla="*/ 23 h 56"/>
                  <a:gd name="T6" fmla="*/ 37 w 80"/>
                  <a:gd name="T7" fmla="*/ 32 h 56"/>
                  <a:gd name="T8" fmla="*/ 39 w 80"/>
                  <a:gd name="T9" fmla="*/ 39 h 56"/>
                  <a:gd name="T10" fmla="*/ 43 w 80"/>
                  <a:gd name="T11" fmla="*/ 46 h 56"/>
                  <a:gd name="T12" fmla="*/ 50 w 80"/>
                  <a:gd name="T13" fmla="*/ 49 h 56"/>
                  <a:gd name="T14" fmla="*/ 59 w 80"/>
                  <a:gd name="T15" fmla="*/ 49 h 56"/>
                  <a:gd name="T16" fmla="*/ 64 w 80"/>
                  <a:gd name="T17" fmla="*/ 42 h 56"/>
                  <a:gd name="T18" fmla="*/ 70 w 80"/>
                  <a:gd name="T19" fmla="*/ 39 h 56"/>
                  <a:gd name="T20" fmla="*/ 71 w 80"/>
                  <a:gd name="T21" fmla="*/ 32 h 56"/>
                  <a:gd name="T22" fmla="*/ 70 w 80"/>
                  <a:gd name="T23" fmla="*/ 25 h 56"/>
                  <a:gd name="T24" fmla="*/ 66 w 80"/>
                  <a:gd name="T25" fmla="*/ 19 h 56"/>
                  <a:gd name="T26" fmla="*/ 59 w 80"/>
                  <a:gd name="T27" fmla="*/ 13 h 56"/>
                  <a:gd name="T28" fmla="*/ 21 w 80"/>
                  <a:gd name="T29" fmla="*/ 2 h 56"/>
                  <a:gd name="T30" fmla="*/ 14 w 80"/>
                  <a:gd name="T31" fmla="*/ 13 h 56"/>
                  <a:gd name="T32" fmla="*/ 11 w 80"/>
                  <a:gd name="T33" fmla="*/ 21 h 56"/>
                  <a:gd name="T34" fmla="*/ 9 w 80"/>
                  <a:gd name="T35" fmla="*/ 28 h 56"/>
                  <a:gd name="T36" fmla="*/ 11 w 80"/>
                  <a:gd name="T37" fmla="*/ 37 h 56"/>
                  <a:gd name="T38" fmla="*/ 16 w 80"/>
                  <a:gd name="T39" fmla="*/ 42 h 56"/>
                  <a:gd name="T40" fmla="*/ 23 w 80"/>
                  <a:gd name="T41" fmla="*/ 46 h 56"/>
                  <a:gd name="T42" fmla="*/ 30 w 80"/>
                  <a:gd name="T43" fmla="*/ 49 h 56"/>
                  <a:gd name="T44" fmla="*/ 34 w 80"/>
                  <a:gd name="T45" fmla="*/ 49 h 56"/>
                  <a:gd name="T46" fmla="*/ 30 w 80"/>
                  <a:gd name="T47" fmla="*/ 39 h 56"/>
                  <a:gd name="T48" fmla="*/ 29 w 80"/>
                  <a:gd name="T49" fmla="*/ 32 h 56"/>
                  <a:gd name="T50" fmla="*/ 29 w 80"/>
                  <a:gd name="T51" fmla="*/ 23 h 56"/>
                  <a:gd name="T52" fmla="*/ 30 w 80"/>
                  <a:gd name="T53" fmla="*/ 13 h 56"/>
                  <a:gd name="T54" fmla="*/ 34 w 80"/>
                  <a:gd name="T55" fmla="*/ 7 h 56"/>
                  <a:gd name="T56" fmla="*/ 41 w 80"/>
                  <a:gd name="T57" fmla="*/ 4 h 56"/>
                  <a:gd name="T58" fmla="*/ 50 w 80"/>
                  <a:gd name="T59" fmla="*/ 2 h 56"/>
                  <a:gd name="T60" fmla="*/ 57 w 80"/>
                  <a:gd name="T61" fmla="*/ 0 h 56"/>
                  <a:gd name="T62" fmla="*/ 64 w 80"/>
                  <a:gd name="T63" fmla="*/ 2 h 56"/>
                  <a:gd name="T64" fmla="*/ 70 w 80"/>
                  <a:gd name="T65" fmla="*/ 6 h 56"/>
                  <a:gd name="T66" fmla="*/ 75 w 80"/>
                  <a:gd name="T67" fmla="*/ 11 h 56"/>
                  <a:gd name="T68" fmla="*/ 79 w 80"/>
                  <a:gd name="T69" fmla="*/ 19 h 56"/>
                  <a:gd name="T70" fmla="*/ 79 w 80"/>
                  <a:gd name="T71" fmla="*/ 28 h 56"/>
                  <a:gd name="T72" fmla="*/ 79 w 80"/>
                  <a:gd name="T73" fmla="*/ 37 h 56"/>
                  <a:gd name="T74" fmla="*/ 77 w 80"/>
                  <a:gd name="T75" fmla="*/ 46 h 56"/>
                  <a:gd name="T76" fmla="*/ 70 w 80"/>
                  <a:gd name="T77" fmla="*/ 54 h 56"/>
                  <a:gd name="T78" fmla="*/ 64 w 80"/>
                  <a:gd name="T79" fmla="*/ 58 h 56"/>
                  <a:gd name="T80" fmla="*/ 55 w 80"/>
                  <a:gd name="T81" fmla="*/ 59 h 56"/>
                  <a:gd name="T82" fmla="*/ 48 w 80"/>
                  <a:gd name="T83" fmla="*/ 61 h 56"/>
                  <a:gd name="T84" fmla="*/ 39 w 80"/>
                  <a:gd name="T85" fmla="*/ 61 h 56"/>
                  <a:gd name="T86" fmla="*/ 30 w 80"/>
                  <a:gd name="T87" fmla="*/ 59 h 56"/>
                  <a:gd name="T88" fmla="*/ 23 w 80"/>
                  <a:gd name="T89" fmla="*/ 58 h 56"/>
                  <a:gd name="T90" fmla="*/ 14 w 80"/>
                  <a:gd name="T91" fmla="*/ 56 h 56"/>
                  <a:gd name="T92" fmla="*/ 9 w 80"/>
                  <a:gd name="T93" fmla="*/ 52 h 56"/>
                  <a:gd name="T94" fmla="*/ 4 w 80"/>
                  <a:gd name="T95" fmla="*/ 42 h 56"/>
                  <a:gd name="T96" fmla="*/ 0 w 80"/>
                  <a:gd name="T97" fmla="*/ 37 h 56"/>
                  <a:gd name="T98" fmla="*/ 0 w 80"/>
                  <a:gd name="T99" fmla="*/ 28 h 56"/>
                  <a:gd name="T100" fmla="*/ 0 w 80"/>
                  <a:gd name="T101" fmla="*/ 19 h 56"/>
                  <a:gd name="T102" fmla="*/ 4 w 80"/>
                  <a:gd name="T103" fmla="*/ 9 h 56"/>
                  <a:gd name="T104" fmla="*/ 9 w 80"/>
                  <a:gd name="T105" fmla="*/ 6 h 56"/>
                  <a:gd name="T106" fmla="*/ 14 w 80"/>
                  <a:gd name="T107" fmla="*/ 2 h 56"/>
                  <a:gd name="T108" fmla="*/ 54 w 80"/>
                  <a:gd name="T109" fmla="*/ 11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56"/>
                  <a:gd name="T167" fmla="*/ 80 w 80"/>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56">
                    <a:moveTo>
                      <a:pt x="54" y="11"/>
                    </a:moveTo>
                    <a:lnTo>
                      <a:pt x="52" y="11"/>
                    </a:lnTo>
                    <a:lnTo>
                      <a:pt x="52" y="13"/>
                    </a:lnTo>
                    <a:lnTo>
                      <a:pt x="50" y="13"/>
                    </a:lnTo>
                    <a:lnTo>
                      <a:pt x="48" y="13"/>
                    </a:lnTo>
                    <a:lnTo>
                      <a:pt x="46" y="13"/>
                    </a:lnTo>
                    <a:lnTo>
                      <a:pt x="45" y="13"/>
                    </a:lnTo>
                    <a:lnTo>
                      <a:pt x="45" y="15"/>
                    </a:lnTo>
                    <a:lnTo>
                      <a:pt x="43" y="15"/>
                    </a:lnTo>
                    <a:lnTo>
                      <a:pt x="43" y="16"/>
                    </a:lnTo>
                    <a:lnTo>
                      <a:pt x="41" y="16"/>
                    </a:lnTo>
                    <a:lnTo>
                      <a:pt x="41" y="18"/>
                    </a:lnTo>
                    <a:lnTo>
                      <a:pt x="39" y="18"/>
                    </a:lnTo>
                    <a:lnTo>
                      <a:pt x="39" y="20"/>
                    </a:lnTo>
                    <a:lnTo>
                      <a:pt x="37" y="20"/>
                    </a:lnTo>
                    <a:lnTo>
                      <a:pt x="37" y="22"/>
                    </a:lnTo>
                    <a:lnTo>
                      <a:pt x="37" y="23"/>
                    </a:lnTo>
                    <a:lnTo>
                      <a:pt x="37" y="25"/>
                    </a:lnTo>
                    <a:lnTo>
                      <a:pt x="37" y="27"/>
                    </a:lnTo>
                    <a:lnTo>
                      <a:pt x="37" y="29"/>
                    </a:lnTo>
                    <a:lnTo>
                      <a:pt x="37" y="30"/>
                    </a:lnTo>
                    <a:lnTo>
                      <a:pt x="37" y="32"/>
                    </a:lnTo>
                    <a:lnTo>
                      <a:pt x="37" y="34"/>
                    </a:lnTo>
                    <a:lnTo>
                      <a:pt x="39" y="34"/>
                    </a:lnTo>
                    <a:lnTo>
                      <a:pt x="39" y="36"/>
                    </a:lnTo>
                    <a:lnTo>
                      <a:pt x="39" y="38"/>
                    </a:lnTo>
                    <a:lnTo>
                      <a:pt x="41" y="38"/>
                    </a:lnTo>
                    <a:lnTo>
                      <a:pt x="41" y="39"/>
                    </a:lnTo>
                    <a:lnTo>
                      <a:pt x="43" y="39"/>
                    </a:lnTo>
                    <a:lnTo>
                      <a:pt x="43" y="41"/>
                    </a:lnTo>
                    <a:lnTo>
                      <a:pt x="45" y="41"/>
                    </a:lnTo>
                    <a:lnTo>
                      <a:pt x="46" y="41"/>
                    </a:lnTo>
                    <a:lnTo>
                      <a:pt x="46" y="43"/>
                    </a:lnTo>
                    <a:lnTo>
                      <a:pt x="48" y="43"/>
                    </a:lnTo>
                    <a:lnTo>
                      <a:pt x="50" y="43"/>
                    </a:lnTo>
                    <a:lnTo>
                      <a:pt x="52" y="43"/>
                    </a:lnTo>
                    <a:lnTo>
                      <a:pt x="54" y="43"/>
                    </a:lnTo>
                    <a:lnTo>
                      <a:pt x="55" y="43"/>
                    </a:lnTo>
                    <a:lnTo>
                      <a:pt x="57" y="43"/>
                    </a:lnTo>
                    <a:lnTo>
                      <a:pt x="59" y="43"/>
                    </a:lnTo>
                    <a:lnTo>
                      <a:pt x="61" y="43"/>
                    </a:lnTo>
                    <a:lnTo>
                      <a:pt x="61" y="41"/>
                    </a:lnTo>
                    <a:lnTo>
                      <a:pt x="62" y="41"/>
                    </a:lnTo>
                    <a:lnTo>
                      <a:pt x="64" y="41"/>
                    </a:lnTo>
                    <a:lnTo>
                      <a:pt x="64" y="39"/>
                    </a:lnTo>
                    <a:lnTo>
                      <a:pt x="66" y="39"/>
                    </a:lnTo>
                    <a:lnTo>
                      <a:pt x="66" y="38"/>
                    </a:lnTo>
                    <a:lnTo>
                      <a:pt x="68" y="38"/>
                    </a:lnTo>
                    <a:lnTo>
                      <a:pt x="68" y="36"/>
                    </a:lnTo>
                    <a:lnTo>
                      <a:pt x="70" y="36"/>
                    </a:lnTo>
                    <a:lnTo>
                      <a:pt x="70" y="34"/>
                    </a:lnTo>
                    <a:lnTo>
                      <a:pt x="70" y="32"/>
                    </a:lnTo>
                    <a:lnTo>
                      <a:pt x="70" y="30"/>
                    </a:lnTo>
                    <a:lnTo>
                      <a:pt x="70" y="29"/>
                    </a:lnTo>
                    <a:lnTo>
                      <a:pt x="71" y="29"/>
                    </a:lnTo>
                    <a:lnTo>
                      <a:pt x="71" y="27"/>
                    </a:lnTo>
                    <a:lnTo>
                      <a:pt x="71" y="25"/>
                    </a:lnTo>
                    <a:lnTo>
                      <a:pt x="70" y="25"/>
                    </a:lnTo>
                    <a:lnTo>
                      <a:pt x="70" y="23"/>
                    </a:lnTo>
                    <a:lnTo>
                      <a:pt x="70" y="22"/>
                    </a:lnTo>
                    <a:lnTo>
                      <a:pt x="70" y="20"/>
                    </a:lnTo>
                    <a:lnTo>
                      <a:pt x="68" y="20"/>
                    </a:lnTo>
                    <a:lnTo>
                      <a:pt x="68" y="18"/>
                    </a:lnTo>
                    <a:lnTo>
                      <a:pt x="68" y="16"/>
                    </a:lnTo>
                    <a:lnTo>
                      <a:pt x="66" y="16"/>
                    </a:lnTo>
                    <a:lnTo>
                      <a:pt x="64" y="15"/>
                    </a:lnTo>
                    <a:lnTo>
                      <a:pt x="62" y="15"/>
                    </a:lnTo>
                    <a:lnTo>
                      <a:pt x="62" y="13"/>
                    </a:lnTo>
                    <a:lnTo>
                      <a:pt x="61" y="13"/>
                    </a:lnTo>
                    <a:lnTo>
                      <a:pt x="59" y="13"/>
                    </a:lnTo>
                    <a:lnTo>
                      <a:pt x="57" y="13"/>
                    </a:lnTo>
                    <a:lnTo>
                      <a:pt x="55" y="13"/>
                    </a:lnTo>
                    <a:lnTo>
                      <a:pt x="55" y="11"/>
                    </a:lnTo>
                    <a:lnTo>
                      <a:pt x="54" y="11"/>
                    </a:lnTo>
                    <a:lnTo>
                      <a:pt x="21" y="2"/>
                    </a:lnTo>
                    <a:lnTo>
                      <a:pt x="21" y="13"/>
                    </a:lnTo>
                    <a:lnTo>
                      <a:pt x="20" y="13"/>
                    </a:lnTo>
                    <a:lnTo>
                      <a:pt x="18" y="13"/>
                    </a:lnTo>
                    <a:lnTo>
                      <a:pt x="16" y="13"/>
                    </a:lnTo>
                    <a:lnTo>
                      <a:pt x="14" y="13"/>
                    </a:lnTo>
                    <a:lnTo>
                      <a:pt x="14" y="15"/>
                    </a:lnTo>
                    <a:lnTo>
                      <a:pt x="12" y="15"/>
                    </a:lnTo>
                    <a:lnTo>
                      <a:pt x="12" y="16"/>
                    </a:lnTo>
                    <a:lnTo>
                      <a:pt x="11" y="16"/>
                    </a:lnTo>
                    <a:lnTo>
                      <a:pt x="11" y="18"/>
                    </a:lnTo>
                    <a:lnTo>
                      <a:pt x="9" y="18"/>
                    </a:lnTo>
                    <a:lnTo>
                      <a:pt x="9" y="20"/>
                    </a:lnTo>
                    <a:lnTo>
                      <a:pt x="9" y="22"/>
                    </a:lnTo>
                    <a:lnTo>
                      <a:pt x="9" y="23"/>
                    </a:lnTo>
                    <a:lnTo>
                      <a:pt x="9" y="25"/>
                    </a:lnTo>
                    <a:lnTo>
                      <a:pt x="9" y="27"/>
                    </a:lnTo>
                    <a:lnTo>
                      <a:pt x="9" y="29"/>
                    </a:lnTo>
                    <a:lnTo>
                      <a:pt x="9" y="30"/>
                    </a:lnTo>
                    <a:lnTo>
                      <a:pt x="9" y="32"/>
                    </a:lnTo>
                    <a:lnTo>
                      <a:pt x="11" y="34"/>
                    </a:lnTo>
                    <a:lnTo>
                      <a:pt x="11" y="36"/>
                    </a:lnTo>
                    <a:lnTo>
                      <a:pt x="12" y="36"/>
                    </a:lnTo>
                    <a:lnTo>
                      <a:pt x="12" y="38"/>
                    </a:lnTo>
                    <a:lnTo>
                      <a:pt x="14" y="38"/>
                    </a:lnTo>
                    <a:lnTo>
                      <a:pt x="16" y="39"/>
                    </a:lnTo>
                    <a:lnTo>
                      <a:pt x="18" y="39"/>
                    </a:lnTo>
                    <a:lnTo>
                      <a:pt x="18" y="41"/>
                    </a:lnTo>
                    <a:lnTo>
                      <a:pt x="20" y="41"/>
                    </a:lnTo>
                    <a:lnTo>
                      <a:pt x="21" y="41"/>
                    </a:lnTo>
                    <a:lnTo>
                      <a:pt x="23" y="41"/>
                    </a:lnTo>
                    <a:lnTo>
                      <a:pt x="23" y="43"/>
                    </a:lnTo>
                    <a:lnTo>
                      <a:pt x="25" y="43"/>
                    </a:lnTo>
                    <a:lnTo>
                      <a:pt x="27" y="43"/>
                    </a:lnTo>
                    <a:lnTo>
                      <a:pt x="29" y="43"/>
                    </a:lnTo>
                    <a:lnTo>
                      <a:pt x="30" y="43"/>
                    </a:lnTo>
                    <a:lnTo>
                      <a:pt x="32" y="43"/>
                    </a:lnTo>
                    <a:lnTo>
                      <a:pt x="34" y="43"/>
                    </a:lnTo>
                    <a:lnTo>
                      <a:pt x="36" y="45"/>
                    </a:lnTo>
                    <a:lnTo>
                      <a:pt x="36" y="43"/>
                    </a:lnTo>
                    <a:lnTo>
                      <a:pt x="34" y="43"/>
                    </a:lnTo>
                    <a:lnTo>
                      <a:pt x="34" y="41"/>
                    </a:lnTo>
                    <a:lnTo>
                      <a:pt x="32" y="41"/>
                    </a:lnTo>
                    <a:lnTo>
                      <a:pt x="32" y="39"/>
                    </a:lnTo>
                    <a:lnTo>
                      <a:pt x="30" y="38"/>
                    </a:lnTo>
                    <a:lnTo>
                      <a:pt x="30" y="36"/>
                    </a:lnTo>
                    <a:lnTo>
                      <a:pt x="30" y="34"/>
                    </a:lnTo>
                    <a:lnTo>
                      <a:pt x="29" y="34"/>
                    </a:lnTo>
                    <a:lnTo>
                      <a:pt x="29" y="32"/>
                    </a:lnTo>
                    <a:lnTo>
                      <a:pt x="29" y="30"/>
                    </a:lnTo>
                    <a:lnTo>
                      <a:pt x="29" y="29"/>
                    </a:lnTo>
                    <a:lnTo>
                      <a:pt x="29" y="27"/>
                    </a:lnTo>
                    <a:lnTo>
                      <a:pt x="29" y="25"/>
                    </a:lnTo>
                    <a:lnTo>
                      <a:pt x="29" y="23"/>
                    </a:lnTo>
                    <a:lnTo>
                      <a:pt x="29" y="22"/>
                    </a:lnTo>
                    <a:lnTo>
                      <a:pt x="29" y="20"/>
                    </a:lnTo>
                    <a:lnTo>
                      <a:pt x="29" y="18"/>
                    </a:lnTo>
                    <a:lnTo>
                      <a:pt x="29" y="16"/>
                    </a:lnTo>
                    <a:lnTo>
                      <a:pt x="30" y="16"/>
                    </a:lnTo>
                    <a:lnTo>
                      <a:pt x="30" y="15"/>
                    </a:lnTo>
                    <a:lnTo>
                      <a:pt x="30" y="13"/>
                    </a:lnTo>
                    <a:lnTo>
                      <a:pt x="32" y="13"/>
                    </a:lnTo>
                    <a:lnTo>
                      <a:pt x="32" y="11"/>
                    </a:lnTo>
                    <a:lnTo>
                      <a:pt x="32" y="9"/>
                    </a:lnTo>
                    <a:lnTo>
                      <a:pt x="34" y="9"/>
                    </a:lnTo>
                    <a:lnTo>
                      <a:pt x="34" y="7"/>
                    </a:lnTo>
                    <a:lnTo>
                      <a:pt x="36" y="7"/>
                    </a:lnTo>
                    <a:lnTo>
                      <a:pt x="37" y="6"/>
                    </a:lnTo>
                    <a:lnTo>
                      <a:pt x="39" y="6"/>
                    </a:lnTo>
                    <a:lnTo>
                      <a:pt x="39" y="4"/>
                    </a:lnTo>
                    <a:lnTo>
                      <a:pt x="41" y="4"/>
                    </a:lnTo>
                    <a:lnTo>
                      <a:pt x="43" y="2"/>
                    </a:lnTo>
                    <a:lnTo>
                      <a:pt x="45" y="2"/>
                    </a:lnTo>
                    <a:lnTo>
                      <a:pt x="46" y="2"/>
                    </a:lnTo>
                    <a:lnTo>
                      <a:pt x="48" y="2"/>
                    </a:lnTo>
                    <a:lnTo>
                      <a:pt x="50" y="2"/>
                    </a:lnTo>
                    <a:lnTo>
                      <a:pt x="50" y="0"/>
                    </a:lnTo>
                    <a:lnTo>
                      <a:pt x="52" y="0"/>
                    </a:lnTo>
                    <a:lnTo>
                      <a:pt x="54" y="0"/>
                    </a:lnTo>
                    <a:lnTo>
                      <a:pt x="55" y="0"/>
                    </a:lnTo>
                    <a:lnTo>
                      <a:pt x="57" y="0"/>
                    </a:lnTo>
                    <a:lnTo>
                      <a:pt x="57" y="2"/>
                    </a:lnTo>
                    <a:lnTo>
                      <a:pt x="59" y="2"/>
                    </a:lnTo>
                    <a:lnTo>
                      <a:pt x="61" y="2"/>
                    </a:lnTo>
                    <a:lnTo>
                      <a:pt x="62" y="2"/>
                    </a:lnTo>
                    <a:lnTo>
                      <a:pt x="64" y="2"/>
                    </a:lnTo>
                    <a:lnTo>
                      <a:pt x="64" y="4"/>
                    </a:lnTo>
                    <a:lnTo>
                      <a:pt x="66" y="4"/>
                    </a:lnTo>
                    <a:lnTo>
                      <a:pt x="68" y="4"/>
                    </a:lnTo>
                    <a:lnTo>
                      <a:pt x="68" y="6"/>
                    </a:lnTo>
                    <a:lnTo>
                      <a:pt x="70" y="6"/>
                    </a:lnTo>
                    <a:lnTo>
                      <a:pt x="70" y="7"/>
                    </a:lnTo>
                    <a:lnTo>
                      <a:pt x="71" y="7"/>
                    </a:lnTo>
                    <a:lnTo>
                      <a:pt x="73" y="9"/>
                    </a:lnTo>
                    <a:lnTo>
                      <a:pt x="73" y="11"/>
                    </a:lnTo>
                    <a:lnTo>
                      <a:pt x="75" y="11"/>
                    </a:lnTo>
                    <a:lnTo>
                      <a:pt x="75" y="13"/>
                    </a:lnTo>
                    <a:lnTo>
                      <a:pt x="77" y="13"/>
                    </a:lnTo>
                    <a:lnTo>
                      <a:pt x="77" y="15"/>
                    </a:lnTo>
                    <a:lnTo>
                      <a:pt x="77" y="16"/>
                    </a:lnTo>
                    <a:lnTo>
                      <a:pt x="79" y="16"/>
                    </a:lnTo>
                    <a:lnTo>
                      <a:pt x="79" y="18"/>
                    </a:lnTo>
                    <a:lnTo>
                      <a:pt x="79" y="20"/>
                    </a:lnTo>
                    <a:lnTo>
                      <a:pt x="79" y="22"/>
                    </a:lnTo>
                    <a:lnTo>
                      <a:pt x="79" y="23"/>
                    </a:lnTo>
                    <a:lnTo>
                      <a:pt x="79" y="25"/>
                    </a:lnTo>
                    <a:lnTo>
                      <a:pt x="79" y="27"/>
                    </a:lnTo>
                    <a:lnTo>
                      <a:pt x="79" y="29"/>
                    </a:lnTo>
                    <a:lnTo>
                      <a:pt x="79" y="30"/>
                    </a:lnTo>
                    <a:lnTo>
                      <a:pt x="79" y="32"/>
                    </a:lnTo>
                    <a:lnTo>
                      <a:pt x="79" y="34"/>
                    </a:lnTo>
                    <a:lnTo>
                      <a:pt x="79" y="36"/>
                    </a:lnTo>
                    <a:lnTo>
                      <a:pt x="79" y="38"/>
                    </a:lnTo>
                    <a:lnTo>
                      <a:pt x="77" y="38"/>
                    </a:lnTo>
                    <a:lnTo>
                      <a:pt x="77" y="39"/>
                    </a:lnTo>
                    <a:lnTo>
                      <a:pt x="77" y="41"/>
                    </a:lnTo>
                    <a:lnTo>
                      <a:pt x="75" y="41"/>
                    </a:lnTo>
                    <a:lnTo>
                      <a:pt x="75" y="43"/>
                    </a:lnTo>
                    <a:lnTo>
                      <a:pt x="73" y="45"/>
                    </a:lnTo>
                    <a:lnTo>
                      <a:pt x="71" y="46"/>
                    </a:lnTo>
                    <a:lnTo>
                      <a:pt x="70" y="48"/>
                    </a:lnTo>
                    <a:lnTo>
                      <a:pt x="68" y="48"/>
                    </a:lnTo>
                    <a:lnTo>
                      <a:pt x="68" y="50"/>
                    </a:lnTo>
                    <a:lnTo>
                      <a:pt x="66" y="50"/>
                    </a:lnTo>
                    <a:lnTo>
                      <a:pt x="64" y="50"/>
                    </a:lnTo>
                    <a:lnTo>
                      <a:pt x="64" y="52"/>
                    </a:lnTo>
                    <a:lnTo>
                      <a:pt x="62" y="52"/>
                    </a:lnTo>
                    <a:lnTo>
                      <a:pt x="61" y="52"/>
                    </a:lnTo>
                    <a:lnTo>
                      <a:pt x="59" y="53"/>
                    </a:lnTo>
                    <a:lnTo>
                      <a:pt x="57" y="53"/>
                    </a:lnTo>
                    <a:lnTo>
                      <a:pt x="55" y="53"/>
                    </a:lnTo>
                    <a:lnTo>
                      <a:pt x="54" y="53"/>
                    </a:lnTo>
                    <a:lnTo>
                      <a:pt x="52" y="53"/>
                    </a:lnTo>
                    <a:lnTo>
                      <a:pt x="52" y="55"/>
                    </a:lnTo>
                    <a:lnTo>
                      <a:pt x="50" y="55"/>
                    </a:lnTo>
                    <a:lnTo>
                      <a:pt x="48" y="55"/>
                    </a:lnTo>
                    <a:lnTo>
                      <a:pt x="46" y="55"/>
                    </a:lnTo>
                    <a:lnTo>
                      <a:pt x="45" y="55"/>
                    </a:lnTo>
                    <a:lnTo>
                      <a:pt x="43" y="55"/>
                    </a:lnTo>
                    <a:lnTo>
                      <a:pt x="41" y="55"/>
                    </a:lnTo>
                    <a:lnTo>
                      <a:pt x="39" y="55"/>
                    </a:lnTo>
                    <a:lnTo>
                      <a:pt x="37" y="55"/>
                    </a:lnTo>
                    <a:lnTo>
                      <a:pt x="36" y="55"/>
                    </a:lnTo>
                    <a:lnTo>
                      <a:pt x="34" y="55"/>
                    </a:lnTo>
                    <a:lnTo>
                      <a:pt x="32" y="53"/>
                    </a:lnTo>
                    <a:lnTo>
                      <a:pt x="30" y="53"/>
                    </a:lnTo>
                    <a:lnTo>
                      <a:pt x="29" y="53"/>
                    </a:lnTo>
                    <a:lnTo>
                      <a:pt x="27" y="53"/>
                    </a:lnTo>
                    <a:lnTo>
                      <a:pt x="25" y="53"/>
                    </a:lnTo>
                    <a:lnTo>
                      <a:pt x="23" y="53"/>
                    </a:lnTo>
                    <a:lnTo>
                      <a:pt x="23" y="52"/>
                    </a:lnTo>
                    <a:lnTo>
                      <a:pt x="21" y="52"/>
                    </a:lnTo>
                    <a:lnTo>
                      <a:pt x="20" y="52"/>
                    </a:lnTo>
                    <a:lnTo>
                      <a:pt x="18" y="52"/>
                    </a:lnTo>
                    <a:lnTo>
                      <a:pt x="16" y="50"/>
                    </a:lnTo>
                    <a:lnTo>
                      <a:pt x="14" y="50"/>
                    </a:lnTo>
                    <a:lnTo>
                      <a:pt x="14" y="48"/>
                    </a:lnTo>
                    <a:lnTo>
                      <a:pt x="12" y="48"/>
                    </a:lnTo>
                    <a:lnTo>
                      <a:pt x="11" y="48"/>
                    </a:lnTo>
                    <a:lnTo>
                      <a:pt x="11" y="46"/>
                    </a:lnTo>
                    <a:lnTo>
                      <a:pt x="9" y="46"/>
                    </a:lnTo>
                    <a:lnTo>
                      <a:pt x="7" y="45"/>
                    </a:lnTo>
                    <a:lnTo>
                      <a:pt x="5" y="43"/>
                    </a:lnTo>
                    <a:lnTo>
                      <a:pt x="5" y="41"/>
                    </a:lnTo>
                    <a:lnTo>
                      <a:pt x="4" y="41"/>
                    </a:lnTo>
                    <a:lnTo>
                      <a:pt x="4" y="39"/>
                    </a:lnTo>
                    <a:lnTo>
                      <a:pt x="2" y="39"/>
                    </a:lnTo>
                    <a:lnTo>
                      <a:pt x="2" y="38"/>
                    </a:lnTo>
                    <a:lnTo>
                      <a:pt x="2" y="36"/>
                    </a:lnTo>
                    <a:lnTo>
                      <a:pt x="0" y="36"/>
                    </a:lnTo>
                    <a:lnTo>
                      <a:pt x="0" y="34"/>
                    </a:lnTo>
                    <a:lnTo>
                      <a:pt x="0" y="32"/>
                    </a:lnTo>
                    <a:lnTo>
                      <a:pt x="0" y="30"/>
                    </a:lnTo>
                    <a:lnTo>
                      <a:pt x="0" y="29"/>
                    </a:lnTo>
                    <a:lnTo>
                      <a:pt x="0" y="27"/>
                    </a:lnTo>
                    <a:lnTo>
                      <a:pt x="0" y="25"/>
                    </a:lnTo>
                    <a:lnTo>
                      <a:pt x="0" y="23"/>
                    </a:lnTo>
                    <a:lnTo>
                      <a:pt x="0" y="22"/>
                    </a:lnTo>
                    <a:lnTo>
                      <a:pt x="0" y="20"/>
                    </a:lnTo>
                    <a:lnTo>
                      <a:pt x="0" y="18"/>
                    </a:lnTo>
                    <a:lnTo>
                      <a:pt x="0" y="16"/>
                    </a:lnTo>
                    <a:lnTo>
                      <a:pt x="2" y="15"/>
                    </a:lnTo>
                    <a:lnTo>
                      <a:pt x="2" y="13"/>
                    </a:lnTo>
                    <a:lnTo>
                      <a:pt x="2" y="11"/>
                    </a:lnTo>
                    <a:lnTo>
                      <a:pt x="4" y="11"/>
                    </a:lnTo>
                    <a:lnTo>
                      <a:pt x="4" y="9"/>
                    </a:lnTo>
                    <a:lnTo>
                      <a:pt x="5" y="9"/>
                    </a:lnTo>
                    <a:lnTo>
                      <a:pt x="5" y="7"/>
                    </a:lnTo>
                    <a:lnTo>
                      <a:pt x="7" y="7"/>
                    </a:lnTo>
                    <a:lnTo>
                      <a:pt x="7" y="6"/>
                    </a:lnTo>
                    <a:lnTo>
                      <a:pt x="9" y="6"/>
                    </a:lnTo>
                    <a:lnTo>
                      <a:pt x="9" y="4"/>
                    </a:lnTo>
                    <a:lnTo>
                      <a:pt x="11" y="4"/>
                    </a:lnTo>
                    <a:lnTo>
                      <a:pt x="12" y="4"/>
                    </a:lnTo>
                    <a:lnTo>
                      <a:pt x="14" y="4"/>
                    </a:lnTo>
                    <a:lnTo>
                      <a:pt x="14" y="2"/>
                    </a:lnTo>
                    <a:lnTo>
                      <a:pt x="16" y="2"/>
                    </a:lnTo>
                    <a:lnTo>
                      <a:pt x="18" y="2"/>
                    </a:lnTo>
                    <a:lnTo>
                      <a:pt x="20" y="2"/>
                    </a:lnTo>
                    <a:lnTo>
                      <a:pt x="21" y="2"/>
                    </a:lnTo>
                    <a:lnTo>
                      <a:pt x="54" y="11"/>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sp>
            <p:nvSpPr>
              <p:cNvPr id="89" name="Freeform 93"/>
              <p:cNvSpPr>
                <a:spLocks/>
              </p:cNvSpPr>
              <p:nvPr/>
            </p:nvSpPr>
            <p:spPr bwMode="auto">
              <a:xfrm>
                <a:off x="3566" y="1263"/>
                <a:ext cx="81" cy="55"/>
              </a:xfrm>
              <a:custGeom>
                <a:avLst/>
                <a:gdLst>
                  <a:gd name="T0" fmla="*/ 62 w 81"/>
                  <a:gd name="T1" fmla="*/ 47 h 54"/>
                  <a:gd name="T2" fmla="*/ 68 w 81"/>
                  <a:gd name="T3" fmla="*/ 39 h 54"/>
                  <a:gd name="T4" fmla="*/ 70 w 81"/>
                  <a:gd name="T5" fmla="*/ 31 h 54"/>
                  <a:gd name="T6" fmla="*/ 70 w 81"/>
                  <a:gd name="T7" fmla="*/ 23 h 54"/>
                  <a:gd name="T8" fmla="*/ 66 w 81"/>
                  <a:gd name="T9" fmla="*/ 17 h 54"/>
                  <a:gd name="T10" fmla="*/ 59 w 81"/>
                  <a:gd name="T11" fmla="*/ 11 h 54"/>
                  <a:gd name="T12" fmla="*/ 50 w 81"/>
                  <a:gd name="T13" fmla="*/ 11 h 54"/>
                  <a:gd name="T14" fmla="*/ 45 w 81"/>
                  <a:gd name="T15" fmla="*/ 19 h 54"/>
                  <a:gd name="T16" fmla="*/ 41 w 81"/>
                  <a:gd name="T17" fmla="*/ 24 h 54"/>
                  <a:gd name="T18" fmla="*/ 41 w 81"/>
                  <a:gd name="T19" fmla="*/ 33 h 54"/>
                  <a:gd name="T20" fmla="*/ 45 w 81"/>
                  <a:gd name="T21" fmla="*/ 40 h 54"/>
                  <a:gd name="T22" fmla="*/ 50 w 81"/>
                  <a:gd name="T23" fmla="*/ 47 h 54"/>
                  <a:gd name="T24" fmla="*/ 21 w 81"/>
                  <a:gd name="T25" fmla="*/ 43 h 54"/>
                  <a:gd name="T26" fmla="*/ 29 w 81"/>
                  <a:gd name="T27" fmla="*/ 40 h 54"/>
                  <a:gd name="T28" fmla="*/ 32 w 81"/>
                  <a:gd name="T29" fmla="*/ 35 h 54"/>
                  <a:gd name="T30" fmla="*/ 32 w 81"/>
                  <a:gd name="T31" fmla="*/ 26 h 54"/>
                  <a:gd name="T32" fmla="*/ 30 w 81"/>
                  <a:gd name="T33" fmla="*/ 19 h 54"/>
                  <a:gd name="T34" fmla="*/ 25 w 81"/>
                  <a:gd name="T35" fmla="*/ 13 h 54"/>
                  <a:gd name="T36" fmla="*/ 16 w 81"/>
                  <a:gd name="T37" fmla="*/ 13 h 54"/>
                  <a:gd name="T38" fmla="*/ 11 w 81"/>
                  <a:gd name="T39" fmla="*/ 19 h 54"/>
                  <a:gd name="T40" fmla="*/ 9 w 81"/>
                  <a:gd name="T41" fmla="*/ 26 h 54"/>
                  <a:gd name="T42" fmla="*/ 9 w 81"/>
                  <a:gd name="T43" fmla="*/ 35 h 54"/>
                  <a:gd name="T44" fmla="*/ 12 w 81"/>
                  <a:gd name="T45" fmla="*/ 40 h 54"/>
                  <a:gd name="T46" fmla="*/ 20 w 81"/>
                  <a:gd name="T47" fmla="*/ 43 h 54"/>
                  <a:gd name="T48" fmla="*/ 32 w 81"/>
                  <a:gd name="T49" fmla="*/ 50 h 54"/>
                  <a:gd name="T50" fmla="*/ 27 w 81"/>
                  <a:gd name="T51" fmla="*/ 54 h 54"/>
                  <a:gd name="T52" fmla="*/ 20 w 81"/>
                  <a:gd name="T53" fmla="*/ 56 h 54"/>
                  <a:gd name="T54" fmla="*/ 12 w 81"/>
                  <a:gd name="T55" fmla="*/ 54 h 54"/>
                  <a:gd name="T56" fmla="*/ 7 w 81"/>
                  <a:gd name="T57" fmla="*/ 50 h 54"/>
                  <a:gd name="T58" fmla="*/ 4 w 81"/>
                  <a:gd name="T59" fmla="*/ 43 h 54"/>
                  <a:gd name="T60" fmla="*/ 0 w 81"/>
                  <a:gd name="T61" fmla="*/ 37 h 54"/>
                  <a:gd name="T62" fmla="*/ 0 w 81"/>
                  <a:gd name="T63" fmla="*/ 28 h 54"/>
                  <a:gd name="T64" fmla="*/ 2 w 81"/>
                  <a:gd name="T65" fmla="*/ 19 h 54"/>
                  <a:gd name="T66" fmla="*/ 5 w 81"/>
                  <a:gd name="T67" fmla="*/ 9 h 54"/>
                  <a:gd name="T68" fmla="*/ 11 w 81"/>
                  <a:gd name="T69" fmla="*/ 4 h 54"/>
                  <a:gd name="T70" fmla="*/ 20 w 81"/>
                  <a:gd name="T71" fmla="*/ 2 h 54"/>
                  <a:gd name="T72" fmla="*/ 29 w 81"/>
                  <a:gd name="T73" fmla="*/ 4 h 54"/>
                  <a:gd name="T74" fmla="*/ 34 w 81"/>
                  <a:gd name="T75" fmla="*/ 7 h 54"/>
                  <a:gd name="T76" fmla="*/ 36 w 81"/>
                  <a:gd name="T77" fmla="*/ 11 h 54"/>
                  <a:gd name="T78" fmla="*/ 39 w 81"/>
                  <a:gd name="T79" fmla="*/ 5 h 54"/>
                  <a:gd name="T80" fmla="*/ 45 w 81"/>
                  <a:gd name="T81" fmla="*/ 2 h 54"/>
                  <a:gd name="T82" fmla="*/ 52 w 81"/>
                  <a:gd name="T83" fmla="*/ 0 h 54"/>
                  <a:gd name="T84" fmla="*/ 61 w 81"/>
                  <a:gd name="T85" fmla="*/ 0 h 54"/>
                  <a:gd name="T86" fmla="*/ 68 w 81"/>
                  <a:gd name="T87" fmla="*/ 2 h 54"/>
                  <a:gd name="T88" fmla="*/ 73 w 81"/>
                  <a:gd name="T89" fmla="*/ 7 h 54"/>
                  <a:gd name="T90" fmla="*/ 77 w 81"/>
                  <a:gd name="T91" fmla="*/ 17 h 54"/>
                  <a:gd name="T92" fmla="*/ 79 w 81"/>
                  <a:gd name="T93" fmla="*/ 24 h 54"/>
                  <a:gd name="T94" fmla="*/ 80 w 81"/>
                  <a:gd name="T95" fmla="*/ 31 h 54"/>
                  <a:gd name="T96" fmla="*/ 79 w 81"/>
                  <a:gd name="T97" fmla="*/ 39 h 54"/>
                  <a:gd name="T98" fmla="*/ 75 w 81"/>
                  <a:gd name="T99" fmla="*/ 49 h 54"/>
                  <a:gd name="T100" fmla="*/ 71 w 81"/>
                  <a:gd name="T101" fmla="*/ 54 h 54"/>
                  <a:gd name="T102" fmla="*/ 66 w 81"/>
                  <a:gd name="T103" fmla="*/ 57 h 54"/>
                  <a:gd name="T104" fmla="*/ 59 w 81"/>
                  <a:gd name="T105" fmla="*/ 59 h 54"/>
                  <a:gd name="T106" fmla="*/ 52 w 81"/>
                  <a:gd name="T107" fmla="*/ 57 h 54"/>
                  <a:gd name="T108" fmla="*/ 43 w 81"/>
                  <a:gd name="T109" fmla="*/ 56 h 54"/>
                  <a:gd name="T110" fmla="*/ 39 w 81"/>
                  <a:gd name="T111" fmla="*/ 50 h 54"/>
                  <a:gd name="T112" fmla="*/ 36 w 81"/>
                  <a:gd name="T113" fmla="*/ 43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54"/>
                  <a:gd name="T173" fmla="*/ 81 w 81"/>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54">
                    <a:moveTo>
                      <a:pt x="55" y="43"/>
                    </a:moveTo>
                    <a:lnTo>
                      <a:pt x="57" y="43"/>
                    </a:lnTo>
                    <a:lnTo>
                      <a:pt x="59" y="41"/>
                    </a:lnTo>
                    <a:lnTo>
                      <a:pt x="61" y="41"/>
                    </a:lnTo>
                    <a:lnTo>
                      <a:pt x="62" y="41"/>
                    </a:lnTo>
                    <a:lnTo>
                      <a:pt x="64" y="39"/>
                    </a:lnTo>
                    <a:lnTo>
                      <a:pt x="66" y="39"/>
                    </a:lnTo>
                    <a:lnTo>
                      <a:pt x="66" y="37"/>
                    </a:lnTo>
                    <a:lnTo>
                      <a:pt x="68" y="37"/>
                    </a:lnTo>
                    <a:lnTo>
                      <a:pt x="68" y="36"/>
                    </a:lnTo>
                    <a:lnTo>
                      <a:pt x="68" y="34"/>
                    </a:lnTo>
                    <a:lnTo>
                      <a:pt x="70" y="34"/>
                    </a:lnTo>
                    <a:lnTo>
                      <a:pt x="70" y="32"/>
                    </a:lnTo>
                    <a:lnTo>
                      <a:pt x="70" y="30"/>
                    </a:lnTo>
                    <a:lnTo>
                      <a:pt x="70" y="28"/>
                    </a:lnTo>
                    <a:lnTo>
                      <a:pt x="70" y="27"/>
                    </a:lnTo>
                    <a:lnTo>
                      <a:pt x="70" y="25"/>
                    </a:lnTo>
                    <a:lnTo>
                      <a:pt x="70" y="23"/>
                    </a:lnTo>
                    <a:lnTo>
                      <a:pt x="70" y="21"/>
                    </a:lnTo>
                    <a:lnTo>
                      <a:pt x="70" y="20"/>
                    </a:lnTo>
                    <a:lnTo>
                      <a:pt x="70" y="18"/>
                    </a:lnTo>
                    <a:lnTo>
                      <a:pt x="68" y="18"/>
                    </a:lnTo>
                    <a:lnTo>
                      <a:pt x="68" y="16"/>
                    </a:lnTo>
                    <a:lnTo>
                      <a:pt x="66" y="16"/>
                    </a:lnTo>
                    <a:lnTo>
                      <a:pt x="66" y="14"/>
                    </a:lnTo>
                    <a:lnTo>
                      <a:pt x="64" y="14"/>
                    </a:lnTo>
                    <a:lnTo>
                      <a:pt x="64" y="13"/>
                    </a:lnTo>
                    <a:lnTo>
                      <a:pt x="62" y="13"/>
                    </a:lnTo>
                    <a:lnTo>
                      <a:pt x="61" y="11"/>
                    </a:lnTo>
                    <a:lnTo>
                      <a:pt x="59" y="11"/>
                    </a:lnTo>
                    <a:lnTo>
                      <a:pt x="57" y="11"/>
                    </a:lnTo>
                    <a:lnTo>
                      <a:pt x="55" y="11"/>
                    </a:lnTo>
                    <a:lnTo>
                      <a:pt x="54" y="11"/>
                    </a:lnTo>
                    <a:lnTo>
                      <a:pt x="52" y="11"/>
                    </a:lnTo>
                    <a:lnTo>
                      <a:pt x="50" y="11"/>
                    </a:lnTo>
                    <a:lnTo>
                      <a:pt x="48" y="13"/>
                    </a:lnTo>
                    <a:lnTo>
                      <a:pt x="46" y="13"/>
                    </a:lnTo>
                    <a:lnTo>
                      <a:pt x="46" y="14"/>
                    </a:lnTo>
                    <a:lnTo>
                      <a:pt x="45" y="14"/>
                    </a:lnTo>
                    <a:lnTo>
                      <a:pt x="45" y="16"/>
                    </a:lnTo>
                    <a:lnTo>
                      <a:pt x="43" y="16"/>
                    </a:lnTo>
                    <a:lnTo>
                      <a:pt x="43" y="18"/>
                    </a:lnTo>
                    <a:lnTo>
                      <a:pt x="43" y="20"/>
                    </a:lnTo>
                    <a:lnTo>
                      <a:pt x="41" y="20"/>
                    </a:lnTo>
                    <a:lnTo>
                      <a:pt x="41" y="21"/>
                    </a:lnTo>
                    <a:lnTo>
                      <a:pt x="41" y="23"/>
                    </a:lnTo>
                    <a:lnTo>
                      <a:pt x="41" y="25"/>
                    </a:lnTo>
                    <a:lnTo>
                      <a:pt x="41" y="27"/>
                    </a:lnTo>
                    <a:lnTo>
                      <a:pt x="41" y="28"/>
                    </a:lnTo>
                    <a:lnTo>
                      <a:pt x="41" y="30"/>
                    </a:lnTo>
                    <a:lnTo>
                      <a:pt x="41" y="32"/>
                    </a:lnTo>
                    <a:lnTo>
                      <a:pt x="41" y="34"/>
                    </a:lnTo>
                    <a:lnTo>
                      <a:pt x="43" y="34"/>
                    </a:lnTo>
                    <a:lnTo>
                      <a:pt x="43" y="36"/>
                    </a:lnTo>
                    <a:lnTo>
                      <a:pt x="45" y="37"/>
                    </a:lnTo>
                    <a:lnTo>
                      <a:pt x="45" y="39"/>
                    </a:lnTo>
                    <a:lnTo>
                      <a:pt x="46" y="39"/>
                    </a:lnTo>
                    <a:lnTo>
                      <a:pt x="48" y="39"/>
                    </a:lnTo>
                    <a:lnTo>
                      <a:pt x="48" y="41"/>
                    </a:lnTo>
                    <a:lnTo>
                      <a:pt x="50" y="41"/>
                    </a:lnTo>
                    <a:lnTo>
                      <a:pt x="52" y="41"/>
                    </a:lnTo>
                    <a:lnTo>
                      <a:pt x="54" y="43"/>
                    </a:lnTo>
                    <a:lnTo>
                      <a:pt x="55" y="43"/>
                    </a:lnTo>
                    <a:lnTo>
                      <a:pt x="20" y="39"/>
                    </a:lnTo>
                    <a:lnTo>
                      <a:pt x="21" y="39"/>
                    </a:lnTo>
                    <a:lnTo>
                      <a:pt x="23" y="39"/>
                    </a:lnTo>
                    <a:lnTo>
                      <a:pt x="25" y="39"/>
                    </a:lnTo>
                    <a:lnTo>
                      <a:pt x="27" y="39"/>
                    </a:lnTo>
                    <a:lnTo>
                      <a:pt x="27" y="37"/>
                    </a:lnTo>
                    <a:lnTo>
                      <a:pt x="29" y="37"/>
                    </a:lnTo>
                    <a:lnTo>
                      <a:pt x="29" y="36"/>
                    </a:lnTo>
                    <a:lnTo>
                      <a:pt x="30" y="36"/>
                    </a:lnTo>
                    <a:lnTo>
                      <a:pt x="30" y="34"/>
                    </a:lnTo>
                    <a:lnTo>
                      <a:pt x="32" y="34"/>
                    </a:lnTo>
                    <a:lnTo>
                      <a:pt x="32" y="32"/>
                    </a:lnTo>
                    <a:lnTo>
                      <a:pt x="32" y="30"/>
                    </a:lnTo>
                    <a:lnTo>
                      <a:pt x="32" y="28"/>
                    </a:lnTo>
                    <a:lnTo>
                      <a:pt x="32" y="27"/>
                    </a:lnTo>
                    <a:lnTo>
                      <a:pt x="32" y="25"/>
                    </a:lnTo>
                    <a:lnTo>
                      <a:pt x="32" y="23"/>
                    </a:lnTo>
                    <a:lnTo>
                      <a:pt x="32" y="21"/>
                    </a:lnTo>
                    <a:lnTo>
                      <a:pt x="32" y="20"/>
                    </a:lnTo>
                    <a:lnTo>
                      <a:pt x="30" y="20"/>
                    </a:lnTo>
                    <a:lnTo>
                      <a:pt x="30" y="18"/>
                    </a:lnTo>
                    <a:lnTo>
                      <a:pt x="30" y="16"/>
                    </a:lnTo>
                    <a:lnTo>
                      <a:pt x="29" y="16"/>
                    </a:lnTo>
                    <a:lnTo>
                      <a:pt x="29" y="14"/>
                    </a:lnTo>
                    <a:lnTo>
                      <a:pt x="27" y="14"/>
                    </a:lnTo>
                    <a:lnTo>
                      <a:pt x="25" y="14"/>
                    </a:lnTo>
                    <a:lnTo>
                      <a:pt x="25" y="13"/>
                    </a:lnTo>
                    <a:lnTo>
                      <a:pt x="23" y="13"/>
                    </a:lnTo>
                    <a:lnTo>
                      <a:pt x="21" y="13"/>
                    </a:lnTo>
                    <a:lnTo>
                      <a:pt x="20" y="13"/>
                    </a:lnTo>
                    <a:lnTo>
                      <a:pt x="18" y="13"/>
                    </a:lnTo>
                    <a:lnTo>
                      <a:pt x="16" y="13"/>
                    </a:lnTo>
                    <a:lnTo>
                      <a:pt x="16" y="14"/>
                    </a:lnTo>
                    <a:lnTo>
                      <a:pt x="14" y="14"/>
                    </a:lnTo>
                    <a:lnTo>
                      <a:pt x="12" y="14"/>
                    </a:lnTo>
                    <a:lnTo>
                      <a:pt x="12" y="16"/>
                    </a:lnTo>
                    <a:lnTo>
                      <a:pt x="11" y="16"/>
                    </a:lnTo>
                    <a:lnTo>
                      <a:pt x="11" y="18"/>
                    </a:lnTo>
                    <a:lnTo>
                      <a:pt x="11" y="20"/>
                    </a:lnTo>
                    <a:lnTo>
                      <a:pt x="9" y="20"/>
                    </a:lnTo>
                    <a:lnTo>
                      <a:pt x="9" y="21"/>
                    </a:lnTo>
                    <a:lnTo>
                      <a:pt x="9" y="23"/>
                    </a:lnTo>
                    <a:lnTo>
                      <a:pt x="9" y="25"/>
                    </a:lnTo>
                    <a:lnTo>
                      <a:pt x="9" y="27"/>
                    </a:lnTo>
                    <a:lnTo>
                      <a:pt x="9" y="28"/>
                    </a:lnTo>
                    <a:lnTo>
                      <a:pt x="9" y="30"/>
                    </a:lnTo>
                    <a:lnTo>
                      <a:pt x="9" y="32"/>
                    </a:lnTo>
                    <a:lnTo>
                      <a:pt x="9" y="34"/>
                    </a:lnTo>
                    <a:lnTo>
                      <a:pt x="11" y="34"/>
                    </a:lnTo>
                    <a:lnTo>
                      <a:pt x="11" y="36"/>
                    </a:lnTo>
                    <a:lnTo>
                      <a:pt x="12" y="36"/>
                    </a:lnTo>
                    <a:lnTo>
                      <a:pt x="12" y="37"/>
                    </a:lnTo>
                    <a:lnTo>
                      <a:pt x="14" y="37"/>
                    </a:lnTo>
                    <a:lnTo>
                      <a:pt x="14" y="39"/>
                    </a:lnTo>
                    <a:lnTo>
                      <a:pt x="16" y="39"/>
                    </a:lnTo>
                    <a:lnTo>
                      <a:pt x="18" y="39"/>
                    </a:lnTo>
                    <a:lnTo>
                      <a:pt x="20" y="39"/>
                    </a:lnTo>
                    <a:lnTo>
                      <a:pt x="36" y="39"/>
                    </a:lnTo>
                    <a:lnTo>
                      <a:pt x="36" y="41"/>
                    </a:lnTo>
                    <a:lnTo>
                      <a:pt x="34" y="43"/>
                    </a:lnTo>
                    <a:lnTo>
                      <a:pt x="34" y="44"/>
                    </a:lnTo>
                    <a:lnTo>
                      <a:pt x="32" y="44"/>
                    </a:lnTo>
                    <a:lnTo>
                      <a:pt x="32" y="46"/>
                    </a:lnTo>
                    <a:lnTo>
                      <a:pt x="30" y="46"/>
                    </a:lnTo>
                    <a:lnTo>
                      <a:pt x="30" y="48"/>
                    </a:lnTo>
                    <a:lnTo>
                      <a:pt x="29" y="48"/>
                    </a:lnTo>
                    <a:lnTo>
                      <a:pt x="27" y="48"/>
                    </a:lnTo>
                    <a:lnTo>
                      <a:pt x="27" y="50"/>
                    </a:lnTo>
                    <a:lnTo>
                      <a:pt x="25" y="50"/>
                    </a:lnTo>
                    <a:lnTo>
                      <a:pt x="23" y="50"/>
                    </a:lnTo>
                    <a:lnTo>
                      <a:pt x="21" y="50"/>
                    </a:lnTo>
                    <a:lnTo>
                      <a:pt x="20" y="50"/>
                    </a:lnTo>
                    <a:lnTo>
                      <a:pt x="18" y="50"/>
                    </a:lnTo>
                    <a:lnTo>
                      <a:pt x="16" y="50"/>
                    </a:lnTo>
                    <a:lnTo>
                      <a:pt x="14" y="50"/>
                    </a:lnTo>
                    <a:lnTo>
                      <a:pt x="12" y="50"/>
                    </a:lnTo>
                    <a:lnTo>
                      <a:pt x="12" y="48"/>
                    </a:lnTo>
                    <a:lnTo>
                      <a:pt x="11" y="48"/>
                    </a:lnTo>
                    <a:lnTo>
                      <a:pt x="9" y="48"/>
                    </a:lnTo>
                    <a:lnTo>
                      <a:pt x="9" y="46"/>
                    </a:lnTo>
                    <a:lnTo>
                      <a:pt x="7" y="46"/>
                    </a:lnTo>
                    <a:lnTo>
                      <a:pt x="7" y="44"/>
                    </a:lnTo>
                    <a:lnTo>
                      <a:pt x="5" y="44"/>
                    </a:lnTo>
                    <a:lnTo>
                      <a:pt x="5" y="43"/>
                    </a:lnTo>
                    <a:lnTo>
                      <a:pt x="4" y="43"/>
                    </a:lnTo>
                    <a:lnTo>
                      <a:pt x="4" y="41"/>
                    </a:lnTo>
                    <a:lnTo>
                      <a:pt x="4" y="39"/>
                    </a:lnTo>
                    <a:lnTo>
                      <a:pt x="2" y="39"/>
                    </a:lnTo>
                    <a:lnTo>
                      <a:pt x="2" y="37"/>
                    </a:lnTo>
                    <a:lnTo>
                      <a:pt x="2" y="36"/>
                    </a:lnTo>
                    <a:lnTo>
                      <a:pt x="0" y="36"/>
                    </a:lnTo>
                    <a:lnTo>
                      <a:pt x="0" y="34"/>
                    </a:lnTo>
                    <a:lnTo>
                      <a:pt x="0" y="32"/>
                    </a:lnTo>
                    <a:lnTo>
                      <a:pt x="0" y="30"/>
                    </a:lnTo>
                    <a:lnTo>
                      <a:pt x="0" y="28"/>
                    </a:lnTo>
                    <a:lnTo>
                      <a:pt x="0" y="27"/>
                    </a:lnTo>
                    <a:lnTo>
                      <a:pt x="0" y="25"/>
                    </a:lnTo>
                    <a:lnTo>
                      <a:pt x="0" y="23"/>
                    </a:lnTo>
                    <a:lnTo>
                      <a:pt x="0" y="21"/>
                    </a:lnTo>
                    <a:lnTo>
                      <a:pt x="0" y="20"/>
                    </a:lnTo>
                    <a:lnTo>
                      <a:pt x="0" y="18"/>
                    </a:lnTo>
                    <a:lnTo>
                      <a:pt x="2" y="16"/>
                    </a:lnTo>
                    <a:lnTo>
                      <a:pt x="2" y="14"/>
                    </a:lnTo>
                    <a:lnTo>
                      <a:pt x="2" y="13"/>
                    </a:lnTo>
                    <a:lnTo>
                      <a:pt x="4" y="13"/>
                    </a:lnTo>
                    <a:lnTo>
                      <a:pt x="4" y="11"/>
                    </a:lnTo>
                    <a:lnTo>
                      <a:pt x="5" y="9"/>
                    </a:lnTo>
                    <a:lnTo>
                      <a:pt x="5" y="7"/>
                    </a:lnTo>
                    <a:lnTo>
                      <a:pt x="7" y="7"/>
                    </a:lnTo>
                    <a:lnTo>
                      <a:pt x="9" y="5"/>
                    </a:lnTo>
                    <a:lnTo>
                      <a:pt x="11" y="5"/>
                    </a:lnTo>
                    <a:lnTo>
                      <a:pt x="11" y="4"/>
                    </a:lnTo>
                    <a:lnTo>
                      <a:pt x="12" y="4"/>
                    </a:lnTo>
                    <a:lnTo>
                      <a:pt x="14" y="4"/>
                    </a:lnTo>
                    <a:lnTo>
                      <a:pt x="16" y="2"/>
                    </a:lnTo>
                    <a:lnTo>
                      <a:pt x="18" y="2"/>
                    </a:lnTo>
                    <a:lnTo>
                      <a:pt x="20" y="2"/>
                    </a:lnTo>
                    <a:lnTo>
                      <a:pt x="21" y="2"/>
                    </a:lnTo>
                    <a:lnTo>
                      <a:pt x="23" y="2"/>
                    </a:lnTo>
                    <a:lnTo>
                      <a:pt x="25" y="4"/>
                    </a:lnTo>
                    <a:lnTo>
                      <a:pt x="27" y="4"/>
                    </a:lnTo>
                    <a:lnTo>
                      <a:pt x="29" y="4"/>
                    </a:lnTo>
                    <a:lnTo>
                      <a:pt x="29" y="5"/>
                    </a:lnTo>
                    <a:lnTo>
                      <a:pt x="30" y="5"/>
                    </a:lnTo>
                    <a:lnTo>
                      <a:pt x="32" y="5"/>
                    </a:lnTo>
                    <a:lnTo>
                      <a:pt x="32" y="7"/>
                    </a:lnTo>
                    <a:lnTo>
                      <a:pt x="34" y="7"/>
                    </a:lnTo>
                    <a:lnTo>
                      <a:pt x="34" y="9"/>
                    </a:lnTo>
                    <a:lnTo>
                      <a:pt x="34" y="11"/>
                    </a:lnTo>
                    <a:lnTo>
                      <a:pt x="36" y="11"/>
                    </a:lnTo>
                    <a:lnTo>
                      <a:pt x="36" y="13"/>
                    </a:lnTo>
                    <a:lnTo>
                      <a:pt x="36" y="11"/>
                    </a:lnTo>
                    <a:lnTo>
                      <a:pt x="37" y="11"/>
                    </a:lnTo>
                    <a:lnTo>
                      <a:pt x="37" y="9"/>
                    </a:lnTo>
                    <a:lnTo>
                      <a:pt x="37" y="7"/>
                    </a:lnTo>
                    <a:lnTo>
                      <a:pt x="39" y="7"/>
                    </a:lnTo>
                    <a:lnTo>
                      <a:pt x="39" y="5"/>
                    </a:lnTo>
                    <a:lnTo>
                      <a:pt x="41" y="5"/>
                    </a:lnTo>
                    <a:lnTo>
                      <a:pt x="41" y="4"/>
                    </a:lnTo>
                    <a:lnTo>
                      <a:pt x="43" y="4"/>
                    </a:lnTo>
                    <a:lnTo>
                      <a:pt x="43" y="2"/>
                    </a:lnTo>
                    <a:lnTo>
                      <a:pt x="45" y="2"/>
                    </a:lnTo>
                    <a:lnTo>
                      <a:pt x="46" y="2"/>
                    </a:lnTo>
                    <a:lnTo>
                      <a:pt x="46" y="0"/>
                    </a:lnTo>
                    <a:lnTo>
                      <a:pt x="48" y="0"/>
                    </a:lnTo>
                    <a:lnTo>
                      <a:pt x="50" y="0"/>
                    </a:lnTo>
                    <a:lnTo>
                      <a:pt x="52" y="0"/>
                    </a:lnTo>
                    <a:lnTo>
                      <a:pt x="54" y="0"/>
                    </a:lnTo>
                    <a:lnTo>
                      <a:pt x="55" y="0"/>
                    </a:lnTo>
                    <a:lnTo>
                      <a:pt x="57" y="0"/>
                    </a:lnTo>
                    <a:lnTo>
                      <a:pt x="59" y="0"/>
                    </a:lnTo>
                    <a:lnTo>
                      <a:pt x="61" y="0"/>
                    </a:lnTo>
                    <a:lnTo>
                      <a:pt x="62" y="0"/>
                    </a:lnTo>
                    <a:lnTo>
                      <a:pt x="64" y="0"/>
                    </a:lnTo>
                    <a:lnTo>
                      <a:pt x="64" y="2"/>
                    </a:lnTo>
                    <a:lnTo>
                      <a:pt x="66" y="2"/>
                    </a:lnTo>
                    <a:lnTo>
                      <a:pt x="68" y="2"/>
                    </a:lnTo>
                    <a:lnTo>
                      <a:pt x="68" y="4"/>
                    </a:lnTo>
                    <a:lnTo>
                      <a:pt x="70" y="4"/>
                    </a:lnTo>
                    <a:lnTo>
                      <a:pt x="71" y="5"/>
                    </a:lnTo>
                    <a:lnTo>
                      <a:pt x="73" y="5"/>
                    </a:lnTo>
                    <a:lnTo>
                      <a:pt x="73" y="7"/>
                    </a:lnTo>
                    <a:lnTo>
                      <a:pt x="75" y="9"/>
                    </a:lnTo>
                    <a:lnTo>
                      <a:pt x="75" y="11"/>
                    </a:lnTo>
                    <a:lnTo>
                      <a:pt x="77" y="11"/>
                    </a:lnTo>
                    <a:lnTo>
                      <a:pt x="77" y="13"/>
                    </a:lnTo>
                    <a:lnTo>
                      <a:pt x="77" y="14"/>
                    </a:lnTo>
                    <a:lnTo>
                      <a:pt x="79" y="14"/>
                    </a:lnTo>
                    <a:lnTo>
                      <a:pt x="79" y="16"/>
                    </a:lnTo>
                    <a:lnTo>
                      <a:pt x="79" y="18"/>
                    </a:lnTo>
                    <a:lnTo>
                      <a:pt x="79" y="20"/>
                    </a:lnTo>
                    <a:lnTo>
                      <a:pt x="79" y="21"/>
                    </a:lnTo>
                    <a:lnTo>
                      <a:pt x="80" y="21"/>
                    </a:lnTo>
                    <a:lnTo>
                      <a:pt x="80" y="23"/>
                    </a:lnTo>
                    <a:lnTo>
                      <a:pt x="80" y="25"/>
                    </a:lnTo>
                    <a:lnTo>
                      <a:pt x="80" y="27"/>
                    </a:lnTo>
                    <a:lnTo>
                      <a:pt x="80" y="28"/>
                    </a:lnTo>
                    <a:lnTo>
                      <a:pt x="80" y="30"/>
                    </a:lnTo>
                    <a:lnTo>
                      <a:pt x="80" y="32"/>
                    </a:lnTo>
                    <a:lnTo>
                      <a:pt x="79" y="32"/>
                    </a:lnTo>
                    <a:lnTo>
                      <a:pt x="79" y="34"/>
                    </a:lnTo>
                    <a:lnTo>
                      <a:pt x="79" y="36"/>
                    </a:lnTo>
                    <a:lnTo>
                      <a:pt x="79" y="37"/>
                    </a:lnTo>
                    <a:lnTo>
                      <a:pt x="79" y="39"/>
                    </a:lnTo>
                    <a:lnTo>
                      <a:pt x="77" y="39"/>
                    </a:lnTo>
                    <a:lnTo>
                      <a:pt x="77" y="41"/>
                    </a:lnTo>
                    <a:lnTo>
                      <a:pt x="75" y="43"/>
                    </a:lnTo>
                    <a:lnTo>
                      <a:pt x="75" y="44"/>
                    </a:lnTo>
                    <a:lnTo>
                      <a:pt x="73" y="44"/>
                    </a:lnTo>
                    <a:lnTo>
                      <a:pt x="73" y="46"/>
                    </a:lnTo>
                    <a:lnTo>
                      <a:pt x="71" y="46"/>
                    </a:lnTo>
                    <a:lnTo>
                      <a:pt x="71" y="48"/>
                    </a:lnTo>
                    <a:lnTo>
                      <a:pt x="70" y="48"/>
                    </a:lnTo>
                    <a:lnTo>
                      <a:pt x="70" y="50"/>
                    </a:lnTo>
                    <a:lnTo>
                      <a:pt x="68" y="50"/>
                    </a:lnTo>
                    <a:lnTo>
                      <a:pt x="66" y="50"/>
                    </a:lnTo>
                    <a:lnTo>
                      <a:pt x="66" y="51"/>
                    </a:lnTo>
                    <a:lnTo>
                      <a:pt x="64" y="51"/>
                    </a:lnTo>
                    <a:lnTo>
                      <a:pt x="62" y="51"/>
                    </a:lnTo>
                    <a:lnTo>
                      <a:pt x="61" y="51"/>
                    </a:lnTo>
                    <a:lnTo>
                      <a:pt x="59" y="51"/>
                    </a:lnTo>
                    <a:lnTo>
                      <a:pt x="59" y="53"/>
                    </a:lnTo>
                    <a:lnTo>
                      <a:pt x="57" y="53"/>
                    </a:lnTo>
                    <a:lnTo>
                      <a:pt x="55" y="53"/>
                    </a:lnTo>
                    <a:lnTo>
                      <a:pt x="54" y="53"/>
                    </a:lnTo>
                    <a:lnTo>
                      <a:pt x="52" y="53"/>
                    </a:lnTo>
                    <a:lnTo>
                      <a:pt x="52" y="51"/>
                    </a:lnTo>
                    <a:lnTo>
                      <a:pt x="50" y="51"/>
                    </a:lnTo>
                    <a:lnTo>
                      <a:pt x="48" y="51"/>
                    </a:lnTo>
                    <a:lnTo>
                      <a:pt x="46" y="51"/>
                    </a:lnTo>
                    <a:lnTo>
                      <a:pt x="45" y="50"/>
                    </a:lnTo>
                    <a:lnTo>
                      <a:pt x="43" y="50"/>
                    </a:lnTo>
                    <a:lnTo>
                      <a:pt x="43" y="48"/>
                    </a:lnTo>
                    <a:lnTo>
                      <a:pt x="41" y="48"/>
                    </a:lnTo>
                    <a:lnTo>
                      <a:pt x="41" y="46"/>
                    </a:lnTo>
                    <a:lnTo>
                      <a:pt x="39" y="46"/>
                    </a:lnTo>
                    <a:lnTo>
                      <a:pt x="39" y="44"/>
                    </a:lnTo>
                    <a:lnTo>
                      <a:pt x="37" y="44"/>
                    </a:lnTo>
                    <a:lnTo>
                      <a:pt x="37" y="43"/>
                    </a:lnTo>
                    <a:lnTo>
                      <a:pt x="37" y="41"/>
                    </a:lnTo>
                    <a:lnTo>
                      <a:pt x="36" y="41"/>
                    </a:lnTo>
                    <a:lnTo>
                      <a:pt x="36" y="39"/>
                    </a:lnTo>
                    <a:lnTo>
                      <a:pt x="55" y="43"/>
                    </a:lnTo>
                  </a:path>
                </a:pathLst>
              </a:custGeom>
              <a:solidFill>
                <a:srgbClr val="FF0033"/>
              </a:solidFill>
              <a:ln w="9525" cap="rnd">
                <a:noFill/>
                <a:round/>
                <a:headEnd/>
                <a:tailEnd/>
              </a:ln>
            </p:spPr>
            <p:txBody>
              <a:bodyPr/>
              <a:lstStyle/>
              <a:p>
                <a:pPr>
                  <a:defRPr/>
                </a:pPr>
                <a:endParaRPr lang="en-US">
                  <a:solidFill>
                    <a:srgbClr val="002060"/>
                  </a:solidFill>
                  <a:latin typeface="+mj-lt"/>
                  <a:cs typeface="+mn-cs"/>
                </a:endParaRPr>
              </a:p>
            </p:txBody>
          </p:sp>
        </p:grpSp>
        <p:grpSp>
          <p:nvGrpSpPr>
            <p:cNvPr id="104499" name="Group 94"/>
            <p:cNvGrpSpPr>
              <a:grpSpLocks/>
            </p:cNvGrpSpPr>
            <p:nvPr/>
          </p:nvGrpSpPr>
          <p:grpSpPr bwMode="auto">
            <a:xfrm>
              <a:off x="7443788" y="2859093"/>
              <a:ext cx="412750" cy="650877"/>
              <a:chOff x="5350" y="1171"/>
              <a:chExt cx="273" cy="432"/>
            </a:xfrm>
          </p:grpSpPr>
          <p:sp>
            <p:nvSpPr>
              <p:cNvPr id="70" name="Freeform 95"/>
              <p:cNvSpPr>
                <a:spLocks/>
              </p:cNvSpPr>
              <p:nvPr/>
            </p:nvSpPr>
            <p:spPr bwMode="auto">
              <a:xfrm>
                <a:off x="5350" y="1169"/>
                <a:ext cx="107" cy="83"/>
              </a:xfrm>
              <a:custGeom>
                <a:avLst/>
                <a:gdLst>
                  <a:gd name="T0" fmla="*/ 8 w 107"/>
                  <a:gd name="T1" fmla="*/ 40 h 82"/>
                  <a:gd name="T2" fmla="*/ 0 w 107"/>
                  <a:gd name="T3" fmla="*/ 40 h 82"/>
                  <a:gd name="T4" fmla="*/ 106 w 107"/>
                  <a:gd name="T5" fmla="*/ 0 h 82"/>
                  <a:gd name="T6" fmla="*/ 104 w 107"/>
                  <a:gd name="T7" fmla="*/ 1 h 82"/>
                  <a:gd name="T8" fmla="*/ 104 w 107"/>
                  <a:gd name="T9" fmla="*/ 5 h 82"/>
                  <a:gd name="T10" fmla="*/ 102 w 107"/>
                  <a:gd name="T11" fmla="*/ 7 h 82"/>
                  <a:gd name="T12" fmla="*/ 100 w 107"/>
                  <a:gd name="T13" fmla="*/ 10 h 82"/>
                  <a:gd name="T14" fmla="*/ 100 w 107"/>
                  <a:gd name="T15" fmla="*/ 12 h 82"/>
                  <a:gd name="T16" fmla="*/ 99 w 107"/>
                  <a:gd name="T17" fmla="*/ 15 h 82"/>
                  <a:gd name="T18" fmla="*/ 99 w 107"/>
                  <a:gd name="T19" fmla="*/ 17 h 82"/>
                  <a:gd name="T20" fmla="*/ 99 w 107"/>
                  <a:gd name="T21" fmla="*/ 21 h 82"/>
                  <a:gd name="T22" fmla="*/ 97 w 107"/>
                  <a:gd name="T23" fmla="*/ 23 h 82"/>
                  <a:gd name="T24" fmla="*/ 97 w 107"/>
                  <a:gd name="T25" fmla="*/ 24 h 82"/>
                  <a:gd name="T26" fmla="*/ 97 w 107"/>
                  <a:gd name="T27" fmla="*/ 28 h 82"/>
                  <a:gd name="T28" fmla="*/ 95 w 107"/>
                  <a:gd name="T29" fmla="*/ 30 h 82"/>
                  <a:gd name="T30" fmla="*/ 95 w 107"/>
                  <a:gd name="T31" fmla="*/ 33 h 82"/>
                  <a:gd name="T32" fmla="*/ 95 w 107"/>
                  <a:gd name="T33" fmla="*/ 35 h 82"/>
                  <a:gd name="T34" fmla="*/ 95 w 107"/>
                  <a:gd name="T35" fmla="*/ 38 h 82"/>
                  <a:gd name="T36" fmla="*/ 95 w 107"/>
                  <a:gd name="T37" fmla="*/ 40 h 82"/>
                  <a:gd name="T38" fmla="*/ 95 w 107"/>
                  <a:gd name="T39" fmla="*/ 44 h 82"/>
                  <a:gd name="T40" fmla="*/ 95 w 107"/>
                  <a:gd name="T41" fmla="*/ 46 h 82"/>
                  <a:gd name="T42" fmla="*/ 95 w 107"/>
                  <a:gd name="T43" fmla="*/ 47 h 82"/>
                  <a:gd name="T44" fmla="*/ 95 w 107"/>
                  <a:gd name="T45" fmla="*/ 51 h 82"/>
                  <a:gd name="T46" fmla="*/ 97 w 107"/>
                  <a:gd name="T47" fmla="*/ 53 h 82"/>
                  <a:gd name="T48" fmla="*/ 97 w 107"/>
                  <a:gd name="T49" fmla="*/ 56 h 82"/>
                  <a:gd name="T50" fmla="*/ 97 w 107"/>
                  <a:gd name="T51" fmla="*/ 58 h 82"/>
                  <a:gd name="T52" fmla="*/ 99 w 107"/>
                  <a:gd name="T53" fmla="*/ 61 h 82"/>
                  <a:gd name="T54" fmla="*/ 99 w 107"/>
                  <a:gd name="T55" fmla="*/ 63 h 82"/>
                  <a:gd name="T56" fmla="*/ 99 w 107"/>
                  <a:gd name="T57" fmla="*/ 67 h 82"/>
                  <a:gd name="T58" fmla="*/ 100 w 107"/>
                  <a:gd name="T59" fmla="*/ 69 h 82"/>
                  <a:gd name="T60" fmla="*/ 100 w 107"/>
                  <a:gd name="T61" fmla="*/ 72 h 82"/>
                  <a:gd name="T62" fmla="*/ 102 w 107"/>
                  <a:gd name="T63" fmla="*/ 74 h 82"/>
                  <a:gd name="T64" fmla="*/ 104 w 107"/>
                  <a:gd name="T65" fmla="*/ 76 h 82"/>
                  <a:gd name="T66" fmla="*/ 104 w 107"/>
                  <a:gd name="T67" fmla="*/ 79 h 82"/>
                  <a:gd name="T68" fmla="*/ 106 w 107"/>
                  <a:gd name="T69" fmla="*/ 81 h 82"/>
                  <a:gd name="T70" fmla="*/ 0 w 107"/>
                  <a:gd name="T71" fmla="*/ 40 h 82"/>
                  <a:gd name="T72" fmla="*/ 8 w 107"/>
                  <a:gd name="T73" fmla="*/ 40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82"/>
                  <a:gd name="T113" fmla="*/ 107 w 107"/>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82">
                    <a:moveTo>
                      <a:pt x="8" y="40"/>
                    </a:moveTo>
                    <a:lnTo>
                      <a:pt x="0" y="40"/>
                    </a:lnTo>
                    <a:lnTo>
                      <a:pt x="106" y="0"/>
                    </a:lnTo>
                    <a:lnTo>
                      <a:pt x="104" y="1"/>
                    </a:lnTo>
                    <a:lnTo>
                      <a:pt x="104" y="5"/>
                    </a:lnTo>
                    <a:lnTo>
                      <a:pt x="102" y="7"/>
                    </a:lnTo>
                    <a:lnTo>
                      <a:pt x="100" y="10"/>
                    </a:lnTo>
                    <a:lnTo>
                      <a:pt x="100" y="12"/>
                    </a:lnTo>
                    <a:lnTo>
                      <a:pt x="99" y="15"/>
                    </a:lnTo>
                    <a:lnTo>
                      <a:pt x="99" y="17"/>
                    </a:lnTo>
                    <a:lnTo>
                      <a:pt x="99" y="21"/>
                    </a:lnTo>
                    <a:lnTo>
                      <a:pt x="97" y="23"/>
                    </a:lnTo>
                    <a:lnTo>
                      <a:pt x="97" y="24"/>
                    </a:lnTo>
                    <a:lnTo>
                      <a:pt x="97" y="28"/>
                    </a:lnTo>
                    <a:lnTo>
                      <a:pt x="95" y="30"/>
                    </a:lnTo>
                    <a:lnTo>
                      <a:pt x="95" y="33"/>
                    </a:lnTo>
                    <a:lnTo>
                      <a:pt x="95" y="35"/>
                    </a:lnTo>
                    <a:lnTo>
                      <a:pt x="95" y="38"/>
                    </a:lnTo>
                    <a:lnTo>
                      <a:pt x="95" y="40"/>
                    </a:lnTo>
                    <a:lnTo>
                      <a:pt x="95" y="44"/>
                    </a:lnTo>
                    <a:lnTo>
                      <a:pt x="95" y="46"/>
                    </a:lnTo>
                    <a:lnTo>
                      <a:pt x="95" y="47"/>
                    </a:lnTo>
                    <a:lnTo>
                      <a:pt x="95" y="51"/>
                    </a:lnTo>
                    <a:lnTo>
                      <a:pt x="97" y="53"/>
                    </a:lnTo>
                    <a:lnTo>
                      <a:pt x="97" y="56"/>
                    </a:lnTo>
                    <a:lnTo>
                      <a:pt x="97" y="58"/>
                    </a:lnTo>
                    <a:lnTo>
                      <a:pt x="99" y="61"/>
                    </a:lnTo>
                    <a:lnTo>
                      <a:pt x="99" y="63"/>
                    </a:lnTo>
                    <a:lnTo>
                      <a:pt x="99" y="67"/>
                    </a:lnTo>
                    <a:lnTo>
                      <a:pt x="100" y="69"/>
                    </a:lnTo>
                    <a:lnTo>
                      <a:pt x="100" y="72"/>
                    </a:lnTo>
                    <a:lnTo>
                      <a:pt x="102" y="74"/>
                    </a:lnTo>
                    <a:lnTo>
                      <a:pt x="104" y="76"/>
                    </a:lnTo>
                    <a:lnTo>
                      <a:pt x="104" y="79"/>
                    </a:lnTo>
                    <a:lnTo>
                      <a:pt x="106" y="81"/>
                    </a:lnTo>
                    <a:lnTo>
                      <a:pt x="0" y="40"/>
                    </a:lnTo>
                    <a:lnTo>
                      <a:pt x="8" y="40"/>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sp>
            <p:nvSpPr>
              <p:cNvPr id="71" name="Freeform 96"/>
              <p:cNvSpPr>
                <a:spLocks/>
              </p:cNvSpPr>
              <p:nvPr/>
            </p:nvSpPr>
            <p:spPr bwMode="auto">
              <a:xfrm>
                <a:off x="5422" y="1199"/>
                <a:ext cx="201" cy="204"/>
              </a:xfrm>
              <a:custGeom>
                <a:avLst/>
                <a:gdLst>
                  <a:gd name="T0" fmla="*/ 200 w 201"/>
                  <a:gd name="T1" fmla="*/ 193 h 207"/>
                  <a:gd name="T2" fmla="*/ 198 w 201"/>
                  <a:gd name="T3" fmla="*/ 170 h 207"/>
                  <a:gd name="T4" fmla="*/ 195 w 201"/>
                  <a:gd name="T5" fmla="*/ 149 h 207"/>
                  <a:gd name="T6" fmla="*/ 189 w 201"/>
                  <a:gd name="T7" fmla="*/ 129 h 207"/>
                  <a:gd name="T8" fmla="*/ 180 w 201"/>
                  <a:gd name="T9" fmla="*/ 110 h 207"/>
                  <a:gd name="T10" fmla="*/ 171 w 201"/>
                  <a:gd name="T11" fmla="*/ 92 h 207"/>
                  <a:gd name="T12" fmla="*/ 159 w 201"/>
                  <a:gd name="T13" fmla="*/ 76 h 207"/>
                  <a:gd name="T14" fmla="*/ 146 w 201"/>
                  <a:gd name="T15" fmla="*/ 62 h 207"/>
                  <a:gd name="T16" fmla="*/ 132 w 201"/>
                  <a:gd name="T17" fmla="*/ 48 h 207"/>
                  <a:gd name="T18" fmla="*/ 116 w 201"/>
                  <a:gd name="T19" fmla="*/ 36 h 207"/>
                  <a:gd name="T20" fmla="*/ 100 w 201"/>
                  <a:gd name="T21" fmla="*/ 27 h 207"/>
                  <a:gd name="T22" fmla="*/ 82 w 201"/>
                  <a:gd name="T23" fmla="*/ 18 h 207"/>
                  <a:gd name="T24" fmla="*/ 64 w 201"/>
                  <a:gd name="T25" fmla="*/ 11 h 207"/>
                  <a:gd name="T26" fmla="*/ 46 w 201"/>
                  <a:gd name="T27" fmla="*/ 6 h 207"/>
                  <a:gd name="T28" fmla="*/ 28 w 201"/>
                  <a:gd name="T29" fmla="*/ 2 h 207"/>
                  <a:gd name="T30" fmla="*/ 9 w 201"/>
                  <a:gd name="T31" fmla="*/ 0 h 207"/>
                  <a:gd name="T32" fmla="*/ 0 w 201"/>
                  <a:gd name="T33" fmla="*/ 18 h 207"/>
                  <a:gd name="T34" fmla="*/ 18 w 201"/>
                  <a:gd name="T35" fmla="*/ 20 h 207"/>
                  <a:gd name="T36" fmla="*/ 34 w 201"/>
                  <a:gd name="T37" fmla="*/ 22 h 207"/>
                  <a:gd name="T38" fmla="*/ 52 w 201"/>
                  <a:gd name="T39" fmla="*/ 27 h 207"/>
                  <a:gd name="T40" fmla="*/ 68 w 201"/>
                  <a:gd name="T41" fmla="*/ 32 h 207"/>
                  <a:gd name="T42" fmla="*/ 84 w 201"/>
                  <a:gd name="T43" fmla="*/ 39 h 207"/>
                  <a:gd name="T44" fmla="*/ 98 w 201"/>
                  <a:gd name="T45" fmla="*/ 46 h 207"/>
                  <a:gd name="T46" fmla="*/ 112 w 201"/>
                  <a:gd name="T47" fmla="*/ 57 h 207"/>
                  <a:gd name="T48" fmla="*/ 127 w 201"/>
                  <a:gd name="T49" fmla="*/ 68 h 207"/>
                  <a:gd name="T50" fmla="*/ 139 w 201"/>
                  <a:gd name="T51" fmla="*/ 80 h 207"/>
                  <a:gd name="T52" fmla="*/ 150 w 201"/>
                  <a:gd name="T53" fmla="*/ 94 h 207"/>
                  <a:gd name="T54" fmla="*/ 159 w 201"/>
                  <a:gd name="T55" fmla="*/ 110 h 207"/>
                  <a:gd name="T56" fmla="*/ 168 w 201"/>
                  <a:gd name="T57" fmla="*/ 126 h 207"/>
                  <a:gd name="T58" fmla="*/ 175 w 201"/>
                  <a:gd name="T59" fmla="*/ 144 h 207"/>
                  <a:gd name="T60" fmla="*/ 178 w 201"/>
                  <a:gd name="T61" fmla="*/ 163 h 207"/>
                  <a:gd name="T62" fmla="*/ 182 w 201"/>
                  <a:gd name="T63" fmla="*/ 183 h 207"/>
                  <a:gd name="T64" fmla="*/ 182 w 201"/>
                  <a:gd name="T65" fmla="*/ 204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7"/>
                  <a:gd name="T101" fmla="*/ 201 w 201"/>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7">
                    <a:moveTo>
                      <a:pt x="200" y="206"/>
                    </a:moveTo>
                    <a:lnTo>
                      <a:pt x="200" y="193"/>
                    </a:lnTo>
                    <a:lnTo>
                      <a:pt x="200" y="181"/>
                    </a:lnTo>
                    <a:lnTo>
                      <a:pt x="198" y="170"/>
                    </a:lnTo>
                    <a:lnTo>
                      <a:pt x="196" y="160"/>
                    </a:lnTo>
                    <a:lnTo>
                      <a:pt x="195" y="149"/>
                    </a:lnTo>
                    <a:lnTo>
                      <a:pt x="193" y="138"/>
                    </a:lnTo>
                    <a:lnTo>
                      <a:pt x="189" y="129"/>
                    </a:lnTo>
                    <a:lnTo>
                      <a:pt x="186" y="119"/>
                    </a:lnTo>
                    <a:lnTo>
                      <a:pt x="180" y="110"/>
                    </a:lnTo>
                    <a:lnTo>
                      <a:pt x="177" y="101"/>
                    </a:lnTo>
                    <a:lnTo>
                      <a:pt x="171" y="92"/>
                    </a:lnTo>
                    <a:lnTo>
                      <a:pt x="164" y="84"/>
                    </a:lnTo>
                    <a:lnTo>
                      <a:pt x="159" y="76"/>
                    </a:lnTo>
                    <a:lnTo>
                      <a:pt x="153" y="69"/>
                    </a:lnTo>
                    <a:lnTo>
                      <a:pt x="146" y="62"/>
                    </a:lnTo>
                    <a:lnTo>
                      <a:pt x="139" y="55"/>
                    </a:lnTo>
                    <a:lnTo>
                      <a:pt x="132" y="48"/>
                    </a:lnTo>
                    <a:lnTo>
                      <a:pt x="125" y="43"/>
                    </a:lnTo>
                    <a:lnTo>
                      <a:pt x="116" y="36"/>
                    </a:lnTo>
                    <a:lnTo>
                      <a:pt x="109" y="32"/>
                    </a:lnTo>
                    <a:lnTo>
                      <a:pt x="100" y="27"/>
                    </a:lnTo>
                    <a:lnTo>
                      <a:pt x="91" y="22"/>
                    </a:lnTo>
                    <a:lnTo>
                      <a:pt x="82" y="18"/>
                    </a:lnTo>
                    <a:lnTo>
                      <a:pt x="73" y="15"/>
                    </a:lnTo>
                    <a:lnTo>
                      <a:pt x="64" y="11"/>
                    </a:lnTo>
                    <a:lnTo>
                      <a:pt x="55" y="9"/>
                    </a:lnTo>
                    <a:lnTo>
                      <a:pt x="46" y="6"/>
                    </a:lnTo>
                    <a:lnTo>
                      <a:pt x="37" y="4"/>
                    </a:lnTo>
                    <a:lnTo>
                      <a:pt x="28" y="2"/>
                    </a:lnTo>
                    <a:lnTo>
                      <a:pt x="20" y="2"/>
                    </a:lnTo>
                    <a:lnTo>
                      <a:pt x="9" y="0"/>
                    </a:lnTo>
                    <a:lnTo>
                      <a:pt x="0" y="0"/>
                    </a:lnTo>
                    <a:lnTo>
                      <a:pt x="0" y="18"/>
                    </a:lnTo>
                    <a:lnTo>
                      <a:pt x="9" y="20"/>
                    </a:lnTo>
                    <a:lnTo>
                      <a:pt x="18" y="20"/>
                    </a:lnTo>
                    <a:lnTo>
                      <a:pt x="25" y="20"/>
                    </a:lnTo>
                    <a:lnTo>
                      <a:pt x="34" y="22"/>
                    </a:lnTo>
                    <a:lnTo>
                      <a:pt x="43" y="23"/>
                    </a:lnTo>
                    <a:lnTo>
                      <a:pt x="52" y="27"/>
                    </a:lnTo>
                    <a:lnTo>
                      <a:pt x="59" y="29"/>
                    </a:lnTo>
                    <a:lnTo>
                      <a:pt x="68" y="32"/>
                    </a:lnTo>
                    <a:lnTo>
                      <a:pt x="75" y="34"/>
                    </a:lnTo>
                    <a:lnTo>
                      <a:pt x="84" y="39"/>
                    </a:lnTo>
                    <a:lnTo>
                      <a:pt x="91" y="43"/>
                    </a:lnTo>
                    <a:lnTo>
                      <a:pt x="98" y="46"/>
                    </a:lnTo>
                    <a:lnTo>
                      <a:pt x="105" y="52"/>
                    </a:lnTo>
                    <a:lnTo>
                      <a:pt x="112" y="57"/>
                    </a:lnTo>
                    <a:lnTo>
                      <a:pt x="120" y="62"/>
                    </a:lnTo>
                    <a:lnTo>
                      <a:pt x="127" y="68"/>
                    </a:lnTo>
                    <a:lnTo>
                      <a:pt x="132" y="75"/>
                    </a:lnTo>
                    <a:lnTo>
                      <a:pt x="139" y="80"/>
                    </a:lnTo>
                    <a:lnTo>
                      <a:pt x="145" y="87"/>
                    </a:lnTo>
                    <a:lnTo>
                      <a:pt x="150" y="94"/>
                    </a:lnTo>
                    <a:lnTo>
                      <a:pt x="155" y="101"/>
                    </a:lnTo>
                    <a:lnTo>
                      <a:pt x="159" y="110"/>
                    </a:lnTo>
                    <a:lnTo>
                      <a:pt x="164" y="117"/>
                    </a:lnTo>
                    <a:lnTo>
                      <a:pt x="168" y="126"/>
                    </a:lnTo>
                    <a:lnTo>
                      <a:pt x="171" y="135"/>
                    </a:lnTo>
                    <a:lnTo>
                      <a:pt x="175" y="144"/>
                    </a:lnTo>
                    <a:lnTo>
                      <a:pt x="177" y="152"/>
                    </a:lnTo>
                    <a:lnTo>
                      <a:pt x="178" y="163"/>
                    </a:lnTo>
                    <a:lnTo>
                      <a:pt x="180" y="172"/>
                    </a:lnTo>
                    <a:lnTo>
                      <a:pt x="182" y="183"/>
                    </a:lnTo>
                    <a:lnTo>
                      <a:pt x="182" y="193"/>
                    </a:lnTo>
                    <a:lnTo>
                      <a:pt x="182" y="204"/>
                    </a:lnTo>
                    <a:lnTo>
                      <a:pt x="200" y="206"/>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sp>
            <p:nvSpPr>
              <p:cNvPr id="72" name="Freeform 97"/>
              <p:cNvSpPr>
                <a:spLocks/>
              </p:cNvSpPr>
              <p:nvPr/>
            </p:nvSpPr>
            <p:spPr bwMode="auto">
              <a:xfrm>
                <a:off x="5376" y="1403"/>
                <a:ext cx="247" cy="195"/>
              </a:xfrm>
              <a:custGeom>
                <a:avLst/>
                <a:gdLst>
                  <a:gd name="T0" fmla="*/ 13 w 248"/>
                  <a:gd name="T1" fmla="*/ 194 h 197"/>
                  <a:gd name="T2" fmla="*/ 38 w 248"/>
                  <a:gd name="T3" fmla="*/ 194 h 197"/>
                  <a:gd name="T4" fmla="*/ 61 w 248"/>
                  <a:gd name="T5" fmla="*/ 191 h 197"/>
                  <a:gd name="T6" fmla="*/ 84 w 248"/>
                  <a:gd name="T7" fmla="*/ 185 h 197"/>
                  <a:gd name="T8" fmla="*/ 106 w 248"/>
                  <a:gd name="T9" fmla="*/ 180 h 197"/>
                  <a:gd name="T10" fmla="*/ 125 w 248"/>
                  <a:gd name="T11" fmla="*/ 171 h 197"/>
                  <a:gd name="T12" fmla="*/ 145 w 248"/>
                  <a:gd name="T13" fmla="*/ 162 h 197"/>
                  <a:gd name="T14" fmla="*/ 163 w 248"/>
                  <a:gd name="T15" fmla="*/ 152 h 197"/>
                  <a:gd name="T16" fmla="*/ 181 w 248"/>
                  <a:gd name="T17" fmla="*/ 139 h 197"/>
                  <a:gd name="T18" fmla="*/ 195 w 248"/>
                  <a:gd name="T19" fmla="*/ 127 h 197"/>
                  <a:gd name="T20" fmla="*/ 209 w 248"/>
                  <a:gd name="T21" fmla="*/ 111 h 197"/>
                  <a:gd name="T22" fmla="*/ 220 w 248"/>
                  <a:gd name="T23" fmla="*/ 94 h 197"/>
                  <a:gd name="T24" fmla="*/ 231 w 248"/>
                  <a:gd name="T25" fmla="*/ 76 h 197"/>
                  <a:gd name="T26" fmla="*/ 238 w 248"/>
                  <a:gd name="T27" fmla="*/ 56 h 197"/>
                  <a:gd name="T28" fmla="*/ 243 w 248"/>
                  <a:gd name="T29" fmla="*/ 35 h 197"/>
                  <a:gd name="T30" fmla="*/ 247 w 248"/>
                  <a:gd name="T31" fmla="*/ 12 h 197"/>
                  <a:gd name="T32" fmla="*/ 229 w 248"/>
                  <a:gd name="T33" fmla="*/ 0 h 197"/>
                  <a:gd name="T34" fmla="*/ 227 w 248"/>
                  <a:gd name="T35" fmla="*/ 21 h 197"/>
                  <a:gd name="T36" fmla="*/ 224 w 248"/>
                  <a:gd name="T37" fmla="*/ 40 h 197"/>
                  <a:gd name="T38" fmla="*/ 217 w 248"/>
                  <a:gd name="T39" fmla="*/ 60 h 197"/>
                  <a:gd name="T40" fmla="*/ 209 w 248"/>
                  <a:gd name="T41" fmla="*/ 76 h 197"/>
                  <a:gd name="T42" fmla="*/ 200 w 248"/>
                  <a:gd name="T43" fmla="*/ 92 h 197"/>
                  <a:gd name="T44" fmla="*/ 188 w 248"/>
                  <a:gd name="T45" fmla="*/ 108 h 197"/>
                  <a:gd name="T46" fmla="*/ 175 w 248"/>
                  <a:gd name="T47" fmla="*/ 120 h 197"/>
                  <a:gd name="T48" fmla="*/ 161 w 248"/>
                  <a:gd name="T49" fmla="*/ 132 h 197"/>
                  <a:gd name="T50" fmla="*/ 145 w 248"/>
                  <a:gd name="T51" fmla="*/ 141 h 197"/>
                  <a:gd name="T52" fmla="*/ 129 w 248"/>
                  <a:gd name="T53" fmla="*/ 152 h 197"/>
                  <a:gd name="T54" fmla="*/ 109 w 248"/>
                  <a:gd name="T55" fmla="*/ 159 h 197"/>
                  <a:gd name="T56" fmla="*/ 90 w 248"/>
                  <a:gd name="T57" fmla="*/ 166 h 197"/>
                  <a:gd name="T58" fmla="*/ 68 w 248"/>
                  <a:gd name="T59" fmla="*/ 170 h 197"/>
                  <a:gd name="T60" fmla="*/ 47 w 248"/>
                  <a:gd name="T61" fmla="*/ 175 h 197"/>
                  <a:gd name="T62" fmla="*/ 24 w 248"/>
                  <a:gd name="T63" fmla="*/ 177 h 197"/>
                  <a:gd name="T64" fmla="*/ 0 w 248"/>
                  <a:gd name="T65" fmla="*/ 177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197"/>
                  <a:gd name="T101" fmla="*/ 248 w 248"/>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197">
                    <a:moveTo>
                      <a:pt x="0" y="196"/>
                    </a:moveTo>
                    <a:lnTo>
                      <a:pt x="13" y="194"/>
                    </a:lnTo>
                    <a:lnTo>
                      <a:pt x="25" y="194"/>
                    </a:lnTo>
                    <a:lnTo>
                      <a:pt x="38" y="194"/>
                    </a:lnTo>
                    <a:lnTo>
                      <a:pt x="49" y="193"/>
                    </a:lnTo>
                    <a:lnTo>
                      <a:pt x="61" y="191"/>
                    </a:lnTo>
                    <a:lnTo>
                      <a:pt x="72" y="189"/>
                    </a:lnTo>
                    <a:lnTo>
                      <a:pt x="84" y="185"/>
                    </a:lnTo>
                    <a:lnTo>
                      <a:pt x="95" y="184"/>
                    </a:lnTo>
                    <a:lnTo>
                      <a:pt x="106" y="180"/>
                    </a:lnTo>
                    <a:lnTo>
                      <a:pt x="117" y="177"/>
                    </a:lnTo>
                    <a:lnTo>
                      <a:pt x="125" y="171"/>
                    </a:lnTo>
                    <a:lnTo>
                      <a:pt x="136" y="168"/>
                    </a:lnTo>
                    <a:lnTo>
                      <a:pt x="145" y="162"/>
                    </a:lnTo>
                    <a:lnTo>
                      <a:pt x="156" y="157"/>
                    </a:lnTo>
                    <a:lnTo>
                      <a:pt x="163" y="152"/>
                    </a:lnTo>
                    <a:lnTo>
                      <a:pt x="172" y="147"/>
                    </a:lnTo>
                    <a:lnTo>
                      <a:pt x="181" y="139"/>
                    </a:lnTo>
                    <a:lnTo>
                      <a:pt x="188" y="134"/>
                    </a:lnTo>
                    <a:lnTo>
                      <a:pt x="195" y="127"/>
                    </a:lnTo>
                    <a:lnTo>
                      <a:pt x="202" y="118"/>
                    </a:lnTo>
                    <a:lnTo>
                      <a:pt x="209" y="111"/>
                    </a:lnTo>
                    <a:lnTo>
                      <a:pt x="215" y="102"/>
                    </a:lnTo>
                    <a:lnTo>
                      <a:pt x="220" y="94"/>
                    </a:lnTo>
                    <a:lnTo>
                      <a:pt x="225" y="85"/>
                    </a:lnTo>
                    <a:lnTo>
                      <a:pt x="231" y="76"/>
                    </a:lnTo>
                    <a:lnTo>
                      <a:pt x="234" y="67"/>
                    </a:lnTo>
                    <a:lnTo>
                      <a:pt x="238" y="56"/>
                    </a:lnTo>
                    <a:lnTo>
                      <a:pt x="242" y="46"/>
                    </a:lnTo>
                    <a:lnTo>
                      <a:pt x="243" y="35"/>
                    </a:lnTo>
                    <a:lnTo>
                      <a:pt x="245" y="25"/>
                    </a:lnTo>
                    <a:lnTo>
                      <a:pt x="247" y="12"/>
                    </a:lnTo>
                    <a:lnTo>
                      <a:pt x="247" y="2"/>
                    </a:lnTo>
                    <a:lnTo>
                      <a:pt x="229" y="0"/>
                    </a:lnTo>
                    <a:lnTo>
                      <a:pt x="227" y="10"/>
                    </a:lnTo>
                    <a:lnTo>
                      <a:pt x="227" y="21"/>
                    </a:lnTo>
                    <a:lnTo>
                      <a:pt x="225" y="32"/>
                    </a:lnTo>
                    <a:lnTo>
                      <a:pt x="224" y="40"/>
                    </a:lnTo>
                    <a:lnTo>
                      <a:pt x="220" y="51"/>
                    </a:lnTo>
                    <a:lnTo>
                      <a:pt x="217" y="60"/>
                    </a:lnTo>
                    <a:lnTo>
                      <a:pt x="213" y="69"/>
                    </a:lnTo>
                    <a:lnTo>
                      <a:pt x="209" y="76"/>
                    </a:lnTo>
                    <a:lnTo>
                      <a:pt x="204" y="85"/>
                    </a:lnTo>
                    <a:lnTo>
                      <a:pt x="200" y="92"/>
                    </a:lnTo>
                    <a:lnTo>
                      <a:pt x="195" y="101"/>
                    </a:lnTo>
                    <a:lnTo>
                      <a:pt x="188" y="108"/>
                    </a:lnTo>
                    <a:lnTo>
                      <a:pt x="183" y="113"/>
                    </a:lnTo>
                    <a:lnTo>
                      <a:pt x="175" y="120"/>
                    </a:lnTo>
                    <a:lnTo>
                      <a:pt x="168" y="125"/>
                    </a:lnTo>
                    <a:lnTo>
                      <a:pt x="161" y="132"/>
                    </a:lnTo>
                    <a:lnTo>
                      <a:pt x="154" y="138"/>
                    </a:lnTo>
                    <a:lnTo>
                      <a:pt x="145" y="141"/>
                    </a:lnTo>
                    <a:lnTo>
                      <a:pt x="136" y="147"/>
                    </a:lnTo>
                    <a:lnTo>
                      <a:pt x="129" y="152"/>
                    </a:lnTo>
                    <a:lnTo>
                      <a:pt x="118" y="155"/>
                    </a:lnTo>
                    <a:lnTo>
                      <a:pt x="109" y="159"/>
                    </a:lnTo>
                    <a:lnTo>
                      <a:pt x="100" y="162"/>
                    </a:lnTo>
                    <a:lnTo>
                      <a:pt x="90" y="166"/>
                    </a:lnTo>
                    <a:lnTo>
                      <a:pt x="79" y="168"/>
                    </a:lnTo>
                    <a:lnTo>
                      <a:pt x="68" y="170"/>
                    </a:lnTo>
                    <a:lnTo>
                      <a:pt x="58" y="173"/>
                    </a:lnTo>
                    <a:lnTo>
                      <a:pt x="47" y="175"/>
                    </a:lnTo>
                    <a:lnTo>
                      <a:pt x="36" y="175"/>
                    </a:lnTo>
                    <a:lnTo>
                      <a:pt x="24" y="177"/>
                    </a:lnTo>
                    <a:lnTo>
                      <a:pt x="13" y="177"/>
                    </a:lnTo>
                    <a:lnTo>
                      <a:pt x="0" y="177"/>
                    </a:lnTo>
                    <a:lnTo>
                      <a:pt x="0" y="196"/>
                    </a:lnTo>
                  </a:path>
                </a:pathLst>
              </a:custGeom>
              <a:solidFill>
                <a:schemeClr val="bg1"/>
              </a:solidFill>
              <a:ln w="9525" cap="rnd">
                <a:solidFill>
                  <a:srgbClr val="333399"/>
                </a:solidFill>
                <a:round/>
                <a:headEnd/>
                <a:tailEnd/>
              </a:ln>
            </p:spPr>
            <p:txBody>
              <a:bodyPr/>
              <a:lstStyle/>
              <a:p>
                <a:pPr>
                  <a:defRPr/>
                </a:pPr>
                <a:endParaRPr lang="en-US">
                  <a:solidFill>
                    <a:srgbClr val="002060"/>
                  </a:solidFill>
                  <a:latin typeface="+mj-lt"/>
                  <a:cs typeface="+mn-cs"/>
                </a:endParaRPr>
              </a:p>
            </p:txBody>
          </p:sp>
        </p:grpSp>
        <p:sp>
          <p:nvSpPr>
            <p:cNvPr id="67" name="Line 98"/>
            <p:cNvSpPr>
              <a:spLocks noChangeShapeType="1"/>
            </p:cNvSpPr>
            <p:nvPr/>
          </p:nvSpPr>
          <p:spPr bwMode="auto">
            <a:xfrm flipV="1">
              <a:off x="4685836" y="3296465"/>
              <a:ext cx="0" cy="391298"/>
            </a:xfrm>
            <a:prstGeom prst="line">
              <a:avLst/>
            </a:prstGeom>
            <a:noFill/>
            <a:ln w="25400">
              <a:solidFill>
                <a:schemeClr val="bg1"/>
              </a:solidFill>
              <a:round/>
              <a:headEnd type="none" w="sm" len="sm"/>
              <a:tailEnd type="none" w="sm" len="sm"/>
            </a:ln>
          </p:spPr>
          <p:txBody>
            <a:bodyPr wrap="none" anchor="ctr"/>
            <a:lstStyle/>
            <a:p>
              <a:pPr>
                <a:defRPr/>
              </a:pPr>
              <a:endParaRPr lang="en-US">
                <a:solidFill>
                  <a:srgbClr val="002060"/>
                </a:solidFill>
                <a:latin typeface="+mj-lt"/>
                <a:cs typeface="+mn-cs"/>
              </a:endParaRPr>
            </a:p>
          </p:txBody>
        </p:sp>
        <p:sp>
          <p:nvSpPr>
            <p:cNvPr id="68" name="Line 99"/>
            <p:cNvSpPr>
              <a:spLocks noChangeShapeType="1"/>
            </p:cNvSpPr>
            <p:nvPr/>
          </p:nvSpPr>
          <p:spPr bwMode="auto">
            <a:xfrm flipV="1">
              <a:off x="7085854" y="2735263"/>
              <a:ext cx="0" cy="391298"/>
            </a:xfrm>
            <a:prstGeom prst="line">
              <a:avLst/>
            </a:prstGeom>
            <a:noFill/>
            <a:ln w="25400">
              <a:solidFill>
                <a:schemeClr val="bg1"/>
              </a:solidFill>
              <a:round/>
              <a:headEnd type="none" w="sm" len="sm"/>
              <a:tailEnd type="none" w="sm" len="sm"/>
            </a:ln>
          </p:spPr>
          <p:txBody>
            <a:bodyPr wrap="none" anchor="ctr"/>
            <a:lstStyle/>
            <a:p>
              <a:pPr>
                <a:defRPr/>
              </a:pPr>
              <a:endParaRPr lang="en-US">
                <a:solidFill>
                  <a:srgbClr val="002060"/>
                </a:solidFill>
                <a:latin typeface="+mj-lt"/>
                <a:cs typeface="+mn-cs"/>
              </a:endParaRPr>
            </a:p>
          </p:txBody>
        </p:sp>
        <p:sp>
          <p:nvSpPr>
            <p:cNvPr id="69" name="Freeform 56"/>
            <p:cNvSpPr>
              <a:spLocks/>
            </p:cNvSpPr>
            <p:nvPr/>
          </p:nvSpPr>
          <p:spPr bwMode="auto">
            <a:xfrm rot="10495581">
              <a:off x="7116051" y="2869128"/>
              <a:ext cx="303285" cy="142445"/>
            </a:xfrm>
            <a:custGeom>
              <a:avLst/>
              <a:gdLst>
                <a:gd name="T0" fmla="*/ 2147483647 w 201"/>
                <a:gd name="T1" fmla="*/ 2147483647 h 94"/>
                <a:gd name="T2" fmla="*/ 2147483647 w 201"/>
                <a:gd name="T3" fmla="*/ 2147483647 h 94"/>
                <a:gd name="T4" fmla="*/ 2147483647 w 201"/>
                <a:gd name="T5" fmla="*/ 2147483647 h 94"/>
                <a:gd name="T6" fmla="*/ 2147483647 w 201"/>
                <a:gd name="T7" fmla="*/ 2147483647 h 94"/>
                <a:gd name="T8" fmla="*/ 2147483647 w 201"/>
                <a:gd name="T9" fmla="*/ 2147483647 h 94"/>
                <a:gd name="T10" fmla="*/ 2147483647 w 201"/>
                <a:gd name="T11" fmla="*/ 2147483647 h 94"/>
                <a:gd name="T12" fmla="*/ 2147483647 w 201"/>
                <a:gd name="T13" fmla="*/ 2147483647 h 94"/>
                <a:gd name="T14" fmla="*/ 2147483647 w 201"/>
                <a:gd name="T15" fmla="*/ 2147483647 h 94"/>
                <a:gd name="T16" fmla="*/ 2147483647 w 201"/>
                <a:gd name="T17" fmla="*/ 2147483647 h 94"/>
                <a:gd name="T18" fmla="*/ 2147483647 w 201"/>
                <a:gd name="T19" fmla="*/ 2147483647 h 94"/>
                <a:gd name="T20" fmla="*/ 2147483647 w 201"/>
                <a:gd name="T21" fmla="*/ 2147483647 h 94"/>
                <a:gd name="T22" fmla="*/ 2147483647 w 201"/>
                <a:gd name="T23" fmla="*/ 2147483647 h 94"/>
                <a:gd name="T24" fmla="*/ 2147483647 w 201"/>
                <a:gd name="T25" fmla="*/ 2147483647 h 94"/>
                <a:gd name="T26" fmla="*/ 2147483647 w 201"/>
                <a:gd name="T27" fmla="*/ 2147483647 h 94"/>
                <a:gd name="T28" fmla="*/ 2147483647 w 201"/>
                <a:gd name="T29" fmla="*/ 2147483647 h 94"/>
                <a:gd name="T30" fmla="*/ 2147483647 w 201"/>
                <a:gd name="T31" fmla="*/ 2147483647 h 94"/>
                <a:gd name="T32" fmla="*/ 2147483647 w 201"/>
                <a:gd name="T33" fmla="*/ 2147483647 h 94"/>
                <a:gd name="T34" fmla="*/ 2147483647 w 201"/>
                <a:gd name="T35" fmla="*/ 2147483647 h 94"/>
                <a:gd name="T36" fmla="*/ 2147483647 w 201"/>
                <a:gd name="T37" fmla="*/ 2147483647 h 94"/>
                <a:gd name="T38" fmla="*/ 2147483647 w 201"/>
                <a:gd name="T39" fmla="*/ 2147483647 h 94"/>
                <a:gd name="T40" fmla="*/ 2147483647 w 201"/>
                <a:gd name="T41" fmla="*/ 2147483647 h 94"/>
                <a:gd name="T42" fmla="*/ 0 w 201"/>
                <a:gd name="T43" fmla="*/ 2147483647 h 94"/>
                <a:gd name="T44" fmla="*/ 0 w 201"/>
                <a:gd name="T45" fmla="*/ 2147483647 h 94"/>
                <a:gd name="T46" fmla="*/ 2147483647 w 201"/>
                <a:gd name="T47" fmla="*/ 2147483647 h 94"/>
                <a:gd name="T48" fmla="*/ 2147483647 w 201"/>
                <a:gd name="T49" fmla="*/ 2147483647 h 94"/>
                <a:gd name="T50" fmla="*/ 2147483647 w 201"/>
                <a:gd name="T51" fmla="*/ 2147483647 h 94"/>
                <a:gd name="T52" fmla="*/ 2147483647 w 201"/>
                <a:gd name="T53" fmla="*/ 2147483647 h 94"/>
                <a:gd name="T54" fmla="*/ 2147483647 w 201"/>
                <a:gd name="T55" fmla="*/ 2147483647 h 94"/>
                <a:gd name="T56" fmla="*/ 2147483647 w 201"/>
                <a:gd name="T57" fmla="*/ 2147483647 h 94"/>
                <a:gd name="T58" fmla="*/ 2147483647 w 201"/>
                <a:gd name="T59" fmla="*/ 2147483647 h 94"/>
                <a:gd name="T60" fmla="*/ 2147483647 w 201"/>
                <a:gd name="T61" fmla="*/ 2147483647 h 94"/>
                <a:gd name="T62" fmla="*/ 2147483647 w 201"/>
                <a:gd name="T63" fmla="*/ 2147483647 h 94"/>
                <a:gd name="T64" fmla="*/ 2147483647 w 201"/>
                <a:gd name="T65" fmla="*/ 2147483647 h 94"/>
                <a:gd name="T66" fmla="*/ 2147483647 w 201"/>
                <a:gd name="T67" fmla="*/ 2147483647 h 94"/>
                <a:gd name="T68" fmla="*/ 2147483647 w 201"/>
                <a:gd name="T69" fmla="*/ 2147483647 h 94"/>
                <a:gd name="T70" fmla="*/ 2147483647 w 201"/>
                <a:gd name="T71" fmla="*/ 2147483647 h 94"/>
                <a:gd name="T72" fmla="*/ 2147483647 w 201"/>
                <a:gd name="T73" fmla="*/ 0 h 94"/>
                <a:gd name="T74" fmla="*/ 2147483647 w 201"/>
                <a:gd name="T75" fmla="*/ 0 h 94"/>
                <a:gd name="T76" fmla="*/ 2147483647 w 201"/>
                <a:gd name="T77" fmla="*/ 2147483647 h 94"/>
                <a:gd name="T78" fmla="*/ 2147483647 w 201"/>
                <a:gd name="T79" fmla="*/ 2147483647 h 94"/>
                <a:gd name="T80" fmla="*/ 2147483647 w 201"/>
                <a:gd name="T81" fmla="*/ 2147483647 h 94"/>
                <a:gd name="T82" fmla="*/ 2147483647 w 201"/>
                <a:gd name="T83" fmla="*/ 2147483647 h 94"/>
                <a:gd name="T84" fmla="*/ 2147483647 w 201"/>
                <a:gd name="T85" fmla="*/ 2147483647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94"/>
                <a:gd name="T131" fmla="*/ 201 w 201"/>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94">
                  <a:moveTo>
                    <a:pt x="200" y="60"/>
                  </a:moveTo>
                  <a:lnTo>
                    <a:pt x="200" y="65"/>
                  </a:lnTo>
                  <a:lnTo>
                    <a:pt x="198" y="70"/>
                  </a:lnTo>
                  <a:lnTo>
                    <a:pt x="198" y="74"/>
                  </a:lnTo>
                  <a:lnTo>
                    <a:pt x="197" y="79"/>
                  </a:lnTo>
                  <a:lnTo>
                    <a:pt x="195" y="83"/>
                  </a:lnTo>
                  <a:lnTo>
                    <a:pt x="193" y="85"/>
                  </a:lnTo>
                  <a:lnTo>
                    <a:pt x="191" y="88"/>
                  </a:lnTo>
                  <a:lnTo>
                    <a:pt x="190" y="90"/>
                  </a:lnTo>
                  <a:lnTo>
                    <a:pt x="186" y="92"/>
                  </a:lnTo>
                  <a:lnTo>
                    <a:pt x="182" y="92"/>
                  </a:lnTo>
                  <a:lnTo>
                    <a:pt x="181" y="92"/>
                  </a:lnTo>
                  <a:lnTo>
                    <a:pt x="177" y="93"/>
                  </a:lnTo>
                  <a:lnTo>
                    <a:pt x="173" y="93"/>
                  </a:lnTo>
                  <a:lnTo>
                    <a:pt x="170" y="92"/>
                  </a:lnTo>
                  <a:lnTo>
                    <a:pt x="165" y="92"/>
                  </a:lnTo>
                  <a:lnTo>
                    <a:pt x="161" y="90"/>
                  </a:lnTo>
                  <a:lnTo>
                    <a:pt x="157" y="90"/>
                  </a:lnTo>
                  <a:lnTo>
                    <a:pt x="152" y="88"/>
                  </a:lnTo>
                  <a:lnTo>
                    <a:pt x="148" y="86"/>
                  </a:lnTo>
                  <a:lnTo>
                    <a:pt x="143" y="86"/>
                  </a:lnTo>
                  <a:lnTo>
                    <a:pt x="140" y="85"/>
                  </a:lnTo>
                  <a:lnTo>
                    <a:pt x="134" y="83"/>
                  </a:lnTo>
                  <a:lnTo>
                    <a:pt x="129" y="81"/>
                  </a:lnTo>
                  <a:lnTo>
                    <a:pt x="125" y="79"/>
                  </a:lnTo>
                  <a:lnTo>
                    <a:pt x="120" y="78"/>
                  </a:lnTo>
                  <a:lnTo>
                    <a:pt x="115" y="76"/>
                  </a:lnTo>
                  <a:lnTo>
                    <a:pt x="111" y="76"/>
                  </a:lnTo>
                  <a:lnTo>
                    <a:pt x="106" y="74"/>
                  </a:lnTo>
                  <a:lnTo>
                    <a:pt x="100" y="74"/>
                  </a:lnTo>
                  <a:lnTo>
                    <a:pt x="97" y="72"/>
                  </a:lnTo>
                  <a:lnTo>
                    <a:pt x="91" y="72"/>
                  </a:lnTo>
                  <a:lnTo>
                    <a:pt x="88" y="72"/>
                  </a:lnTo>
                  <a:lnTo>
                    <a:pt x="82" y="72"/>
                  </a:lnTo>
                  <a:lnTo>
                    <a:pt x="79" y="72"/>
                  </a:lnTo>
                  <a:lnTo>
                    <a:pt x="73" y="72"/>
                  </a:lnTo>
                  <a:lnTo>
                    <a:pt x="70" y="72"/>
                  </a:lnTo>
                  <a:lnTo>
                    <a:pt x="66" y="74"/>
                  </a:lnTo>
                  <a:lnTo>
                    <a:pt x="61" y="74"/>
                  </a:lnTo>
                  <a:lnTo>
                    <a:pt x="57" y="74"/>
                  </a:lnTo>
                  <a:lnTo>
                    <a:pt x="54" y="76"/>
                  </a:lnTo>
                  <a:lnTo>
                    <a:pt x="50" y="76"/>
                  </a:lnTo>
                  <a:lnTo>
                    <a:pt x="47" y="78"/>
                  </a:lnTo>
                  <a:lnTo>
                    <a:pt x="43" y="78"/>
                  </a:lnTo>
                  <a:lnTo>
                    <a:pt x="40" y="78"/>
                  </a:lnTo>
                  <a:lnTo>
                    <a:pt x="36" y="79"/>
                  </a:lnTo>
                  <a:lnTo>
                    <a:pt x="34" y="79"/>
                  </a:lnTo>
                  <a:lnTo>
                    <a:pt x="31" y="79"/>
                  </a:lnTo>
                  <a:lnTo>
                    <a:pt x="27" y="79"/>
                  </a:lnTo>
                  <a:lnTo>
                    <a:pt x="25" y="79"/>
                  </a:lnTo>
                  <a:lnTo>
                    <a:pt x="22" y="79"/>
                  </a:lnTo>
                  <a:lnTo>
                    <a:pt x="20" y="79"/>
                  </a:lnTo>
                  <a:lnTo>
                    <a:pt x="18" y="79"/>
                  </a:lnTo>
                  <a:lnTo>
                    <a:pt x="16" y="79"/>
                  </a:lnTo>
                  <a:lnTo>
                    <a:pt x="13" y="78"/>
                  </a:lnTo>
                  <a:lnTo>
                    <a:pt x="11" y="78"/>
                  </a:lnTo>
                  <a:lnTo>
                    <a:pt x="9" y="76"/>
                  </a:lnTo>
                  <a:lnTo>
                    <a:pt x="7" y="74"/>
                  </a:lnTo>
                  <a:lnTo>
                    <a:pt x="6" y="72"/>
                  </a:lnTo>
                  <a:lnTo>
                    <a:pt x="6" y="70"/>
                  </a:lnTo>
                  <a:lnTo>
                    <a:pt x="4" y="69"/>
                  </a:lnTo>
                  <a:lnTo>
                    <a:pt x="2" y="65"/>
                  </a:lnTo>
                  <a:lnTo>
                    <a:pt x="2" y="62"/>
                  </a:lnTo>
                  <a:lnTo>
                    <a:pt x="0" y="58"/>
                  </a:lnTo>
                  <a:lnTo>
                    <a:pt x="0" y="55"/>
                  </a:lnTo>
                  <a:lnTo>
                    <a:pt x="0" y="51"/>
                  </a:lnTo>
                  <a:lnTo>
                    <a:pt x="0" y="47"/>
                  </a:lnTo>
                  <a:lnTo>
                    <a:pt x="0" y="44"/>
                  </a:lnTo>
                  <a:lnTo>
                    <a:pt x="0" y="40"/>
                  </a:lnTo>
                  <a:lnTo>
                    <a:pt x="0" y="37"/>
                  </a:lnTo>
                  <a:lnTo>
                    <a:pt x="0" y="35"/>
                  </a:lnTo>
                  <a:lnTo>
                    <a:pt x="2" y="32"/>
                  </a:lnTo>
                  <a:lnTo>
                    <a:pt x="4" y="30"/>
                  </a:lnTo>
                  <a:lnTo>
                    <a:pt x="4" y="26"/>
                  </a:lnTo>
                  <a:lnTo>
                    <a:pt x="6" y="24"/>
                  </a:lnTo>
                  <a:lnTo>
                    <a:pt x="7" y="23"/>
                  </a:lnTo>
                  <a:lnTo>
                    <a:pt x="9" y="21"/>
                  </a:lnTo>
                  <a:lnTo>
                    <a:pt x="13" y="19"/>
                  </a:lnTo>
                  <a:lnTo>
                    <a:pt x="15" y="17"/>
                  </a:lnTo>
                  <a:lnTo>
                    <a:pt x="16" y="16"/>
                  </a:lnTo>
                  <a:lnTo>
                    <a:pt x="20" y="16"/>
                  </a:lnTo>
                  <a:lnTo>
                    <a:pt x="22" y="14"/>
                  </a:lnTo>
                  <a:lnTo>
                    <a:pt x="25" y="12"/>
                  </a:lnTo>
                  <a:lnTo>
                    <a:pt x="29" y="12"/>
                  </a:lnTo>
                  <a:lnTo>
                    <a:pt x="31" y="10"/>
                  </a:lnTo>
                  <a:lnTo>
                    <a:pt x="34" y="10"/>
                  </a:lnTo>
                  <a:lnTo>
                    <a:pt x="38" y="10"/>
                  </a:lnTo>
                  <a:lnTo>
                    <a:pt x="41" y="9"/>
                  </a:lnTo>
                  <a:lnTo>
                    <a:pt x="45" y="9"/>
                  </a:lnTo>
                  <a:lnTo>
                    <a:pt x="50" y="9"/>
                  </a:lnTo>
                  <a:lnTo>
                    <a:pt x="54" y="9"/>
                  </a:lnTo>
                  <a:lnTo>
                    <a:pt x="57" y="7"/>
                  </a:lnTo>
                  <a:lnTo>
                    <a:pt x="61" y="7"/>
                  </a:lnTo>
                  <a:lnTo>
                    <a:pt x="66" y="7"/>
                  </a:lnTo>
                  <a:lnTo>
                    <a:pt x="70" y="7"/>
                  </a:lnTo>
                  <a:lnTo>
                    <a:pt x="75" y="7"/>
                  </a:lnTo>
                  <a:lnTo>
                    <a:pt x="79" y="7"/>
                  </a:lnTo>
                  <a:lnTo>
                    <a:pt x="84" y="7"/>
                  </a:lnTo>
                  <a:lnTo>
                    <a:pt x="88" y="7"/>
                  </a:lnTo>
                  <a:lnTo>
                    <a:pt x="93" y="7"/>
                  </a:lnTo>
                  <a:lnTo>
                    <a:pt x="98" y="5"/>
                  </a:lnTo>
                  <a:lnTo>
                    <a:pt x="104" y="5"/>
                  </a:lnTo>
                  <a:lnTo>
                    <a:pt x="109" y="5"/>
                  </a:lnTo>
                  <a:lnTo>
                    <a:pt x="113" y="3"/>
                  </a:lnTo>
                  <a:lnTo>
                    <a:pt x="118" y="3"/>
                  </a:lnTo>
                  <a:lnTo>
                    <a:pt x="123" y="1"/>
                  </a:lnTo>
                  <a:lnTo>
                    <a:pt x="129" y="1"/>
                  </a:lnTo>
                  <a:lnTo>
                    <a:pt x="134" y="1"/>
                  </a:lnTo>
                  <a:lnTo>
                    <a:pt x="140" y="0"/>
                  </a:lnTo>
                  <a:lnTo>
                    <a:pt x="143" y="0"/>
                  </a:lnTo>
                  <a:lnTo>
                    <a:pt x="148" y="0"/>
                  </a:lnTo>
                  <a:lnTo>
                    <a:pt x="154" y="0"/>
                  </a:lnTo>
                  <a:lnTo>
                    <a:pt x="157" y="0"/>
                  </a:lnTo>
                  <a:lnTo>
                    <a:pt x="163" y="0"/>
                  </a:lnTo>
                  <a:lnTo>
                    <a:pt x="166" y="1"/>
                  </a:lnTo>
                  <a:lnTo>
                    <a:pt x="172" y="1"/>
                  </a:lnTo>
                  <a:lnTo>
                    <a:pt x="175" y="3"/>
                  </a:lnTo>
                  <a:lnTo>
                    <a:pt x="179" y="5"/>
                  </a:lnTo>
                  <a:lnTo>
                    <a:pt x="182" y="9"/>
                  </a:lnTo>
                  <a:lnTo>
                    <a:pt x="186" y="10"/>
                  </a:lnTo>
                  <a:lnTo>
                    <a:pt x="188" y="14"/>
                  </a:lnTo>
                  <a:lnTo>
                    <a:pt x="191" y="17"/>
                  </a:lnTo>
                  <a:lnTo>
                    <a:pt x="193" y="21"/>
                  </a:lnTo>
                  <a:lnTo>
                    <a:pt x="195" y="26"/>
                  </a:lnTo>
                  <a:lnTo>
                    <a:pt x="197" y="32"/>
                  </a:lnTo>
                  <a:lnTo>
                    <a:pt x="198" y="37"/>
                  </a:lnTo>
                  <a:lnTo>
                    <a:pt x="198" y="44"/>
                  </a:lnTo>
                  <a:lnTo>
                    <a:pt x="200" y="51"/>
                  </a:lnTo>
                  <a:lnTo>
                    <a:pt x="200" y="60"/>
                  </a:lnTo>
                </a:path>
              </a:pathLst>
            </a:custGeom>
            <a:solidFill>
              <a:srgbClr val="FFFF00"/>
            </a:solidFill>
            <a:ln w="12700" cap="rnd" cmpd="sng">
              <a:solidFill>
                <a:schemeClr val="tx1"/>
              </a:solidFill>
              <a:prstDash val="solid"/>
              <a:round/>
              <a:headEnd/>
              <a:tailEnd/>
            </a:ln>
          </p:spPr>
          <p:txBody>
            <a:bodyPr/>
            <a:lstStyle/>
            <a:p>
              <a:pPr>
                <a:defRPr/>
              </a:pPr>
              <a:endParaRPr lang="en-US">
                <a:solidFill>
                  <a:srgbClr val="002060"/>
                </a:solidFill>
                <a:latin typeface="+mj-lt"/>
                <a:cs typeface="+mn-cs"/>
              </a:endParaRPr>
            </a:p>
          </p:txBody>
        </p:sp>
      </p:grpSp>
      <p:cxnSp>
        <p:nvCxnSpPr>
          <p:cNvPr id="96" name="Straight Connector 95"/>
          <p:cNvCxnSpPr/>
          <p:nvPr/>
        </p:nvCxnSpPr>
        <p:spPr>
          <a:xfrm>
            <a:off x="3270250" y="4611688"/>
            <a:ext cx="434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825625" y="5084763"/>
            <a:ext cx="5819775" cy="1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2"/>
          <p:cNvSpPr>
            <a:spLocks noChangeArrowheads="1"/>
          </p:cNvSpPr>
          <p:nvPr/>
        </p:nvSpPr>
        <p:spPr bwMode="auto">
          <a:xfrm>
            <a:off x="3133725" y="3228975"/>
            <a:ext cx="1874838"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3" name="Rectangle 32"/>
          <p:cNvSpPr>
            <a:spLocks noChangeArrowheads="1"/>
          </p:cNvSpPr>
          <p:nvPr/>
        </p:nvSpPr>
        <p:spPr bwMode="auto">
          <a:xfrm>
            <a:off x="3133725" y="3411538"/>
            <a:ext cx="1874838"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4" name="Rectangle 32"/>
          <p:cNvSpPr>
            <a:spLocks noChangeArrowheads="1"/>
          </p:cNvSpPr>
          <p:nvPr/>
        </p:nvSpPr>
        <p:spPr bwMode="auto">
          <a:xfrm>
            <a:off x="3133725" y="3594100"/>
            <a:ext cx="1874838"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95" name="Rectangle 32"/>
          <p:cNvSpPr>
            <a:spLocks noChangeArrowheads="1"/>
          </p:cNvSpPr>
          <p:nvPr/>
        </p:nvSpPr>
        <p:spPr bwMode="auto">
          <a:xfrm>
            <a:off x="3133725" y="3776663"/>
            <a:ext cx="1874838" cy="182562"/>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3" name="Rectangle 32"/>
          <p:cNvSpPr>
            <a:spLocks noChangeArrowheads="1"/>
          </p:cNvSpPr>
          <p:nvPr/>
        </p:nvSpPr>
        <p:spPr bwMode="auto">
          <a:xfrm>
            <a:off x="3133725" y="3960813"/>
            <a:ext cx="1874838" cy="180975"/>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4" name="Rectangle 32"/>
          <p:cNvSpPr>
            <a:spLocks noChangeArrowheads="1"/>
          </p:cNvSpPr>
          <p:nvPr/>
        </p:nvSpPr>
        <p:spPr bwMode="auto">
          <a:xfrm>
            <a:off x="5662613" y="3228975"/>
            <a:ext cx="1874837"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5" name="Rectangle 32"/>
          <p:cNvSpPr>
            <a:spLocks noChangeArrowheads="1"/>
          </p:cNvSpPr>
          <p:nvPr/>
        </p:nvSpPr>
        <p:spPr bwMode="auto">
          <a:xfrm>
            <a:off x="5662613" y="3594100"/>
            <a:ext cx="1874837" cy="182563"/>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6" name="Rectangle 32"/>
          <p:cNvSpPr>
            <a:spLocks noChangeArrowheads="1"/>
          </p:cNvSpPr>
          <p:nvPr/>
        </p:nvSpPr>
        <p:spPr bwMode="auto">
          <a:xfrm>
            <a:off x="5662613" y="3960813"/>
            <a:ext cx="1874837" cy="180975"/>
          </a:xfrm>
          <a:prstGeom prst="rect">
            <a:avLst/>
          </a:prstGeom>
          <a:noFill/>
          <a:ln w="3175">
            <a:solidFill>
              <a:schemeClr val="tx1"/>
            </a:solidFill>
            <a:miter lim="800000"/>
            <a:headEnd/>
            <a:tailEnd/>
          </a:ln>
        </p:spPr>
        <p:txBody>
          <a:bodyPr wrap="none" anchor="ctr"/>
          <a:lstStyle/>
          <a:p>
            <a:pPr>
              <a:defRPr/>
            </a:pPr>
            <a:endParaRPr lang="en-US" sz="1400">
              <a:solidFill>
                <a:srgbClr val="002060"/>
              </a:solidFill>
              <a:latin typeface="+mj-lt"/>
              <a:cs typeface="+mn-cs"/>
            </a:endParaRPr>
          </a:p>
        </p:txBody>
      </p:sp>
      <p:sp>
        <p:nvSpPr>
          <p:cNvPr id="104468" name="Line 89"/>
          <p:cNvSpPr>
            <a:spLocks noChangeShapeType="1"/>
          </p:cNvSpPr>
          <p:nvPr/>
        </p:nvSpPr>
        <p:spPr bwMode="auto">
          <a:xfrm>
            <a:off x="5662613" y="3300413"/>
            <a:ext cx="0" cy="72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9" name="Line 90"/>
          <p:cNvSpPr>
            <a:spLocks noChangeShapeType="1"/>
          </p:cNvSpPr>
          <p:nvPr/>
        </p:nvSpPr>
        <p:spPr bwMode="auto">
          <a:xfrm>
            <a:off x="7534275" y="3300413"/>
            <a:ext cx="0" cy="72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 name="Straight Connector 95"/>
          <p:cNvCxnSpPr/>
          <p:nvPr/>
        </p:nvCxnSpPr>
        <p:spPr>
          <a:xfrm>
            <a:off x="3294063" y="4849813"/>
            <a:ext cx="4343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471" name="Rectangle 92"/>
          <p:cNvSpPr>
            <a:spLocks noChangeArrowheads="1"/>
          </p:cNvSpPr>
          <p:nvPr/>
        </p:nvSpPr>
        <p:spPr bwMode="auto">
          <a:xfrm>
            <a:off x="2592388" y="2300288"/>
            <a:ext cx="1096962" cy="182562"/>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04472" name="Rectangle 93"/>
          <p:cNvSpPr>
            <a:spLocks noChangeArrowheads="1"/>
          </p:cNvSpPr>
          <p:nvPr/>
        </p:nvSpPr>
        <p:spPr bwMode="auto">
          <a:xfrm>
            <a:off x="2587625" y="2481263"/>
            <a:ext cx="1096963" cy="182562"/>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endParaRPr lang="en-US" altLang="en-US"/>
          </a:p>
        </p:txBody>
      </p:sp>
      <p:sp>
        <p:nvSpPr>
          <p:cNvPr id="104473" name="Rectangle 2"/>
          <p:cNvSpPr>
            <a:spLocks noChangeArrowheads="1"/>
          </p:cNvSpPr>
          <p:nvPr/>
        </p:nvSpPr>
        <p:spPr bwMode="auto">
          <a:xfrm>
            <a:off x="539750" y="690563"/>
            <a:ext cx="8105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ctr" eaLnBrk="1" hangingPunct="1"/>
            <a:r>
              <a:rPr lang="en-US" altLang="en-US" sz="4000" b="1">
                <a:latin typeface="Arial" panose="020B0604020202020204" pitchFamily="34" charset="0"/>
              </a:rPr>
              <a:t>Walk and Turn</a:t>
            </a:r>
          </a:p>
        </p:txBody>
      </p:sp>
      <p:sp>
        <p:nvSpPr>
          <p:cNvPr id="10447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E3C05767-49E1-4957-B1DA-375A28ECDF8C}" type="slidenum">
              <a:rPr lang="en-US" altLang="en-US" b="1">
                <a:solidFill>
                  <a:schemeClr val="bg1"/>
                </a:solidFill>
              </a:rPr>
              <a:pPr algn="r" eaLnBrk="1" hangingPunct="1"/>
              <a:t>69</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1"/>
          </p:nvPr>
        </p:nvSpPr>
        <p:spPr>
          <a:xfrm>
            <a:off x="979488" y="1839913"/>
            <a:ext cx="7818437" cy="2747962"/>
          </a:xfrm>
        </p:spPr>
        <p:txBody>
          <a:bodyPr/>
          <a:lstStyle/>
          <a:p>
            <a:pPr marL="0" indent="0">
              <a:buFontTx/>
              <a:buChar char="•"/>
              <a:defRPr/>
            </a:pPr>
            <a:endParaRPr lang="en-US" dirty="0" smtClean="0"/>
          </a:p>
          <a:p>
            <a:pPr marL="228600" indent="-228600" eaLnBrk="1" hangingPunct="1">
              <a:spcBef>
                <a:spcPts val="600"/>
              </a:spcBef>
              <a:spcAft>
                <a:spcPts val="600"/>
              </a:spcAft>
              <a:buFontTx/>
              <a:buChar char="•"/>
              <a:defRPr/>
            </a:pPr>
            <a:r>
              <a:rPr lang="en-US" dirty="0" smtClean="0"/>
              <a:t>HGN by itself was 77% accurate</a:t>
            </a:r>
          </a:p>
          <a:p>
            <a:pPr marL="228600" indent="-228600" eaLnBrk="1" hangingPunct="1">
              <a:spcBef>
                <a:spcPts val="600"/>
              </a:spcBef>
              <a:spcAft>
                <a:spcPts val="600"/>
              </a:spcAft>
              <a:buFontTx/>
              <a:buChar char="•"/>
              <a:defRPr/>
            </a:pPr>
            <a:r>
              <a:rPr lang="en-US" dirty="0" smtClean="0"/>
              <a:t>Walk and Turn was 68% accurate</a:t>
            </a:r>
          </a:p>
          <a:p>
            <a:pPr marL="228600" indent="-228600" eaLnBrk="1" hangingPunct="1">
              <a:spcBef>
                <a:spcPts val="600"/>
              </a:spcBef>
              <a:spcAft>
                <a:spcPts val="600"/>
              </a:spcAft>
              <a:buFontTx/>
              <a:buChar char="•"/>
              <a:defRPr/>
            </a:pPr>
            <a:r>
              <a:rPr lang="en-US" dirty="0" smtClean="0"/>
              <a:t>One Leg Stand was 65% accurate</a:t>
            </a:r>
          </a:p>
          <a:p>
            <a:pPr marL="0" indent="0">
              <a:defRPr/>
            </a:pPr>
            <a:endParaRPr lang="en-US" dirty="0" smtClean="0"/>
          </a:p>
        </p:txBody>
      </p:sp>
      <p:sp>
        <p:nvSpPr>
          <p:cNvPr id="16387" name="Title 2"/>
          <p:cNvSpPr>
            <a:spLocks noGrp="1"/>
          </p:cNvSpPr>
          <p:nvPr>
            <p:ph type="title"/>
          </p:nvPr>
        </p:nvSpPr>
        <p:spPr/>
        <p:txBody>
          <a:bodyPr/>
          <a:lstStyle/>
          <a:p>
            <a:r>
              <a:rPr lang="en-US" altLang="en-US" smtClean="0"/>
              <a:t/>
            </a:r>
            <a:br>
              <a:rPr lang="en-US" altLang="en-US" smtClean="0"/>
            </a:br>
            <a:r>
              <a:rPr lang="en-US" altLang="en-US" smtClean="0"/>
              <a:t>Laboratory Test </a:t>
            </a:r>
            <a:br>
              <a:rPr lang="en-US" altLang="en-US" smtClean="0"/>
            </a:br>
            <a:r>
              <a:rPr lang="en-US" altLang="en-US" smtClean="0"/>
              <a:t>Data Results</a:t>
            </a:r>
          </a:p>
        </p:txBody>
      </p:sp>
      <p:sp>
        <p:nvSpPr>
          <p:cNvPr id="16388"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8-8</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519113" y="679450"/>
            <a:ext cx="8051800" cy="582613"/>
          </a:xfrm>
        </p:spPr>
        <p:txBody>
          <a:bodyPr/>
          <a:lstStyle/>
          <a:p>
            <a:r>
              <a:rPr lang="en-US" altLang="en-US" smtClean="0"/>
              <a:t>One Leg Stand Field Notes</a:t>
            </a:r>
          </a:p>
        </p:txBody>
      </p:sp>
      <p:sp>
        <p:nvSpPr>
          <p:cNvPr id="20" name="Rectangle 16"/>
          <p:cNvSpPr>
            <a:spLocks noChangeArrowheads="1"/>
          </p:cNvSpPr>
          <p:nvPr/>
        </p:nvSpPr>
        <p:spPr bwMode="auto">
          <a:xfrm>
            <a:off x="2097088" y="1679575"/>
            <a:ext cx="2814637" cy="476250"/>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2800" b="1" dirty="0">
                <a:solidFill>
                  <a:srgbClr val="002060"/>
                </a:solidFill>
                <a:latin typeface="+mj-lt"/>
                <a:cs typeface="+mn-cs"/>
              </a:rPr>
              <a:t>One Leg Stand:</a:t>
            </a:r>
          </a:p>
        </p:txBody>
      </p:sp>
      <p:sp>
        <p:nvSpPr>
          <p:cNvPr id="21" name="Rectangle 20"/>
          <p:cNvSpPr>
            <a:spLocks noChangeArrowheads="1"/>
          </p:cNvSpPr>
          <p:nvPr/>
        </p:nvSpPr>
        <p:spPr bwMode="auto">
          <a:xfrm>
            <a:off x="3597275" y="4387850"/>
            <a:ext cx="2933700" cy="1311275"/>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solidFill>
                  <a:srgbClr val="002060"/>
                </a:solidFill>
                <a:latin typeface="+mj-lt"/>
                <a:cs typeface="+mn-cs"/>
              </a:rPr>
              <a:t>Sways while balancing</a:t>
            </a:r>
          </a:p>
          <a:p>
            <a:pPr eaLnBrk="0" hangingPunct="0">
              <a:defRPr/>
            </a:pPr>
            <a:r>
              <a:rPr lang="en-US" sz="2000" b="1" dirty="0">
                <a:solidFill>
                  <a:srgbClr val="002060"/>
                </a:solidFill>
                <a:latin typeface="+mj-lt"/>
                <a:cs typeface="+mn-cs"/>
              </a:rPr>
              <a:t>Uses arms to balance</a:t>
            </a:r>
          </a:p>
          <a:p>
            <a:pPr eaLnBrk="0" hangingPunct="0">
              <a:defRPr/>
            </a:pPr>
            <a:r>
              <a:rPr lang="en-US" sz="2000" b="1" dirty="0">
                <a:solidFill>
                  <a:srgbClr val="002060"/>
                </a:solidFill>
                <a:latin typeface="+mj-lt"/>
                <a:cs typeface="+mn-cs"/>
              </a:rPr>
              <a:t>Hopping</a:t>
            </a:r>
          </a:p>
          <a:p>
            <a:pPr eaLnBrk="0" hangingPunct="0">
              <a:defRPr/>
            </a:pPr>
            <a:r>
              <a:rPr lang="en-US" sz="2000" b="1" dirty="0">
                <a:solidFill>
                  <a:srgbClr val="002060"/>
                </a:solidFill>
                <a:latin typeface="+mj-lt"/>
                <a:cs typeface="+mn-cs"/>
              </a:rPr>
              <a:t>Puts foot down</a:t>
            </a:r>
          </a:p>
        </p:txBody>
      </p:sp>
      <p:grpSp>
        <p:nvGrpSpPr>
          <p:cNvPr id="110597" name="Group 19"/>
          <p:cNvGrpSpPr>
            <a:grpSpLocks/>
          </p:cNvGrpSpPr>
          <p:nvPr/>
        </p:nvGrpSpPr>
        <p:grpSpPr bwMode="auto">
          <a:xfrm>
            <a:off x="3309938" y="4464050"/>
            <a:ext cx="246062" cy="1139825"/>
            <a:chOff x="2458" y="3165"/>
            <a:chExt cx="155" cy="718"/>
          </a:xfrm>
        </p:grpSpPr>
        <p:sp>
          <p:nvSpPr>
            <p:cNvPr id="23" name="Rectangle 22"/>
            <p:cNvSpPr>
              <a:spLocks noChangeArrowheads="1"/>
            </p:cNvSpPr>
            <p:nvPr/>
          </p:nvSpPr>
          <p:spPr bwMode="auto">
            <a:xfrm>
              <a:off x="2458" y="3357"/>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24" name="Rectangle 23"/>
            <p:cNvSpPr>
              <a:spLocks noChangeArrowheads="1"/>
            </p:cNvSpPr>
            <p:nvPr/>
          </p:nvSpPr>
          <p:spPr bwMode="auto">
            <a:xfrm>
              <a:off x="2458" y="3165"/>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25" name="Rectangle 24"/>
            <p:cNvSpPr>
              <a:spLocks noChangeArrowheads="1"/>
            </p:cNvSpPr>
            <p:nvPr/>
          </p:nvSpPr>
          <p:spPr bwMode="auto">
            <a:xfrm>
              <a:off x="2459" y="3735"/>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26" name="Rectangle 25"/>
            <p:cNvSpPr>
              <a:spLocks noChangeArrowheads="1"/>
            </p:cNvSpPr>
            <p:nvPr/>
          </p:nvSpPr>
          <p:spPr bwMode="auto">
            <a:xfrm>
              <a:off x="2459" y="3546"/>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grpSp>
      <p:grpSp>
        <p:nvGrpSpPr>
          <p:cNvPr id="110598" name="Group 24"/>
          <p:cNvGrpSpPr>
            <a:grpSpLocks/>
          </p:cNvGrpSpPr>
          <p:nvPr/>
        </p:nvGrpSpPr>
        <p:grpSpPr bwMode="auto">
          <a:xfrm>
            <a:off x="2924175" y="4464050"/>
            <a:ext cx="246063" cy="1139825"/>
            <a:chOff x="2215" y="3165"/>
            <a:chExt cx="155" cy="718"/>
          </a:xfrm>
        </p:grpSpPr>
        <p:sp>
          <p:nvSpPr>
            <p:cNvPr id="28" name="Rectangle 27"/>
            <p:cNvSpPr>
              <a:spLocks noChangeArrowheads="1"/>
            </p:cNvSpPr>
            <p:nvPr/>
          </p:nvSpPr>
          <p:spPr bwMode="auto">
            <a:xfrm>
              <a:off x="2215" y="3357"/>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29" name="Rectangle 28"/>
            <p:cNvSpPr>
              <a:spLocks noChangeArrowheads="1"/>
            </p:cNvSpPr>
            <p:nvPr/>
          </p:nvSpPr>
          <p:spPr bwMode="auto">
            <a:xfrm>
              <a:off x="2215" y="3165"/>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30" name="Rectangle 29"/>
            <p:cNvSpPr>
              <a:spLocks noChangeArrowheads="1"/>
            </p:cNvSpPr>
            <p:nvPr/>
          </p:nvSpPr>
          <p:spPr bwMode="auto">
            <a:xfrm>
              <a:off x="2216" y="3735"/>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sp>
          <p:nvSpPr>
            <p:cNvPr id="31" name="Rectangle 30"/>
            <p:cNvSpPr>
              <a:spLocks noChangeArrowheads="1"/>
            </p:cNvSpPr>
            <p:nvPr/>
          </p:nvSpPr>
          <p:spPr bwMode="auto">
            <a:xfrm>
              <a:off x="2216" y="3546"/>
              <a:ext cx="154" cy="148"/>
            </a:xfrm>
            <a:prstGeom prst="rect">
              <a:avLst/>
            </a:prstGeom>
            <a:noFill/>
            <a:ln w="12700">
              <a:solidFill>
                <a:srgbClr val="002060"/>
              </a:solidFill>
              <a:miter lim="800000"/>
              <a:headEnd/>
              <a:tailEnd/>
            </a:ln>
          </p:spPr>
          <p:txBody>
            <a:bodyPr wrap="none" anchor="ctr"/>
            <a:lstStyle/>
            <a:p>
              <a:pPr>
                <a:defRPr/>
              </a:pPr>
              <a:endParaRPr lang="en-US" dirty="0">
                <a:solidFill>
                  <a:srgbClr val="002060"/>
                </a:solidFill>
                <a:latin typeface="+mj-lt"/>
                <a:cs typeface="+mn-cs"/>
              </a:endParaRPr>
            </a:p>
          </p:txBody>
        </p:sp>
      </p:grpSp>
      <p:sp>
        <p:nvSpPr>
          <p:cNvPr id="32" name="Rectangle 31"/>
          <p:cNvSpPr>
            <a:spLocks noChangeArrowheads="1"/>
          </p:cNvSpPr>
          <p:nvPr/>
        </p:nvSpPr>
        <p:spPr bwMode="auto">
          <a:xfrm>
            <a:off x="2895600" y="4191000"/>
            <a:ext cx="739775" cy="312738"/>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1600" b="1" dirty="0">
                <a:solidFill>
                  <a:srgbClr val="002060"/>
                </a:solidFill>
                <a:latin typeface="+mj-lt"/>
                <a:cs typeface="+mn-cs"/>
              </a:rPr>
              <a:t>L     R</a:t>
            </a:r>
          </a:p>
        </p:txBody>
      </p:sp>
      <p:grpSp>
        <p:nvGrpSpPr>
          <p:cNvPr id="110600" name="Group 58"/>
          <p:cNvGrpSpPr>
            <a:grpSpLocks/>
          </p:cNvGrpSpPr>
          <p:nvPr/>
        </p:nvGrpSpPr>
        <p:grpSpPr bwMode="auto">
          <a:xfrm>
            <a:off x="4922838" y="2490788"/>
            <a:ext cx="877887" cy="1270000"/>
            <a:chOff x="4900019" y="2503714"/>
            <a:chExt cx="947470" cy="1241514"/>
          </a:xfrm>
        </p:grpSpPr>
        <p:sp>
          <p:nvSpPr>
            <p:cNvPr id="34" name="Freeform 33"/>
            <p:cNvSpPr/>
            <p:nvPr/>
          </p:nvSpPr>
          <p:spPr>
            <a:xfrm>
              <a:off x="4900019" y="2503714"/>
              <a:ext cx="352946" cy="659554"/>
            </a:xfrm>
            <a:custGeom>
              <a:avLst/>
              <a:gdLst>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43815 w 306705"/>
                <a:gd name="connsiteY14" fmla="*/ 552450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53821 w 306705"/>
                <a:gd name="connsiteY15" fmla="*/ 58663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6463 w 306705"/>
                <a:gd name="connsiteY38" fmla="*/ 8070 h 636270"/>
                <a:gd name="connsiteX39" fmla="*/ 192405 w 306705"/>
                <a:gd name="connsiteY39" fmla="*/ 0 h 636270"/>
                <a:gd name="connsiteX40" fmla="*/ 129540 w 306705"/>
                <a:gd name="connsiteY40" fmla="*/ 5715 h 636270"/>
                <a:gd name="connsiteX41" fmla="*/ 72390 w 306705"/>
                <a:gd name="connsiteY41" fmla="*/ 19050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6705" h="636270">
                  <a:moveTo>
                    <a:pt x="72390" y="19050"/>
                  </a:moveTo>
                  <a:lnTo>
                    <a:pt x="30480" y="49530"/>
                  </a:lnTo>
                  <a:lnTo>
                    <a:pt x="19050" y="72390"/>
                  </a:lnTo>
                  <a:lnTo>
                    <a:pt x="5715" y="108585"/>
                  </a:lnTo>
                  <a:lnTo>
                    <a:pt x="0" y="142875"/>
                  </a:lnTo>
                  <a:lnTo>
                    <a:pt x="3810" y="186690"/>
                  </a:lnTo>
                  <a:lnTo>
                    <a:pt x="7620" y="220980"/>
                  </a:lnTo>
                  <a:lnTo>
                    <a:pt x="15240" y="268605"/>
                  </a:lnTo>
                  <a:lnTo>
                    <a:pt x="22860" y="308610"/>
                  </a:lnTo>
                  <a:lnTo>
                    <a:pt x="22860" y="331470"/>
                  </a:lnTo>
                  <a:lnTo>
                    <a:pt x="26670" y="381000"/>
                  </a:lnTo>
                  <a:lnTo>
                    <a:pt x="26670" y="434340"/>
                  </a:lnTo>
                  <a:lnTo>
                    <a:pt x="28575" y="478155"/>
                  </a:lnTo>
                  <a:lnTo>
                    <a:pt x="28575" y="502920"/>
                  </a:lnTo>
                  <a:lnTo>
                    <a:pt x="32972" y="543929"/>
                  </a:lnTo>
                  <a:lnTo>
                    <a:pt x="47625" y="580956"/>
                  </a:lnTo>
                  <a:lnTo>
                    <a:pt x="64770" y="603885"/>
                  </a:lnTo>
                  <a:lnTo>
                    <a:pt x="87149" y="624805"/>
                  </a:lnTo>
                  <a:lnTo>
                    <a:pt x="110490" y="632460"/>
                  </a:lnTo>
                  <a:lnTo>
                    <a:pt x="148590" y="636270"/>
                  </a:lnTo>
                  <a:lnTo>
                    <a:pt x="195272" y="634850"/>
                  </a:lnTo>
                  <a:lnTo>
                    <a:pt x="234315" y="621965"/>
                  </a:lnTo>
                  <a:lnTo>
                    <a:pt x="250623" y="598170"/>
                  </a:lnTo>
                  <a:lnTo>
                    <a:pt x="260504" y="557680"/>
                  </a:lnTo>
                  <a:cubicBezTo>
                    <a:pt x="260664" y="541967"/>
                    <a:pt x="257727" y="520573"/>
                    <a:pt x="257887" y="504860"/>
                  </a:cubicBezTo>
                  <a:lnTo>
                    <a:pt x="251460" y="464820"/>
                  </a:lnTo>
                  <a:lnTo>
                    <a:pt x="245745" y="426720"/>
                  </a:lnTo>
                  <a:lnTo>
                    <a:pt x="240030" y="386715"/>
                  </a:lnTo>
                  <a:lnTo>
                    <a:pt x="236220" y="348615"/>
                  </a:lnTo>
                  <a:lnTo>
                    <a:pt x="240030" y="308610"/>
                  </a:lnTo>
                  <a:lnTo>
                    <a:pt x="249555" y="276225"/>
                  </a:lnTo>
                  <a:lnTo>
                    <a:pt x="264795" y="238125"/>
                  </a:lnTo>
                  <a:lnTo>
                    <a:pt x="280391" y="207056"/>
                  </a:lnTo>
                  <a:lnTo>
                    <a:pt x="293370" y="161925"/>
                  </a:lnTo>
                  <a:lnTo>
                    <a:pt x="303732" y="123825"/>
                  </a:lnTo>
                  <a:lnTo>
                    <a:pt x="306705" y="85725"/>
                  </a:lnTo>
                  <a:lnTo>
                    <a:pt x="300990" y="57150"/>
                  </a:lnTo>
                  <a:lnTo>
                    <a:pt x="287655" y="31865"/>
                  </a:lnTo>
                  <a:lnTo>
                    <a:pt x="256463" y="8070"/>
                  </a:lnTo>
                  <a:lnTo>
                    <a:pt x="192405" y="0"/>
                  </a:lnTo>
                  <a:lnTo>
                    <a:pt x="129540" y="5715"/>
                  </a:lnTo>
                  <a:lnTo>
                    <a:pt x="72390" y="19050"/>
                  </a:lnTo>
                  <a:close/>
                </a:path>
              </a:pathLst>
            </a:cu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10612" name="Group 57"/>
            <p:cNvGrpSpPr>
              <a:grpSpLocks/>
            </p:cNvGrpSpPr>
            <p:nvPr/>
          </p:nvGrpSpPr>
          <p:grpSpPr bwMode="auto">
            <a:xfrm>
              <a:off x="4911171" y="2536661"/>
              <a:ext cx="936318" cy="1208567"/>
              <a:chOff x="4911171" y="2536661"/>
              <a:chExt cx="936318" cy="1208567"/>
            </a:xfrm>
          </p:grpSpPr>
          <p:sp>
            <p:nvSpPr>
              <p:cNvPr id="36" name="Freeform 35"/>
              <p:cNvSpPr/>
              <p:nvPr/>
            </p:nvSpPr>
            <p:spPr>
              <a:xfrm flipH="1">
                <a:off x="5489404" y="3085673"/>
                <a:ext cx="316965" cy="659555"/>
              </a:xfrm>
              <a:custGeom>
                <a:avLst/>
                <a:gdLst>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43815 w 306705"/>
                  <a:gd name="connsiteY14" fmla="*/ 552450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53821 w 306705"/>
                  <a:gd name="connsiteY15" fmla="*/ 58663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6463 w 306705"/>
                  <a:gd name="connsiteY38" fmla="*/ 8070 h 636270"/>
                  <a:gd name="connsiteX39" fmla="*/ 192405 w 306705"/>
                  <a:gd name="connsiteY39" fmla="*/ 0 h 636270"/>
                  <a:gd name="connsiteX40" fmla="*/ 129540 w 306705"/>
                  <a:gd name="connsiteY40" fmla="*/ 5715 h 636270"/>
                  <a:gd name="connsiteX41" fmla="*/ 72390 w 306705"/>
                  <a:gd name="connsiteY41" fmla="*/ 19050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6705" h="636270">
                    <a:moveTo>
                      <a:pt x="72390" y="19050"/>
                    </a:moveTo>
                    <a:lnTo>
                      <a:pt x="30480" y="49530"/>
                    </a:lnTo>
                    <a:lnTo>
                      <a:pt x="19050" y="72390"/>
                    </a:lnTo>
                    <a:lnTo>
                      <a:pt x="5715" y="108585"/>
                    </a:lnTo>
                    <a:lnTo>
                      <a:pt x="0" y="142875"/>
                    </a:lnTo>
                    <a:lnTo>
                      <a:pt x="3810" y="186690"/>
                    </a:lnTo>
                    <a:lnTo>
                      <a:pt x="7620" y="220980"/>
                    </a:lnTo>
                    <a:lnTo>
                      <a:pt x="15240" y="268605"/>
                    </a:lnTo>
                    <a:lnTo>
                      <a:pt x="22860" y="308610"/>
                    </a:lnTo>
                    <a:lnTo>
                      <a:pt x="22860" y="331470"/>
                    </a:lnTo>
                    <a:lnTo>
                      <a:pt x="26670" y="381000"/>
                    </a:lnTo>
                    <a:lnTo>
                      <a:pt x="26670" y="434340"/>
                    </a:lnTo>
                    <a:lnTo>
                      <a:pt x="28575" y="478155"/>
                    </a:lnTo>
                    <a:lnTo>
                      <a:pt x="28575" y="502920"/>
                    </a:lnTo>
                    <a:lnTo>
                      <a:pt x="32972" y="543929"/>
                    </a:lnTo>
                    <a:lnTo>
                      <a:pt x="47625" y="580956"/>
                    </a:lnTo>
                    <a:lnTo>
                      <a:pt x="64770" y="603885"/>
                    </a:lnTo>
                    <a:lnTo>
                      <a:pt x="87149" y="624805"/>
                    </a:lnTo>
                    <a:lnTo>
                      <a:pt x="110490" y="632460"/>
                    </a:lnTo>
                    <a:lnTo>
                      <a:pt x="148590" y="636270"/>
                    </a:lnTo>
                    <a:lnTo>
                      <a:pt x="195272" y="634850"/>
                    </a:lnTo>
                    <a:lnTo>
                      <a:pt x="234315" y="621965"/>
                    </a:lnTo>
                    <a:lnTo>
                      <a:pt x="250623" y="598170"/>
                    </a:lnTo>
                    <a:lnTo>
                      <a:pt x="260504" y="557680"/>
                    </a:lnTo>
                    <a:cubicBezTo>
                      <a:pt x="260664" y="541967"/>
                      <a:pt x="257727" y="520573"/>
                      <a:pt x="257887" y="504860"/>
                    </a:cubicBezTo>
                    <a:lnTo>
                      <a:pt x="251460" y="464820"/>
                    </a:lnTo>
                    <a:lnTo>
                      <a:pt x="245745" y="426720"/>
                    </a:lnTo>
                    <a:lnTo>
                      <a:pt x="240030" y="386715"/>
                    </a:lnTo>
                    <a:lnTo>
                      <a:pt x="236220" y="348615"/>
                    </a:lnTo>
                    <a:lnTo>
                      <a:pt x="240030" y="308610"/>
                    </a:lnTo>
                    <a:lnTo>
                      <a:pt x="249555" y="276225"/>
                    </a:lnTo>
                    <a:lnTo>
                      <a:pt x="264795" y="238125"/>
                    </a:lnTo>
                    <a:lnTo>
                      <a:pt x="280391" y="207056"/>
                    </a:lnTo>
                    <a:lnTo>
                      <a:pt x="293370" y="161925"/>
                    </a:lnTo>
                    <a:lnTo>
                      <a:pt x="303732" y="123825"/>
                    </a:lnTo>
                    <a:lnTo>
                      <a:pt x="306705" y="85725"/>
                    </a:lnTo>
                    <a:lnTo>
                      <a:pt x="300990" y="57150"/>
                    </a:lnTo>
                    <a:lnTo>
                      <a:pt x="287655" y="31865"/>
                    </a:lnTo>
                    <a:lnTo>
                      <a:pt x="256463" y="8070"/>
                    </a:lnTo>
                    <a:lnTo>
                      <a:pt x="192405" y="0"/>
                    </a:lnTo>
                    <a:lnTo>
                      <a:pt x="129540" y="5715"/>
                    </a:lnTo>
                    <a:lnTo>
                      <a:pt x="72390" y="19050"/>
                    </a:lnTo>
                    <a:close/>
                  </a:path>
                </a:pathLst>
              </a:cu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7" name="Rectangle 36"/>
              <p:cNvSpPr>
                <a:spLocks noChangeArrowheads="1"/>
              </p:cNvSpPr>
              <p:nvPr/>
            </p:nvSpPr>
            <p:spPr bwMode="auto">
              <a:xfrm flipH="1">
                <a:off x="5470557" y="3107400"/>
                <a:ext cx="376932" cy="332105"/>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1800" b="1" dirty="0">
                    <a:latin typeface="+mj-lt"/>
                    <a:cs typeface="+mn-cs"/>
                  </a:rPr>
                  <a:t>R</a:t>
                </a:r>
              </a:p>
            </p:txBody>
          </p:sp>
          <p:sp>
            <p:nvSpPr>
              <p:cNvPr id="38" name="Rectangle 37"/>
              <p:cNvSpPr>
                <a:spLocks noChangeArrowheads="1"/>
              </p:cNvSpPr>
              <p:nvPr/>
            </p:nvSpPr>
            <p:spPr bwMode="auto">
              <a:xfrm flipH="1">
                <a:off x="4912012" y="2536303"/>
                <a:ext cx="349519" cy="332105"/>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1800" b="1" dirty="0">
                    <a:latin typeface="+mj-lt"/>
                    <a:cs typeface="+mn-cs"/>
                  </a:rPr>
                  <a:t>L</a:t>
                </a:r>
              </a:p>
            </p:txBody>
          </p:sp>
        </p:grpSp>
      </p:grpSp>
      <p:grpSp>
        <p:nvGrpSpPr>
          <p:cNvPr id="110601" name="Group 56"/>
          <p:cNvGrpSpPr>
            <a:grpSpLocks/>
          </p:cNvGrpSpPr>
          <p:nvPr/>
        </p:nvGrpSpPr>
        <p:grpSpPr bwMode="auto">
          <a:xfrm>
            <a:off x="3333750" y="2490788"/>
            <a:ext cx="862013" cy="1231900"/>
            <a:chOff x="3780610" y="2490651"/>
            <a:chExt cx="897646" cy="1265463"/>
          </a:xfrm>
        </p:grpSpPr>
        <p:sp>
          <p:nvSpPr>
            <p:cNvPr id="40" name="Freeform 39"/>
            <p:cNvSpPr/>
            <p:nvPr/>
          </p:nvSpPr>
          <p:spPr>
            <a:xfrm flipH="1">
              <a:off x="4311263" y="2490651"/>
              <a:ext cx="325665" cy="653931"/>
            </a:xfrm>
            <a:custGeom>
              <a:avLst/>
              <a:gdLst>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43815 w 306705"/>
                <a:gd name="connsiteY14" fmla="*/ 552450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53821 w 306705"/>
                <a:gd name="connsiteY15" fmla="*/ 58663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6463 w 306705"/>
                <a:gd name="connsiteY38" fmla="*/ 8070 h 636270"/>
                <a:gd name="connsiteX39" fmla="*/ 192405 w 306705"/>
                <a:gd name="connsiteY39" fmla="*/ 0 h 636270"/>
                <a:gd name="connsiteX40" fmla="*/ 129540 w 306705"/>
                <a:gd name="connsiteY40" fmla="*/ 5715 h 636270"/>
                <a:gd name="connsiteX41" fmla="*/ 72390 w 306705"/>
                <a:gd name="connsiteY41" fmla="*/ 19050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6705" h="636270">
                  <a:moveTo>
                    <a:pt x="72390" y="19050"/>
                  </a:moveTo>
                  <a:lnTo>
                    <a:pt x="30480" y="49530"/>
                  </a:lnTo>
                  <a:lnTo>
                    <a:pt x="19050" y="72390"/>
                  </a:lnTo>
                  <a:lnTo>
                    <a:pt x="5715" y="108585"/>
                  </a:lnTo>
                  <a:lnTo>
                    <a:pt x="0" y="142875"/>
                  </a:lnTo>
                  <a:lnTo>
                    <a:pt x="3810" y="186690"/>
                  </a:lnTo>
                  <a:lnTo>
                    <a:pt x="7620" y="220980"/>
                  </a:lnTo>
                  <a:lnTo>
                    <a:pt x="15240" y="268605"/>
                  </a:lnTo>
                  <a:lnTo>
                    <a:pt x="22860" y="308610"/>
                  </a:lnTo>
                  <a:lnTo>
                    <a:pt x="22860" y="331470"/>
                  </a:lnTo>
                  <a:lnTo>
                    <a:pt x="26670" y="381000"/>
                  </a:lnTo>
                  <a:lnTo>
                    <a:pt x="26670" y="434340"/>
                  </a:lnTo>
                  <a:lnTo>
                    <a:pt x="28575" y="478155"/>
                  </a:lnTo>
                  <a:lnTo>
                    <a:pt x="28575" y="502920"/>
                  </a:lnTo>
                  <a:lnTo>
                    <a:pt x="32972" y="543929"/>
                  </a:lnTo>
                  <a:lnTo>
                    <a:pt x="47625" y="580956"/>
                  </a:lnTo>
                  <a:lnTo>
                    <a:pt x="64770" y="603885"/>
                  </a:lnTo>
                  <a:lnTo>
                    <a:pt x="87149" y="624805"/>
                  </a:lnTo>
                  <a:lnTo>
                    <a:pt x="110490" y="632460"/>
                  </a:lnTo>
                  <a:lnTo>
                    <a:pt x="148590" y="636270"/>
                  </a:lnTo>
                  <a:lnTo>
                    <a:pt x="195272" y="634850"/>
                  </a:lnTo>
                  <a:lnTo>
                    <a:pt x="234315" y="621965"/>
                  </a:lnTo>
                  <a:lnTo>
                    <a:pt x="250623" y="598170"/>
                  </a:lnTo>
                  <a:lnTo>
                    <a:pt x="260504" y="557680"/>
                  </a:lnTo>
                  <a:cubicBezTo>
                    <a:pt x="260664" y="541967"/>
                    <a:pt x="257727" y="520573"/>
                    <a:pt x="257887" y="504860"/>
                  </a:cubicBezTo>
                  <a:lnTo>
                    <a:pt x="251460" y="464820"/>
                  </a:lnTo>
                  <a:lnTo>
                    <a:pt x="245745" y="426720"/>
                  </a:lnTo>
                  <a:lnTo>
                    <a:pt x="240030" y="386715"/>
                  </a:lnTo>
                  <a:lnTo>
                    <a:pt x="236220" y="348615"/>
                  </a:lnTo>
                  <a:lnTo>
                    <a:pt x="240030" y="308610"/>
                  </a:lnTo>
                  <a:lnTo>
                    <a:pt x="249555" y="276225"/>
                  </a:lnTo>
                  <a:lnTo>
                    <a:pt x="264795" y="238125"/>
                  </a:lnTo>
                  <a:lnTo>
                    <a:pt x="280391" y="207056"/>
                  </a:lnTo>
                  <a:lnTo>
                    <a:pt x="293370" y="161925"/>
                  </a:lnTo>
                  <a:lnTo>
                    <a:pt x="303732" y="123825"/>
                  </a:lnTo>
                  <a:lnTo>
                    <a:pt x="306705" y="85725"/>
                  </a:lnTo>
                  <a:lnTo>
                    <a:pt x="300990" y="57150"/>
                  </a:lnTo>
                  <a:lnTo>
                    <a:pt x="287655" y="31865"/>
                  </a:lnTo>
                  <a:lnTo>
                    <a:pt x="256463" y="8070"/>
                  </a:lnTo>
                  <a:lnTo>
                    <a:pt x="192405" y="0"/>
                  </a:lnTo>
                  <a:lnTo>
                    <a:pt x="129540" y="5715"/>
                  </a:lnTo>
                  <a:lnTo>
                    <a:pt x="72390" y="19050"/>
                  </a:lnTo>
                  <a:close/>
                </a:path>
              </a:pathLst>
            </a:cu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0607" name="Group 43"/>
            <p:cNvGrpSpPr>
              <a:grpSpLocks/>
            </p:cNvGrpSpPr>
            <p:nvPr/>
          </p:nvGrpSpPr>
          <p:grpSpPr bwMode="auto">
            <a:xfrm>
              <a:off x="3780610" y="2558143"/>
              <a:ext cx="897646" cy="1197971"/>
              <a:chOff x="3336473" y="2525486"/>
              <a:chExt cx="897646" cy="1197971"/>
            </a:xfrm>
          </p:grpSpPr>
          <p:sp>
            <p:nvSpPr>
              <p:cNvPr id="42" name="Freeform 41"/>
              <p:cNvSpPr/>
              <p:nvPr/>
            </p:nvSpPr>
            <p:spPr>
              <a:xfrm>
                <a:off x="3353004" y="3069525"/>
                <a:ext cx="294256" cy="653932"/>
              </a:xfrm>
              <a:custGeom>
                <a:avLst/>
                <a:gdLst>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43815 w 306705"/>
                  <a:gd name="connsiteY14" fmla="*/ 552450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69595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53821 w 306705"/>
                  <a:gd name="connsiteY15" fmla="*/ 58663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93345 w 306705"/>
                  <a:gd name="connsiteY17" fmla="*/ 61912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87655 w 306705"/>
                  <a:gd name="connsiteY37" fmla="*/ 247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1940 w 306705"/>
                  <a:gd name="connsiteY32" fmla="*/ 188595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299085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4527 w 306705"/>
                  <a:gd name="connsiteY15" fmla="*/ 58237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6700 w 306705"/>
                  <a:gd name="connsiteY23" fmla="*/ 55626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60985 w 306705"/>
                  <a:gd name="connsiteY24" fmla="*/ 51054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82880 w 306705"/>
                  <a:gd name="connsiteY20" fmla="*/ 63627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1912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9168 w 306705"/>
                  <a:gd name="connsiteY14" fmla="*/ 54250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42060 w 306705"/>
                  <a:gd name="connsiteY21" fmla="*/ 62338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5270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92302 w 306705"/>
                  <a:gd name="connsiteY37" fmla="*/ 2618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3365 w 306705"/>
                  <a:gd name="connsiteY38" fmla="*/ 3810 h 636270"/>
                  <a:gd name="connsiteX39" fmla="*/ 192405 w 306705"/>
                  <a:gd name="connsiteY39" fmla="*/ 0 h 636270"/>
                  <a:gd name="connsiteX40" fmla="*/ 129540 w 306705"/>
                  <a:gd name="connsiteY40" fmla="*/ 5715 h 636270"/>
                  <a:gd name="connsiteX41" fmla="*/ 72390 w 306705"/>
                  <a:gd name="connsiteY41" fmla="*/ 19050 h 636270"/>
                  <a:gd name="connsiteX0" fmla="*/ 72390 w 306705"/>
                  <a:gd name="connsiteY0" fmla="*/ 19050 h 636270"/>
                  <a:gd name="connsiteX1" fmla="*/ 30480 w 306705"/>
                  <a:gd name="connsiteY1" fmla="*/ 49530 h 636270"/>
                  <a:gd name="connsiteX2" fmla="*/ 19050 w 306705"/>
                  <a:gd name="connsiteY2" fmla="*/ 72390 h 636270"/>
                  <a:gd name="connsiteX3" fmla="*/ 5715 w 306705"/>
                  <a:gd name="connsiteY3" fmla="*/ 108585 h 636270"/>
                  <a:gd name="connsiteX4" fmla="*/ 0 w 306705"/>
                  <a:gd name="connsiteY4" fmla="*/ 142875 h 636270"/>
                  <a:gd name="connsiteX5" fmla="*/ 3810 w 306705"/>
                  <a:gd name="connsiteY5" fmla="*/ 186690 h 636270"/>
                  <a:gd name="connsiteX6" fmla="*/ 7620 w 306705"/>
                  <a:gd name="connsiteY6" fmla="*/ 220980 h 636270"/>
                  <a:gd name="connsiteX7" fmla="*/ 15240 w 306705"/>
                  <a:gd name="connsiteY7" fmla="*/ 268605 h 636270"/>
                  <a:gd name="connsiteX8" fmla="*/ 22860 w 306705"/>
                  <a:gd name="connsiteY8" fmla="*/ 308610 h 636270"/>
                  <a:gd name="connsiteX9" fmla="*/ 22860 w 306705"/>
                  <a:gd name="connsiteY9" fmla="*/ 331470 h 636270"/>
                  <a:gd name="connsiteX10" fmla="*/ 26670 w 306705"/>
                  <a:gd name="connsiteY10" fmla="*/ 381000 h 636270"/>
                  <a:gd name="connsiteX11" fmla="*/ 26670 w 306705"/>
                  <a:gd name="connsiteY11" fmla="*/ 434340 h 636270"/>
                  <a:gd name="connsiteX12" fmla="*/ 28575 w 306705"/>
                  <a:gd name="connsiteY12" fmla="*/ 478155 h 636270"/>
                  <a:gd name="connsiteX13" fmla="*/ 28575 w 306705"/>
                  <a:gd name="connsiteY13" fmla="*/ 502920 h 636270"/>
                  <a:gd name="connsiteX14" fmla="*/ 32972 w 306705"/>
                  <a:gd name="connsiteY14" fmla="*/ 543929 h 636270"/>
                  <a:gd name="connsiteX15" fmla="*/ 47625 w 306705"/>
                  <a:gd name="connsiteY15" fmla="*/ 580956 h 636270"/>
                  <a:gd name="connsiteX16" fmla="*/ 64770 w 306705"/>
                  <a:gd name="connsiteY16" fmla="*/ 603885 h 636270"/>
                  <a:gd name="connsiteX17" fmla="*/ 87149 w 306705"/>
                  <a:gd name="connsiteY17" fmla="*/ 624805 h 636270"/>
                  <a:gd name="connsiteX18" fmla="*/ 110490 w 306705"/>
                  <a:gd name="connsiteY18" fmla="*/ 632460 h 636270"/>
                  <a:gd name="connsiteX19" fmla="*/ 148590 w 306705"/>
                  <a:gd name="connsiteY19" fmla="*/ 636270 h 636270"/>
                  <a:gd name="connsiteX20" fmla="*/ 195272 w 306705"/>
                  <a:gd name="connsiteY20" fmla="*/ 634850 h 636270"/>
                  <a:gd name="connsiteX21" fmla="*/ 234315 w 306705"/>
                  <a:gd name="connsiteY21" fmla="*/ 621965 h 636270"/>
                  <a:gd name="connsiteX22" fmla="*/ 250623 w 306705"/>
                  <a:gd name="connsiteY22" fmla="*/ 598170 h 636270"/>
                  <a:gd name="connsiteX23" fmla="*/ 260504 w 306705"/>
                  <a:gd name="connsiteY23" fmla="*/ 557680 h 636270"/>
                  <a:gd name="connsiteX24" fmla="*/ 257887 w 306705"/>
                  <a:gd name="connsiteY24" fmla="*/ 504860 h 636270"/>
                  <a:gd name="connsiteX25" fmla="*/ 251460 w 306705"/>
                  <a:gd name="connsiteY25" fmla="*/ 464820 h 636270"/>
                  <a:gd name="connsiteX26" fmla="*/ 245745 w 306705"/>
                  <a:gd name="connsiteY26" fmla="*/ 426720 h 636270"/>
                  <a:gd name="connsiteX27" fmla="*/ 240030 w 306705"/>
                  <a:gd name="connsiteY27" fmla="*/ 386715 h 636270"/>
                  <a:gd name="connsiteX28" fmla="*/ 236220 w 306705"/>
                  <a:gd name="connsiteY28" fmla="*/ 348615 h 636270"/>
                  <a:gd name="connsiteX29" fmla="*/ 240030 w 306705"/>
                  <a:gd name="connsiteY29" fmla="*/ 308610 h 636270"/>
                  <a:gd name="connsiteX30" fmla="*/ 249555 w 306705"/>
                  <a:gd name="connsiteY30" fmla="*/ 276225 h 636270"/>
                  <a:gd name="connsiteX31" fmla="*/ 264795 w 306705"/>
                  <a:gd name="connsiteY31" fmla="*/ 238125 h 636270"/>
                  <a:gd name="connsiteX32" fmla="*/ 280391 w 306705"/>
                  <a:gd name="connsiteY32" fmla="*/ 207056 h 636270"/>
                  <a:gd name="connsiteX33" fmla="*/ 293370 w 306705"/>
                  <a:gd name="connsiteY33" fmla="*/ 161925 h 636270"/>
                  <a:gd name="connsiteX34" fmla="*/ 303732 w 306705"/>
                  <a:gd name="connsiteY34" fmla="*/ 123825 h 636270"/>
                  <a:gd name="connsiteX35" fmla="*/ 306705 w 306705"/>
                  <a:gd name="connsiteY35" fmla="*/ 85725 h 636270"/>
                  <a:gd name="connsiteX36" fmla="*/ 300990 w 306705"/>
                  <a:gd name="connsiteY36" fmla="*/ 57150 h 636270"/>
                  <a:gd name="connsiteX37" fmla="*/ 287655 w 306705"/>
                  <a:gd name="connsiteY37" fmla="*/ 31865 h 636270"/>
                  <a:gd name="connsiteX38" fmla="*/ 256463 w 306705"/>
                  <a:gd name="connsiteY38" fmla="*/ 8070 h 636270"/>
                  <a:gd name="connsiteX39" fmla="*/ 192405 w 306705"/>
                  <a:gd name="connsiteY39" fmla="*/ 0 h 636270"/>
                  <a:gd name="connsiteX40" fmla="*/ 129540 w 306705"/>
                  <a:gd name="connsiteY40" fmla="*/ 5715 h 636270"/>
                  <a:gd name="connsiteX41" fmla="*/ 72390 w 306705"/>
                  <a:gd name="connsiteY41" fmla="*/ 19050 h 63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6705" h="636270">
                    <a:moveTo>
                      <a:pt x="72390" y="19050"/>
                    </a:moveTo>
                    <a:lnTo>
                      <a:pt x="30480" y="49530"/>
                    </a:lnTo>
                    <a:lnTo>
                      <a:pt x="19050" y="72390"/>
                    </a:lnTo>
                    <a:lnTo>
                      <a:pt x="5715" y="108585"/>
                    </a:lnTo>
                    <a:lnTo>
                      <a:pt x="0" y="142875"/>
                    </a:lnTo>
                    <a:lnTo>
                      <a:pt x="3810" y="186690"/>
                    </a:lnTo>
                    <a:lnTo>
                      <a:pt x="7620" y="220980"/>
                    </a:lnTo>
                    <a:lnTo>
                      <a:pt x="15240" y="268605"/>
                    </a:lnTo>
                    <a:lnTo>
                      <a:pt x="22860" y="308610"/>
                    </a:lnTo>
                    <a:lnTo>
                      <a:pt x="22860" y="331470"/>
                    </a:lnTo>
                    <a:lnTo>
                      <a:pt x="26670" y="381000"/>
                    </a:lnTo>
                    <a:lnTo>
                      <a:pt x="26670" y="434340"/>
                    </a:lnTo>
                    <a:lnTo>
                      <a:pt x="28575" y="478155"/>
                    </a:lnTo>
                    <a:lnTo>
                      <a:pt x="28575" y="502920"/>
                    </a:lnTo>
                    <a:lnTo>
                      <a:pt x="32972" y="543929"/>
                    </a:lnTo>
                    <a:lnTo>
                      <a:pt x="47625" y="580956"/>
                    </a:lnTo>
                    <a:lnTo>
                      <a:pt x="64770" y="603885"/>
                    </a:lnTo>
                    <a:lnTo>
                      <a:pt x="87149" y="624805"/>
                    </a:lnTo>
                    <a:lnTo>
                      <a:pt x="110490" y="632460"/>
                    </a:lnTo>
                    <a:lnTo>
                      <a:pt x="148590" y="636270"/>
                    </a:lnTo>
                    <a:lnTo>
                      <a:pt x="195272" y="634850"/>
                    </a:lnTo>
                    <a:lnTo>
                      <a:pt x="234315" y="621965"/>
                    </a:lnTo>
                    <a:lnTo>
                      <a:pt x="250623" y="598170"/>
                    </a:lnTo>
                    <a:lnTo>
                      <a:pt x="260504" y="557680"/>
                    </a:lnTo>
                    <a:cubicBezTo>
                      <a:pt x="260664" y="541967"/>
                      <a:pt x="257727" y="520573"/>
                      <a:pt x="257887" y="504860"/>
                    </a:cubicBezTo>
                    <a:lnTo>
                      <a:pt x="251460" y="464820"/>
                    </a:lnTo>
                    <a:lnTo>
                      <a:pt x="245745" y="426720"/>
                    </a:lnTo>
                    <a:lnTo>
                      <a:pt x="240030" y="386715"/>
                    </a:lnTo>
                    <a:lnTo>
                      <a:pt x="236220" y="348615"/>
                    </a:lnTo>
                    <a:lnTo>
                      <a:pt x="240030" y="308610"/>
                    </a:lnTo>
                    <a:lnTo>
                      <a:pt x="249555" y="276225"/>
                    </a:lnTo>
                    <a:lnTo>
                      <a:pt x="264795" y="238125"/>
                    </a:lnTo>
                    <a:lnTo>
                      <a:pt x="280391" y="207056"/>
                    </a:lnTo>
                    <a:lnTo>
                      <a:pt x="293370" y="161925"/>
                    </a:lnTo>
                    <a:lnTo>
                      <a:pt x="303732" y="123825"/>
                    </a:lnTo>
                    <a:lnTo>
                      <a:pt x="306705" y="85725"/>
                    </a:lnTo>
                    <a:lnTo>
                      <a:pt x="300990" y="57150"/>
                    </a:lnTo>
                    <a:lnTo>
                      <a:pt x="287655" y="31865"/>
                    </a:lnTo>
                    <a:lnTo>
                      <a:pt x="256463" y="8070"/>
                    </a:lnTo>
                    <a:lnTo>
                      <a:pt x="192405" y="0"/>
                    </a:lnTo>
                    <a:lnTo>
                      <a:pt x="129540" y="5715"/>
                    </a:lnTo>
                    <a:lnTo>
                      <a:pt x="72390" y="19050"/>
                    </a:lnTo>
                    <a:close/>
                  </a:path>
                </a:pathLst>
              </a:cu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tangle 42"/>
              <p:cNvSpPr>
                <a:spLocks noChangeArrowheads="1"/>
              </p:cNvSpPr>
              <p:nvPr/>
            </p:nvSpPr>
            <p:spPr bwMode="auto">
              <a:xfrm>
                <a:off x="3336473" y="3090725"/>
                <a:ext cx="403362" cy="348981"/>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1800" b="1" dirty="0">
                    <a:solidFill>
                      <a:srgbClr val="002060"/>
                    </a:solidFill>
                    <a:latin typeface="+mj-lt"/>
                    <a:cs typeface="+mn-cs"/>
                  </a:rPr>
                  <a:t>L </a:t>
                </a:r>
              </a:p>
            </p:txBody>
          </p:sp>
          <p:sp>
            <p:nvSpPr>
              <p:cNvPr id="44" name="Rectangle 43"/>
              <p:cNvSpPr>
                <a:spLocks noChangeArrowheads="1"/>
              </p:cNvSpPr>
              <p:nvPr/>
            </p:nvSpPr>
            <p:spPr bwMode="auto">
              <a:xfrm>
                <a:off x="3870432" y="2524854"/>
                <a:ext cx="363687" cy="348981"/>
              </a:xfrm>
              <a:prstGeom prst="rect">
                <a:avLst/>
              </a:prstGeom>
              <a:noFill/>
              <a:ln w="9525">
                <a:noFill/>
                <a:miter lim="800000"/>
                <a:headEnd/>
                <a:tailEnd/>
              </a:ln>
            </p:spPr>
            <p:txBody>
              <a:bodyPr wrap="none" lIns="92075" tIns="46038" rIns="92075" bIns="46038">
                <a:spAutoFit/>
              </a:bodyPr>
              <a:lstStyle/>
              <a:p>
                <a:pPr eaLnBrk="0" hangingPunct="0">
                  <a:lnSpc>
                    <a:spcPct val="90000"/>
                  </a:lnSpc>
                  <a:defRPr/>
                </a:pPr>
                <a:r>
                  <a:rPr lang="en-US" sz="1800" b="1" dirty="0">
                    <a:solidFill>
                      <a:srgbClr val="002060"/>
                    </a:solidFill>
                    <a:latin typeface="+mj-lt"/>
                    <a:cs typeface="+mn-cs"/>
                  </a:rPr>
                  <a:t>R</a:t>
                </a:r>
              </a:p>
            </p:txBody>
          </p:sp>
        </p:grpSp>
      </p:grpSp>
      <p:sp>
        <p:nvSpPr>
          <p:cNvPr id="45" name="Freeform 44"/>
          <p:cNvSpPr/>
          <p:nvPr/>
        </p:nvSpPr>
        <p:spPr>
          <a:xfrm>
            <a:off x="5511800" y="3484563"/>
            <a:ext cx="206375" cy="269875"/>
          </a:xfrm>
          <a:custGeom>
            <a:avLst/>
            <a:gdLst>
              <a:gd name="connsiteX0" fmla="*/ 38100 w 247650"/>
              <a:gd name="connsiteY0" fmla="*/ 0 h 270510"/>
              <a:gd name="connsiteX1" fmla="*/ 247650 w 247650"/>
              <a:gd name="connsiteY1" fmla="*/ 7620 h 270510"/>
              <a:gd name="connsiteX2" fmla="*/ 240030 w 247650"/>
              <a:gd name="connsiteY2" fmla="*/ 201930 h 270510"/>
              <a:gd name="connsiteX3" fmla="*/ 190500 w 247650"/>
              <a:gd name="connsiteY3" fmla="*/ 255270 h 270510"/>
              <a:gd name="connsiteX4" fmla="*/ 118110 w 247650"/>
              <a:gd name="connsiteY4" fmla="*/ 270510 h 270510"/>
              <a:gd name="connsiteX5" fmla="*/ 45720 w 247650"/>
              <a:gd name="connsiteY5" fmla="*/ 262890 h 270510"/>
              <a:gd name="connsiteX6" fmla="*/ 0 w 247650"/>
              <a:gd name="connsiteY6" fmla="*/ 190500 h 270510"/>
              <a:gd name="connsiteX7" fmla="*/ 15240 w 247650"/>
              <a:gd name="connsiteY7" fmla="*/ 83820 h 270510"/>
              <a:gd name="connsiteX8" fmla="*/ 38100 w 247650"/>
              <a:gd name="connsiteY8" fmla="*/ 0 h 2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270510">
                <a:moveTo>
                  <a:pt x="38100" y="0"/>
                </a:moveTo>
                <a:lnTo>
                  <a:pt x="247650" y="7620"/>
                </a:lnTo>
                <a:lnTo>
                  <a:pt x="240030" y="201930"/>
                </a:lnTo>
                <a:lnTo>
                  <a:pt x="190500" y="255270"/>
                </a:lnTo>
                <a:lnTo>
                  <a:pt x="118110" y="270510"/>
                </a:lnTo>
                <a:lnTo>
                  <a:pt x="45720" y="262890"/>
                </a:lnTo>
                <a:lnTo>
                  <a:pt x="0" y="190500"/>
                </a:lnTo>
                <a:lnTo>
                  <a:pt x="15240" y="83820"/>
                </a:lnTo>
                <a:lnTo>
                  <a:pt x="38100" y="0"/>
                </a:lnTo>
                <a:close/>
              </a:path>
            </a:pathLst>
          </a:custGeom>
          <a:solidFill>
            <a:schemeClr val="accent1">
              <a:lumMod val="1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Freeform 84"/>
          <p:cNvSpPr/>
          <p:nvPr/>
        </p:nvSpPr>
        <p:spPr>
          <a:xfrm>
            <a:off x="3359150" y="3427413"/>
            <a:ext cx="206375" cy="269875"/>
          </a:xfrm>
          <a:custGeom>
            <a:avLst/>
            <a:gdLst>
              <a:gd name="connsiteX0" fmla="*/ 38100 w 247650"/>
              <a:gd name="connsiteY0" fmla="*/ 0 h 270510"/>
              <a:gd name="connsiteX1" fmla="*/ 247650 w 247650"/>
              <a:gd name="connsiteY1" fmla="*/ 7620 h 270510"/>
              <a:gd name="connsiteX2" fmla="*/ 240030 w 247650"/>
              <a:gd name="connsiteY2" fmla="*/ 201930 h 270510"/>
              <a:gd name="connsiteX3" fmla="*/ 190500 w 247650"/>
              <a:gd name="connsiteY3" fmla="*/ 255270 h 270510"/>
              <a:gd name="connsiteX4" fmla="*/ 118110 w 247650"/>
              <a:gd name="connsiteY4" fmla="*/ 270510 h 270510"/>
              <a:gd name="connsiteX5" fmla="*/ 45720 w 247650"/>
              <a:gd name="connsiteY5" fmla="*/ 262890 h 270510"/>
              <a:gd name="connsiteX6" fmla="*/ 0 w 247650"/>
              <a:gd name="connsiteY6" fmla="*/ 190500 h 270510"/>
              <a:gd name="connsiteX7" fmla="*/ 15240 w 247650"/>
              <a:gd name="connsiteY7" fmla="*/ 83820 h 270510"/>
              <a:gd name="connsiteX8" fmla="*/ 38100 w 247650"/>
              <a:gd name="connsiteY8" fmla="*/ 0 h 2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270510">
                <a:moveTo>
                  <a:pt x="38100" y="0"/>
                </a:moveTo>
                <a:lnTo>
                  <a:pt x="247650" y="7620"/>
                </a:lnTo>
                <a:lnTo>
                  <a:pt x="240030" y="201930"/>
                </a:lnTo>
                <a:lnTo>
                  <a:pt x="190500" y="255270"/>
                </a:lnTo>
                <a:lnTo>
                  <a:pt x="118110" y="270510"/>
                </a:lnTo>
                <a:lnTo>
                  <a:pt x="45720" y="262890"/>
                </a:lnTo>
                <a:lnTo>
                  <a:pt x="0" y="190500"/>
                </a:lnTo>
                <a:lnTo>
                  <a:pt x="15240" y="83820"/>
                </a:lnTo>
                <a:lnTo>
                  <a:pt x="38100" y="0"/>
                </a:lnTo>
                <a:close/>
              </a:path>
            </a:pathLst>
          </a:custGeom>
          <a:solidFill>
            <a:schemeClr val="accent1">
              <a:lumMod val="1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0604" name="TextBox 1"/>
          <p:cNvSpPr txBox="1">
            <a:spLocks noChangeArrowheads="1"/>
          </p:cNvSpPr>
          <p:nvPr/>
        </p:nvSpPr>
        <p:spPr bwMode="auto">
          <a:xfrm>
            <a:off x="2174875" y="5661025"/>
            <a:ext cx="4746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sz="2000" b="1">
                <a:solidFill>
                  <a:srgbClr val="002060"/>
                </a:solidFill>
                <a:latin typeface="Arial" panose="020B0604020202020204" pitchFamily="34" charset="0"/>
              </a:rPr>
              <a:t>Type of Footwear: ________________</a:t>
            </a:r>
          </a:p>
          <a:p>
            <a:pPr eaLnBrk="1" hangingPunct="1"/>
            <a:r>
              <a:rPr lang="en-US" altLang="en-US" sz="2000" b="1">
                <a:solidFill>
                  <a:srgbClr val="002060"/>
                </a:solidFill>
                <a:latin typeface="Arial" panose="020B0604020202020204" pitchFamily="34" charset="0"/>
              </a:rPr>
              <a:t>Other: __________________________</a:t>
            </a:r>
          </a:p>
        </p:txBody>
      </p:sp>
      <p:sp>
        <p:nvSpPr>
          <p:cNvPr id="110605"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F7CD2A74-9BA3-4F48-8E42-B0F818B292DF}" type="slidenum">
              <a:rPr lang="en-US" altLang="en-US" b="1">
                <a:solidFill>
                  <a:schemeClr val="bg1"/>
                </a:solidFill>
              </a:rPr>
              <a:pPr algn="r" eaLnBrk="1" hangingPunct="1"/>
              <a:t>70</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519113" y="679450"/>
            <a:ext cx="8051800" cy="582613"/>
          </a:xfrm>
        </p:spPr>
        <p:txBody>
          <a:bodyPr/>
          <a:lstStyle/>
          <a:p>
            <a:r>
              <a:rPr lang="en-US" altLang="en-US" smtClean="0"/>
              <a:t>Test Your Knowledge</a:t>
            </a:r>
          </a:p>
        </p:txBody>
      </p:sp>
      <p:sp>
        <p:nvSpPr>
          <p:cNvPr id="115715" name="Content Placeholder 2"/>
          <p:cNvSpPr>
            <a:spLocks noGrp="1"/>
          </p:cNvSpPr>
          <p:nvPr>
            <p:ph idx="1"/>
          </p:nvPr>
        </p:nvSpPr>
        <p:spPr>
          <a:xfrm>
            <a:off x="558800" y="1739900"/>
            <a:ext cx="8026400" cy="3589338"/>
          </a:xfrm>
        </p:spPr>
        <p:txBody>
          <a:bodyPr/>
          <a:lstStyle/>
          <a:p>
            <a:pPr marL="514350" indent="-514350" eaLnBrk="1" hangingPunct="1">
              <a:buFontTx/>
              <a:buAutoNum type="arabicPeriod"/>
              <a:tabLst>
                <a:tab pos="0" algn="l"/>
              </a:tabLst>
            </a:pPr>
            <a:r>
              <a:rPr lang="en-US" altLang="en-US" smtClean="0"/>
              <a:t>Walk and Turn is an example of _____ field sobriety test.</a:t>
            </a:r>
          </a:p>
          <a:p>
            <a:pPr marL="514350" indent="-514350" eaLnBrk="1" hangingPunct="1">
              <a:buFontTx/>
              <a:buAutoNum type="arabicPeriod"/>
              <a:tabLst>
                <a:tab pos="0" algn="l"/>
              </a:tabLst>
            </a:pPr>
            <a:r>
              <a:rPr lang="en-US" altLang="en-US" smtClean="0"/>
              <a:t>The Walk and Turn requires a real or imaginary line and ______________</a:t>
            </a:r>
          </a:p>
          <a:p>
            <a:pPr marL="514350" indent="-514350" eaLnBrk="1" hangingPunct="1">
              <a:buFontTx/>
              <a:buAutoNum type="arabicPeriod"/>
              <a:tabLst>
                <a:tab pos="0" algn="l"/>
              </a:tabLst>
            </a:pPr>
            <a:r>
              <a:rPr lang="en-US" altLang="en-US" smtClean="0"/>
              <a:t>During the _____ stage of the Walk and Turn, the suspect is required to count out loud.</a:t>
            </a:r>
          </a:p>
          <a:p>
            <a:pPr marL="514350" indent="-514350">
              <a:tabLst>
                <a:tab pos="0" algn="l"/>
              </a:tabLst>
            </a:pPr>
            <a:endParaRPr lang="en-US" altLang="en-US" smtClean="0"/>
          </a:p>
        </p:txBody>
      </p:sp>
      <p:sp>
        <p:nvSpPr>
          <p:cNvPr id="115716"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3387AA41-3BF6-4F8F-BF60-776A6AE57743}" type="slidenum">
              <a:rPr lang="en-US" altLang="en-US" b="1">
                <a:solidFill>
                  <a:schemeClr val="bg1"/>
                </a:solidFill>
              </a:rPr>
              <a:pPr algn="r" eaLnBrk="1" hangingPunct="1"/>
              <a:t>71</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519113" y="515938"/>
            <a:ext cx="8051800" cy="582612"/>
          </a:xfrm>
        </p:spPr>
        <p:txBody>
          <a:bodyPr/>
          <a:lstStyle/>
          <a:p>
            <a:r>
              <a:rPr lang="en-US" altLang="en-US" smtClean="0"/>
              <a:t>Test Your Knowledge (Cont.)</a:t>
            </a:r>
          </a:p>
        </p:txBody>
      </p:sp>
      <p:sp>
        <p:nvSpPr>
          <p:cNvPr id="116739" name="Content Placeholder 2"/>
          <p:cNvSpPr>
            <a:spLocks noGrp="1"/>
          </p:cNvSpPr>
          <p:nvPr>
            <p:ph idx="1"/>
          </p:nvPr>
        </p:nvSpPr>
        <p:spPr>
          <a:xfrm>
            <a:off x="787400" y="1136650"/>
            <a:ext cx="8026400" cy="4387850"/>
          </a:xfrm>
        </p:spPr>
        <p:txBody>
          <a:bodyPr/>
          <a:lstStyle/>
          <a:p>
            <a:pPr marL="514350" indent="-514350" eaLnBrk="1" hangingPunct="1">
              <a:buFontTx/>
              <a:buAutoNum type="arabicPeriod" startAt="4"/>
            </a:pPr>
            <a:r>
              <a:rPr lang="en-US" altLang="en-US" smtClean="0"/>
              <a:t>Based upon the San Diego study, the Walk and Turn test can determine whether a subject’s BAC is above or below 0.08, _____ % of the time</a:t>
            </a:r>
          </a:p>
          <a:p>
            <a:pPr marL="514350" indent="-514350" eaLnBrk="1" hangingPunct="1">
              <a:buFontTx/>
              <a:buAutoNum type="arabicPeriod" startAt="4"/>
            </a:pPr>
            <a:r>
              <a:rPr lang="en-US" altLang="en-US" smtClean="0"/>
              <a:t>In the Walk and Turn test, a subject who steps off the line during the first 9 steps and once again during the second 9 steps and who raises arms for balance twice during the second 9 steps has produced _____ distinct clue(s).</a:t>
            </a:r>
          </a:p>
          <a:p>
            <a:pPr marL="514350" indent="-514350"/>
            <a:endParaRPr lang="en-US" altLang="en-US" smtClean="0"/>
          </a:p>
        </p:txBody>
      </p:sp>
      <p:sp>
        <p:nvSpPr>
          <p:cNvPr id="116740"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7CB98E23-E256-4883-B73D-778C0D6D645A}" type="slidenum">
              <a:rPr lang="en-US" altLang="en-US" b="1">
                <a:solidFill>
                  <a:schemeClr val="bg1"/>
                </a:solidFill>
              </a:rPr>
              <a:pPr algn="r" eaLnBrk="1" hangingPunct="1"/>
              <a:t>72</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519113" y="679450"/>
            <a:ext cx="8051800" cy="582613"/>
          </a:xfrm>
        </p:spPr>
        <p:txBody>
          <a:bodyPr/>
          <a:lstStyle/>
          <a:p>
            <a:r>
              <a:rPr lang="en-US" altLang="en-US" smtClean="0"/>
              <a:t>Test Your Knowledge (Cont.)</a:t>
            </a:r>
          </a:p>
        </p:txBody>
      </p:sp>
      <p:sp>
        <p:nvSpPr>
          <p:cNvPr id="117763" name="Content Placeholder 2"/>
          <p:cNvSpPr>
            <a:spLocks noGrp="1"/>
          </p:cNvSpPr>
          <p:nvPr>
            <p:ph idx="1"/>
          </p:nvPr>
        </p:nvSpPr>
        <p:spPr>
          <a:xfrm>
            <a:off x="558800" y="1582738"/>
            <a:ext cx="8026400" cy="4387850"/>
          </a:xfrm>
        </p:spPr>
        <p:txBody>
          <a:bodyPr/>
          <a:lstStyle/>
          <a:p>
            <a:pPr marL="514350" indent="-514350" eaLnBrk="1" hangingPunct="1">
              <a:lnSpc>
                <a:spcPct val="90000"/>
              </a:lnSpc>
              <a:spcBef>
                <a:spcPts val="200"/>
              </a:spcBef>
              <a:spcAft>
                <a:spcPts val="200"/>
              </a:spcAft>
              <a:buFontTx/>
              <a:buAutoNum type="arabicPeriod" startAt="6"/>
            </a:pPr>
            <a:r>
              <a:rPr lang="en-US" altLang="en-US" smtClean="0"/>
              <a:t>The Walk and Turn test has ____________ possible clues.</a:t>
            </a:r>
          </a:p>
          <a:p>
            <a:pPr marL="514350" indent="-514350" eaLnBrk="1" hangingPunct="1">
              <a:lnSpc>
                <a:spcPct val="90000"/>
              </a:lnSpc>
              <a:spcBef>
                <a:spcPts val="200"/>
              </a:spcBef>
              <a:spcAft>
                <a:spcPts val="200"/>
              </a:spcAft>
              <a:buFontTx/>
              <a:buAutoNum type="arabicPeriod" startAt="6"/>
            </a:pPr>
            <a:r>
              <a:rPr lang="en-US" altLang="en-US" smtClean="0"/>
              <a:t>During the _____ stage  of the One Leg Stand test the subject must maintain balance while standing on one foot</a:t>
            </a:r>
          </a:p>
          <a:p>
            <a:pPr marL="514350" indent="-514350" eaLnBrk="1" hangingPunct="1">
              <a:lnSpc>
                <a:spcPct val="90000"/>
              </a:lnSpc>
              <a:spcBef>
                <a:spcPts val="200"/>
              </a:spcBef>
              <a:spcAft>
                <a:spcPts val="200"/>
              </a:spcAft>
              <a:buFontTx/>
              <a:buAutoNum type="arabicPeriod" startAt="6"/>
            </a:pPr>
            <a:r>
              <a:rPr lang="en-US" altLang="en-US" smtClean="0"/>
              <a:t>The One Leg Stand test requires that the subject keep the foot raised for _____ seconds.</a:t>
            </a:r>
          </a:p>
          <a:p>
            <a:pPr marL="514350" indent="-514350"/>
            <a:endParaRPr lang="en-US" altLang="en-US" smtClean="0"/>
          </a:p>
        </p:txBody>
      </p:sp>
      <p:sp>
        <p:nvSpPr>
          <p:cNvPr id="117764"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554490B5-2B85-4747-957E-A0057C686907}" type="slidenum">
              <a:rPr lang="en-US" altLang="en-US" b="1">
                <a:solidFill>
                  <a:schemeClr val="bg1"/>
                </a:solidFill>
              </a:rPr>
              <a:pPr algn="r" eaLnBrk="1" hangingPunct="1"/>
              <a:t>73</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519113" y="679450"/>
            <a:ext cx="8051800" cy="582613"/>
          </a:xfrm>
        </p:spPr>
        <p:txBody>
          <a:bodyPr/>
          <a:lstStyle/>
          <a:p>
            <a:r>
              <a:rPr lang="en-US" altLang="en-US" smtClean="0"/>
              <a:t>Test Your Knowledge (Cont.)</a:t>
            </a:r>
          </a:p>
        </p:txBody>
      </p:sp>
      <p:sp>
        <p:nvSpPr>
          <p:cNvPr id="118787" name="Content Placeholder 2"/>
          <p:cNvSpPr>
            <a:spLocks noGrp="1"/>
          </p:cNvSpPr>
          <p:nvPr>
            <p:ph idx="1"/>
          </p:nvPr>
        </p:nvSpPr>
        <p:spPr>
          <a:xfrm>
            <a:off x="536575" y="1331913"/>
            <a:ext cx="8026400" cy="5021262"/>
          </a:xfrm>
        </p:spPr>
        <p:txBody>
          <a:bodyPr/>
          <a:lstStyle/>
          <a:p>
            <a:pPr marL="741363" indent="-741363" eaLnBrk="1" hangingPunct="1">
              <a:buFontTx/>
              <a:buAutoNum type="arabicPeriod" startAt="9"/>
            </a:pPr>
            <a:r>
              <a:rPr lang="en-US" altLang="en-US" smtClean="0"/>
              <a:t>Based upon the San Diego study, the One Leg Stand test can determine whether a subject’s BAC is above or below 0.08, _____ % of the time</a:t>
            </a:r>
          </a:p>
          <a:p>
            <a:pPr marL="741363" indent="-741363" eaLnBrk="1" hangingPunct="1">
              <a:buFontTx/>
              <a:buAutoNum type="arabicPeriod" startAt="9"/>
            </a:pPr>
            <a:r>
              <a:rPr lang="en-US" altLang="en-US" smtClean="0"/>
              <a:t>In the One Leg Stand test, a subject who sways has produced _____ clue(s)</a:t>
            </a:r>
          </a:p>
          <a:p>
            <a:pPr marL="741363" indent="-741363" eaLnBrk="1" hangingPunct="1">
              <a:buFontTx/>
              <a:buAutoNum type="arabicPeriod" startAt="9"/>
            </a:pPr>
            <a:r>
              <a:rPr lang="en-US" altLang="en-US" smtClean="0"/>
              <a:t>In the One Leg Stand test, a subject who raises arms, hops, and puts foot down has produced _____ clue(s).</a:t>
            </a:r>
          </a:p>
          <a:p>
            <a:pPr marL="741363" indent="-741363"/>
            <a:endParaRPr lang="en-US" altLang="en-US" smtClean="0"/>
          </a:p>
        </p:txBody>
      </p:sp>
      <p:sp>
        <p:nvSpPr>
          <p:cNvPr id="118788"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8C53EA14-7D53-4E36-ACED-094239FD07EF}" type="slidenum">
              <a:rPr lang="en-US" altLang="en-US" b="1">
                <a:solidFill>
                  <a:schemeClr val="bg1"/>
                </a:solidFill>
              </a:rPr>
              <a:pPr algn="r" eaLnBrk="1" hangingPunct="1"/>
              <a:t>74</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519113" y="679450"/>
            <a:ext cx="8051800" cy="582613"/>
          </a:xfrm>
        </p:spPr>
        <p:txBody>
          <a:bodyPr/>
          <a:lstStyle/>
          <a:p>
            <a:r>
              <a:rPr lang="en-US" altLang="en-US" smtClean="0"/>
              <a:t>Test Your Knowledge (Cont.)</a:t>
            </a:r>
          </a:p>
        </p:txBody>
      </p:sp>
      <p:sp>
        <p:nvSpPr>
          <p:cNvPr id="119811" name="Content Placeholder 2"/>
          <p:cNvSpPr>
            <a:spLocks noGrp="1"/>
          </p:cNvSpPr>
          <p:nvPr>
            <p:ph idx="1"/>
          </p:nvPr>
        </p:nvSpPr>
        <p:spPr>
          <a:xfrm>
            <a:off x="615950" y="1408113"/>
            <a:ext cx="7850188" cy="4835525"/>
          </a:xfrm>
        </p:spPr>
        <p:txBody>
          <a:bodyPr/>
          <a:lstStyle/>
          <a:p>
            <a:pPr marL="803275" indent="-803275" eaLnBrk="1" hangingPunct="1">
              <a:buFontTx/>
              <a:buAutoNum type="arabicPeriod" startAt="12"/>
            </a:pPr>
            <a:r>
              <a:rPr lang="en-US" altLang="en-US" smtClean="0"/>
              <a:t>The maximum number of clues for Horizontal Gaze Nystagmus that can appear in </a:t>
            </a:r>
            <a:r>
              <a:rPr lang="en-US" altLang="en-US" u="sng" smtClean="0"/>
              <a:t>one</a:t>
            </a:r>
            <a:r>
              <a:rPr lang="en-US" altLang="en-US" smtClean="0"/>
              <a:t> eye is_____.</a:t>
            </a:r>
          </a:p>
          <a:p>
            <a:pPr marL="803275" indent="-803275" eaLnBrk="1" hangingPunct="1">
              <a:buFontTx/>
              <a:buAutoNum type="arabicPeriod" startAt="12"/>
            </a:pPr>
            <a:r>
              <a:rPr lang="en-US" altLang="en-US" smtClean="0"/>
              <a:t>Based upon the San Diego study, the HGN test can determine whether a subject’s BAC is above 0.08, _____ % of the time.</a:t>
            </a:r>
          </a:p>
          <a:p>
            <a:pPr marL="803275" indent="-803275" eaLnBrk="1" hangingPunct="1">
              <a:buFontTx/>
              <a:buAutoNum type="arabicPeriod" startAt="12"/>
            </a:pPr>
            <a:r>
              <a:rPr lang="en-US" altLang="en-US" smtClean="0"/>
              <a:t>The </a:t>
            </a:r>
            <a:r>
              <a:rPr lang="en-US" altLang="en-US" u="sng" smtClean="0"/>
              <a:t>third clue</a:t>
            </a:r>
            <a:r>
              <a:rPr lang="en-US" altLang="en-US" smtClean="0"/>
              <a:t> of HGN is an onset of nystagmus prior to _____ degrees.</a:t>
            </a:r>
          </a:p>
          <a:p>
            <a:pPr marL="803275" indent="-803275"/>
            <a:endParaRPr lang="en-US" altLang="en-US" smtClean="0"/>
          </a:p>
        </p:txBody>
      </p:sp>
      <p:sp>
        <p:nvSpPr>
          <p:cNvPr id="119812" name="Slide Number Placeholder 21"/>
          <p:cNvSpPr>
            <a:spLocks/>
          </p:cNvSpPr>
          <p:nvPr/>
        </p:nvSpPr>
        <p:spPr bwMode="auto">
          <a:xfrm>
            <a:off x="6835775" y="65039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algn="r" eaLnBrk="1" hangingPunct="1"/>
            <a:r>
              <a:rPr lang="en-US" altLang="en-US" b="1">
                <a:solidFill>
                  <a:schemeClr val="bg1"/>
                </a:solidFill>
              </a:rPr>
              <a:t>8-</a:t>
            </a:r>
            <a:fld id="{7AAB3668-F6B4-410E-9FF0-1253C6CF1F2E}" type="slidenum">
              <a:rPr lang="en-US" altLang="en-US" b="1">
                <a:solidFill>
                  <a:schemeClr val="bg1"/>
                </a:solidFill>
              </a:rPr>
              <a:pPr algn="r" eaLnBrk="1" hangingPunct="1"/>
              <a:t>75</a:t>
            </a:fld>
            <a:endParaRPr lang="en-US" altLang="en-US"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sz="quarter" idx="1"/>
          </p:nvPr>
        </p:nvSpPr>
        <p:spPr>
          <a:xfrm>
            <a:off x="342900" y="1649413"/>
            <a:ext cx="8801100" cy="4105275"/>
          </a:xfrm>
        </p:spPr>
        <p:txBody>
          <a:bodyPr/>
          <a:lstStyle/>
          <a:p>
            <a:pPr marL="0" indent="0">
              <a:defRPr/>
            </a:pPr>
            <a:endParaRPr lang="en-US" dirty="0" smtClean="0"/>
          </a:p>
          <a:p>
            <a:pPr eaLnBrk="1" hangingPunct="1">
              <a:buFontTx/>
              <a:buChar char="•"/>
              <a:defRPr/>
            </a:pPr>
            <a:r>
              <a:rPr lang="en-US" dirty="0" smtClean="0"/>
              <a:t>Develop standardized, practical and effective procedures for police officers to use in reaching arrest/no arrest decisions</a:t>
            </a:r>
          </a:p>
          <a:p>
            <a:pPr eaLnBrk="1" hangingPunct="1">
              <a:buFontTx/>
              <a:buChar char="•"/>
              <a:defRPr/>
            </a:pPr>
            <a:r>
              <a:rPr lang="en-US" dirty="0" smtClean="0"/>
              <a:t>Test the feasibility of the procedures in enforcement conditions</a:t>
            </a:r>
          </a:p>
          <a:p>
            <a:pPr eaLnBrk="1" hangingPunct="1">
              <a:buFontTx/>
              <a:buChar char="•"/>
              <a:defRPr/>
            </a:pPr>
            <a:r>
              <a:rPr lang="en-US" dirty="0" smtClean="0"/>
              <a:t>Determine if tests discriminate in the field, as well as in the laboratory</a:t>
            </a:r>
          </a:p>
          <a:p>
            <a:pPr marL="0" indent="0">
              <a:defRPr/>
            </a:pPr>
            <a:endParaRPr lang="en-US" dirty="0" smtClean="0"/>
          </a:p>
        </p:txBody>
      </p:sp>
      <p:sp>
        <p:nvSpPr>
          <p:cNvPr id="17411" name="Title 2"/>
          <p:cNvSpPr>
            <a:spLocks noGrp="1"/>
          </p:cNvSpPr>
          <p:nvPr>
            <p:ph type="title"/>
          </p:nvPr>
        </p:nvSpPr>
        <p:spPr>
          <a:xfrm>
            <a:off x="304800" y="454025"/>
            <a:ext cx="8534400" cy="762000"/>
          </a:xfrm>
        </p:spPr>
        <p:txBody>
          <a:bodyPr/>
          <a:lstStyle/>
          <a:p>
            <a:r>
              <a:rPr lang="en-US" altLang="en-US" smtClean="0"/>
              <a:t/>
            </a:r>
            <a:br>
              <a:rPr lang="en-US" altLang="en-US" smtClean="0"/>
            </a:br>
            <a:r>
              <a:rPr lang="en-US" altLang="en-US" smtClean="0"/>
              <a:t>Third Phase:  Field Validation and Standardization Objectives</a:t>
            </a:r>
          </a:p>
        </p:txBody>
      </p:sp>
      <p:sp>
        <p:nvSpPr>
          <p:cNvPr id="17412"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sz="quarter" idx="1"/>
          </p:nvPr>
        </p:nvSpPr>
        <p:spPr>
          <a:xfrm>
            <a:off x="554038" y="1901825"/>
            <a:ext cx="8504237" cy="3268663"/>
          </a:xfrm>
        </p:spPr>
        <p:txBody>
          <a:bodyPr/>
          <a:lstStyle/>
          <a:p>
            <a:pPr marL="228600" indent="-228600" eaLnBrk="1" hangingPunct="1">
              <a:buFontTx/>
              <a:buChar char="•"/>
            </a:pPr>
            <a:r>
              <a:rPr lang="en-US" altLang="en-US" smtClean="0"/>
              <a:t> Standardized Administrative Procedures</a:t>
            </a:r>
          </a:p>
          <a:p>
            <a:pPr marL="228600" indent="-228600" eaLnBrk="1" hangingPunct="1"/>
            <a:endParaRPr lang="en-US" altLang="en-US" smtClean="0"/>
          </a:p>
          <a:p>
            <a:pPr marL="228600" indent="-228600" eaLnBrk="1" hangingPunct="1">
              <a:buFontTx/>
              <a:buChar char="•"/>
            </a:pPr>
            <a:r>
              <a:rPr lang="en-US" altLang="en-US" smtClean="0"/>
              <a:t> Standardized Clues</a:t>
            </a:r>
          </a:p>
          <a:p>
            <a:pPr marL="228600" indent="-228600" eaLnBrk="1" hangingPunct="1"/>
            <a:endParaRPr lang="en-US" altLang="en-US" smtClean="0"/>
          </a:p>
          <a:p>
            <a:pPr marL="228600" indent="-228600" eaLnBrk="1" hangingPunct="1">
              <a:buFontTx/>
              <a:buChar char="•"/>
            </a:pPr>
            <a:r>
              <a:rPr lang="en-US" altLang="en-US" smtClean="0"/>
              <a:t> Standardized Criteria</a:t>
            </a:r>
          </a:p>
        </p:txBody>
      </p:sp>
      <p:sp>
        <p:nvSpPr>
          <p:cNvPr id="18435" name="Title 2"/>
          <p:cNvSpPr>
            <a:spLocks noGrp="1"/>
          </p:cNvSpPr>
          <p:nvPr>
            <p:ph type="title"/>
          </p:nvPr>
        </p:nvSpPr>
        <p:spPr/>
        <p:txBody>
          <a:bodyPr/>
          <a:lstStyle/>
          <a:p>
            <a:r>
              <a:rPr lang="en-US" altLang="en-US" smtClean="0"/>
              <a:t>Standardized Elements</a:t>
            </a:r>
          </a:p>
        </p:txBody>
      </p:sp>
      <p:sp>
        <p:nvSpPr>
          <p:cNvPr id="18436" name="Slide Number Placeholder 2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rebuchet MS" panose="020B0603020202020204" pitchFamily="34" charset="0"/>
                <a:cs typeface="Arial" panose="020B0604020202020204" pitchFamily="34" charset="0"/>
              </a:defRPr>
            </a:lvl1pPr>
            <a:lvl2pPr marL="742950" indent="-285750" eaLnBrk="0" hangingPunct="0">
              <a:defRPr sz="1200">
                <a:solidFill>
                  <a:schemeClr val="tx1"/>
                </a:solidFill>
                <a:latin typeface="Trebuchet MS" panose="020B0603020202020204" pitchFamily="34" charset="0"/>
                <a:cs typeface="Arial" panose="020B0604020202020204" pitchFamily="34" charset="0"/>
              </a:defRPr>
            </a:lvl2pPr>
            <a:lvl3pPr marL="1143000" indent="-228600" eaLnBrk="0" hangingPunct="0">
              <a:defRPr sz="1200">
                <a:solidFill>
                  <a:schemeClr val="tx1"/>
                </a:solidFill>
                <a:latin typeface="Trebuchet MS" panose="020B0603020202020204" pitchFamily="34" charset="0"/>
                <a:cs typeface="Arial" panose="020B0604020202020204" pitchFamily="34" charset="0"/>
              </a:defRPr>
            </a:lvl3pPr>
            <a:lvl4pPr marL="1600200" indent="-228600" eaLnBrk="0" hangingPunct="0">
              <a:defRPr sz="1200">
                <a:solidFill>
                  <a:schemeClr val="tx1"/>
                </a:solidFill>
                <a:latin typeface="Trebuchet MS" panose="020B0603020202020204" pitchFamily="34" charset="0"/>
                <a:cs typeface="Arial" panose="020B0604020202020204" pitchFamily="34" charset="0"/>
              </a:defRPr>
            </a:lvl4pPr>
            <a:lvl5pPr marL="2057400" indent="-228600" eaLnBrk="0" hangingPunct="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eaLnBrk="1" hangingPunct="1"/>
            <a:r>
              <a:rPr lang="en-US" altLang="en-US">
                <a:solidFill>
                  <a:schemeClr val="bg1"/>
                </a:solidFill>
              </a:rPr>
              <a:t>8-10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134700PHOTO" val=""/>
  <p:tag name="MMPROD_134700LOGO" val=""/>
  <p:tag name="MMPROD_NEXTUNIQUEID" val="10753"/>
  <p:tag name="SECTOMILLISECCONVERTED" val="1"/>
  <p:tag name="MMPROD_0PHOTO" val=""/>
  <p:tag name="MMPROD_0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UIDATA" val="&lt;database version=&quot;7.0&quot;&gt;&lt;object type=&quot;1&quot; unique_id=&quot;10001&quot;&gt;&lt;property id=&quot;20141&quot; value=&quot;Module 1: Fundamentals&quot;/&gt;&lt;property id=&quot;20144&quot; value=&quot;1&quot;/&gt;&lt;property id=&quot;20146&quot; value=&quot;0&quot;/&gt;&lt;property id=&quot;20147&quot; value=&quot;0&quot;/&gt;&lt;property id=&quot;20148&quot; value=&quot;10&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C:\Users\Kathleen\Desktop\HSIP Courses\HSIP Prototype\&quot;/&gt;&lt;property id=&quot;20224&quot; value=&quot;C:\Documents and Settings\wmckee\Desktop\NHI stuff&quot;/&gt;&lt;property id=&quot;20225&quot; value=&quot;C:\Documents and Settings\kmonagha.FHWA1\My Documents\WBT Project\310115\Updated Production Modules\Attachments\&quot;/&gt;&lt;property id=&quot;20226&quot; value=&quot;C:\Users\Kathleen\Desktop\HSIP Courses\HSIP Prototype\nhi_HSIP_prototype_KK1.ppt&quot;/&gt;&lt;property id=&quot;20250&quot; value=&quot;0&quot;/&gt;&lt;property id=&quot;20251&quot; value=&quot;0&quot;/&gt;&lt;property id=&quot;20259&quot; value=&quot;0&quot;/&gt;&lt;property id=&quot;20262&quot; value=&quot;754406453&quot;/&gt;&lt;object type=&quot;8&quot; unique_id=&quot;10002&quot;&gt;&lt;/object&gt;&lt;object type=&quot;2&quot; unique_id=&quot;10003&quot;&gt;&lt;object type=&quot;3&quot; unique_id=&quot;78954&quot;&gt;&lt;property id=&quot;20148&quot; value=&quot;5&quot;/&gt;&lt;property id=&quot;20300&quot; value=&quot;Slide 2 - &amp;quot;Module Learning Outcomes&amp;quot;&quot;/&gt;&lt;property id=&quot;20302&quot; value=&quot;1&quot;/&gt;&lt;property id=&quot;20303&quot; value=&quot;-1&quot;/&gt;&lt;property id=&quot;20307&quot; value=&quot;369&quot;/&gt;&lt;property id=&quot;20309&quot; value=&quot;-1&quot;/&gt;&lt;/object&gt;&lt;object type=&quot;3&quot; unique_id=&quot;176639&quot;&gt;&lt;property id=&quot;20148&quot; value=&quot;5&quot;/&gt;&lt;property id=&quot;20300&quot; value=&quot;Slide 3 - &amp;quot;Module 3 Introduction&amp;quot;&quot;/&gt;&lt;property id=&quot;20307&quot; value=&quot;485&quot;/&gt;&lt;property id=&quot;20309&quot; value=&quot;-1&quot;/&gt;&lt;/object&gt;&lt;object type=&quot;3&quot; unique_id=&quot;176640&quot;&gt;&lt;property id=&quot;20148&quot; value=&quot;5&quot;/&gt;&lt;property id=&quot;20300&quot; value=&quot;Slide 4 - &amp;quot;Module 3 Objectives&amp;quot;&quot;/&gt;&lt;property id=&quot;20307&quot; value=&quot;486&quot;/&gt;&lt;property id=&quot;20309&quot; value=&quot;-1&quot;/&gt;&lt;/object&gt;&lt;object type=&quot;3&quot; unique_id=&quot;176801&quot;&gt;&lt;property id=&quot;20148&quot; value=&quot;5&quot;/&gt;&lt;property id=&quot;20300&quot; value=&quot;Slide 6 - &amp;quot;Lesson 1&amp;quot;&quot;/&gt;&lt;property id=&quot;20307&quot; value=&quot;489&quot;/&gt;&lt;property id=&quot;20309&quot; value=&quot;-1&quot;/&gt;&lt;/object&gt;&lt;object type=&quot;3&quot; unique_id=&quot;176804&quot;&gt;&lt;property id=&quot;20148&quot; value=&quot;5&quot;/&gt;&lt;property id=&quot;20300&quot; value=&quot;Slide 10 - &amp;quot;Lesson 2&amp;quot;&quot;/&gt;&lt;property id=&quot;20307&quot; value=&quot;491&quot;/&gt;&lt;property id=&quot;20309&quot; value=&quot;-1&quot;/&gt;&lt;/object&gt;&lt;object type=&quot;3&quot; unique_id=&quot;176907&quot;&gt;&lt;property id=&quot;20148&quot; value=&quot;5&quot;/&gt;&lt;property id=&quot;20300&quot; value=&quot;Slide 7 - &amp;quot;Process&amp;quot;&quot;/&gt;&lt;property id=&quot;20307&quot; value=&quot;495&quot;/&gt;&lt;/object&gt;&lt;object type=&quot;3&quot; unique_id=&quot;176908&quot;&gt;&lt;property id=&quot;20148&quot; value=&quot;5&quot;/&gt;&lt;property id=&quot;20300&quot; value=&quot;Slide 8 - &amp;quot;Flow&amp;quot;&quot;/&gt;&lt;property id=&quot;20307&quot; value=&quot;496&quot;/&gt;&lt;/object&gt;&lt;object type=&quot;3&quot; unique_id=&quot;177997&quot;&gt;&lt;property id=&quot;20148&quot; value=&quot;5&quot;/&gt;&lt;property id=&quot;20300&quot; value=&quot;Slide 1&quot;/&gt;&lt;property id=&quot;20307&quot; value=&quot;497&quot;/&gt;&lt;/object&gt;&lt;object type=&quot;3&quot; unique_id=&quot;177998&quot;&gt;&lt;property id=&quot;20148&quot; value=&quot;5&quot;/&gt;&lt;property id=&quot;20300&quot; value=&quot;Slide 9 - &amp;quot;The six data quality measures are:&amp;quot;&quot;/&gt;&lt;property id=&quot;20307&quot; value=&quot;498&quot;/&gt;&lt;/object&gt;&lt;object type=&quot;3&quot; unique_id=&quot;177999&quot;&gt;&lt;property id=&quot;20148&quot; value=&quot;5&quot;/&gt;&lt;property id=&quot;20300&quot; value=&quot;Slide 11 - &amp;quot;Lesson 3&amp;quot;&quot;/&gt;&lt;property id=&quot;20307&quot; value=&quot;499&quot;/&gt;&lt;/object&gt;&lt;object type=&quot;3&quot; unique_id=&quot;178000&quot;&gt;&lt;property id=&quot;20148&quot; value=&quot;5&quot;/&gt;&lt;property id=&quot;20300&quot; value=&quot;Slide 12 - &amp;quot;Lesson 4&amp;quot;&quot;/&gt;&lt;property id=&quot;20307&quot; value=&quot;500&quot;/&gt;&lt;/object&gt;&lt;object type=&quot;3&quot; unique_id=&quot;178271&quot;&gt;&lt;property id=&quot;20148&quot; value=&quot;5&quot;/&gt;&lt;property id=&quot;20300&quot; value=&quot;Slide 13&quot;/&gt;&lt;property id=&quot;20307&quot; value=&quot;501&quot;/&gt;&lt;/object&gt;&lt;object type=&quot;3&quot; unique_id=&quot;178294&quot;&gt;&lt;property id=&quot;20148&quot; value=&quot;5&quot;/&gt;&lt;property id=&quot;20300&quot; value=&quot;Slide 5 - &amp;quot;Flow Chart&amp;quot;&quot;/&gt;&lt;property id=&quot;20307&quot; value=&quot;502&quot;/&gt;&lt;/object&gt;&lt;/object&gt;&lt;object type=&quot;4&quot; unique_id=&quot;14482&quot;&gt;&lt;object type=&quot;5&quot; unique_id=&quot;178546&quot;&gt;&lt;property id=&quot;20149&quot; value=&quot;Highway Safety Improvement Program&quot;/&gt;&lt;property id=&quot;20150&quot; value=&quot;Data Driven Solutions&quot;/&gt;&lt;property id=&quot;20159&quot; value=&quot;logo.png&quot;/&gt;&lt;/object&gt;&lt;/object&gt;&lt;object type=&quot;10&quot; unique_id=&quot;176290&quot;&gt;&lt;object type=&quot;11&quot; unique_id=&quot;176291&quot;&gt;&lt;property id=&quot;20180&quot; value=&quot;1&quot;/&gt;&lt;property id=&quot;20181&quot; value=&quot;1&quot;/&gt;&lt;property id=&quot;20182&quot; value=&quot;0&quot;/&gt;&lt;property id=&quot;20183&quot; value=&quot;1&quot;/&gt;&lt;/object&gt;&lt;object type=&quot;12&quot; unique_id=&quot;176308&quot;&gt;&lt;/object&gt;&lt;/object&gt;&lt;/object&gt;&lt;/database&gt;"/>
  <p:tag name="MMPROD_178546PHOTO" val=""/>
  <p:tag name="MMPROD_178546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Incorrect - Click anywhere to 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have provided an incomplete answer. Click anywhere to try again.&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12&amp;quot;/&amp;gt;&amp;lt;Answer FontName=&amp;quot;Arial&amp;quot; IsBold=&amp;quot;1&amp;quot; IsItalic=&amp;quot;0&amp;quot; IsUnderline=&amp;quot;0&amp;quot; FontSize=&amp;quot;12&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72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72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722&quot;&gt;&lt;object type=&quot;10050&quot; unique_id=&quot;10723&quot;&gt;&lt;property id=&quot;10020&quot; value=&quot;2&quot;/&gt;&lt;property id=&quot;10102&quot; value=&quot;0&quot;/&gt;&lt;property id=&quot;10191&quot; value=&quot;-1&quot;/&gt;&lt;/object&gt;&lt;object type=&quot;10051&quot; unique_id=&quot;10724&quot;&gt;&lt;property id=&quot;10020&quot; value=&quot;2&quot;/&gt;&lt;property id=&quot;10102&quot; value=&quot;0&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E0LGZhbHNlLGZhbHNlLGZhbHNlIi8+DQoJPC9icmFuZGluZz4NCgk8Y29sb3JzPg0KCQk8dWljb2xvciBuYW1lPSJwcmltYXJ5IiB2YWx1ZT0iMHhBOEI5QkQiLz4NCgkJPHVpY29sb3IgbmFtZT0iZ2xvdyIgdmFsdWU9IjB4MzVEMzM0Ii8+DQoJCTx1aWNvbG9yIG5hbWU9InRleHQiIHZhbHVlPSIweEZGRkZGRiIvPg0KCQk8dWljb2xvciBuYW1lPSJsaWdodCIgdmFsdWU9IjB4MUY2NjhGIi8+DQoJCTx1aWNvbG9yIG5hbWU9InNoYWRvdyIgdmFsdWU9IjB4MDAwMDAwIi8+DQoJCTx1aWNvbG9yIG5hbWU9ImJhY2tncm91bmQiIHZhbHVlPSIweDg3OUVBNSIvPg0KCTwvY29sb3JzPg0KCTxsYXlvdXQ+DQoJCTx1aXNob3cgbmFtZT0icHJlc2VudGF0aW9udGl0bGUiIHZhbHVlPSJ0cnVlIi8+DQoJCTx1aXNob3cgbmFtZT0icHJlc2VudGVycGhvdG8iIHZhbHVlPSJmYWxzZSIvPg0KCQk8dWlzaG93IG5hbWU9InByZXNlbnRlcm5hbWUiIHZhbHVlPSJ0cnVlIi8+DQoJCTx1aXNob3cgbmFtZT0icHJlc2VudGVydGl0bGUiIHZhbHVlPSJ0cnVlIi8+DQoJCTx1aXNob3cgbmFtZT0icHJlc2VudGVyZW1haWwiIHZhbHVlPSJmYWxzZSIvPg0KCQk8dWlzaG93IG5hbWU9InByZXNlbnRlcmJpbyIgdmFsdWU9ImZhbHN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Lst>
</file>

<file path=ppt/theme/theme1.xml><?xml version="1.0" encoding="utf-8"?>
<a:theme xmlns:a="http://schemas.openxmlformats.org/drawingml/2006/main" name="3_Default Design">
  <a:themeElements>
    <a:clrScheme name="Custom 3">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002D5D"/>
      </a:hlink>
      <a:folHlink>
        <a:srgbClr val="1788FF"/>
      </a:folHlink>
    </a:clrScheme>
    <a:fontScheme name="3_Default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B32317"/>
        </a:hlink>
        <a:folHlink>
          <a:srgbClr val="38939B"/>
        </a:folHlink>
      </a:clrScheme>
      <a:clrMap bg1="lt1" tx1="dk1" bg2="lt2" tx2="dk2" accent1="accent1" accent2="accent2" accent3="accent3" accent4="accent4" accent5="accent5" accent6="accent6" hlink="hlink" folHlink="folHlink"/>
    </a:extraClrScheme>
    <a:extraClrScheme>
      <a:clrScheme name="3_Default Design 2">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FFFFFF"/>
        </a:hlink>
        <a:folHlink>
          <a:srgbClr val="3893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nhi_wbt_module_template_v1_2007</Template>
  <TotalTime>58111</TotalTime>
  <Words>14832</Words>
  <Application>Microsoft Office PowerPoint</Application>
  <PresentationFormat>On-screen Show (4:3)</PresentationFormat>
  <Paragraphs>1691</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3_Default Design</vt:lpstr>
      <vt:lpstr>Session 8  </vt:lpstr>
      <vt:lpstr>  Learning Objectives</vt:lpstr>
      <vt:lpstr>  Learning Objectives (Cont.)</vt:lpstr>
      <vt:lpstr> Overview: Development and Validation</vt:lpstr>
      <vt:lpstr>Original Research Objectives</vt:lpstr>
      <vt:lpstr> Volunteers Were Subjected to Six Tests</vt:lpstr>
      <vt:lpstr> Laboratory Test  Data Results</vt:lpstr>
      <vt:lpstr> Third Phase:  Field Validation and Standardization Objectives</vt:lpstr>
      <vt:lpstr>Standardized Elements</vt:lpstr>
      <vt:lpstr> Importance of Large Scale  Field Validation Study</vt:lpstr>
      <vt:lpstr> SFST Field Validation Studies</vt:lpstr>
      <vt:lpstr>Correct Decision</vt:lpstr>
      <vt:lpstr> Colorado Field Validation  Study of SFST</vt:lpstr>
      <vt:lpstr> Florida Field Validation  Study of SFST</vt:lpstr>
      <vt:lpstr> San Diego Field Validation  Study of SFST</vt:lpstr>
      <vt:lpstr>  San Diego Field Validation  Study of SFST (Cont.)</vt:lpstr>
      <vt:lpstr>Horizontal Gaze Nystagmus</vt:lpstr>
      <vt:lpstr>Categories of Nystagmus</vt:lpstr>
      <vt:lpstr>Vestibular Nystagmus</vt:lpstr>
      <vt:lpstr>Vestibular Nystagmus (Cont.) </vt:lpstr>
      <vt:lpstr>Neural Nystagmus</vt:lpstr>
      <vt:lpstr>Neural Nystagmus</vt:lpstr>
      <vt:lpstr>Gaze Nystagmus</vt:lpstr>
      <vt:lpstr>Horizontal Gaze Nystagmus</vt:lpstr>
      <vt:lpstr>Vertical  Gaze Nystagmus</vt:lpstr>
      <vt:lpstr>Resting Nystagmus</vt:lpstr>
      <vt:lpstr>Pathological Disorder Nystagmus</vt:lpstr>
      <vt:lpstr>Medical Impairment</vt:lpstr>
      <vt:lpstr>Medical Impairment (Cont.) </vt:lpstr>
      <vt:lpstr> HGN Medical Impairment  Assessment Procedures</vt:lpstr>
      <vt:lpstr>HGN Testing: Three Clues</vt:lpstr>
      <vt:lpstr>Administrative Procedures</vt:lpstr>
      <vt:lpstr>HGN Procedures</vt:lpstr>
      <vt:lpstr>HGN Procedures (Cont.)</vt:lpstr>
      <vt:lpstr>HGN Procedures (Cont.)</vt:lpstr>
      <vt:lpstr>HGN Procedures (Cont.)</vt:lpstr>
      <vt:lpstr>Test Interpretation </vt:lpstr>
      <vt:lpstr>Three Clues of Horizontal Gaze Nystagmus</vt:lpstr>
      <vt:lpstr>Clue Number 1</vt:lpstr>
      <vt:lpstr>Mechanics of Clue Number 1</vt:lpstr>
      <vt:lpstr>Clue Number 2</vt:lpstr>
      <vt:lpstr>Clue Number 3</vt:lpstr>
      <vt:lpstr>45 Degree Template</vt:lpstr>
      <vt:lpstr>45 Degree Template (Cont.) </vt:lpstr>
      <vt:lpstr>Participant Practice</vt:lpstr>
      <vt:lpstr> Horizontal Gaze Nystagmus Test Criterion</vt:lpstr>
      <vt:lpstr> Horizontal Gaze Nystagmus Test Demonstration </vt:lpstr>
      <vt:lpstr>Administrative Procedures</vt:lpstr>
      <vt:lpstr>Administrative Procedures (Cont.)</vt:lpstr>
      <vt:lpstr>Vertical Gaze Nystagmus</vt:lpstr>
      <vt:lpstr>Walk and Turn</vt:lpstr>
      <vt:lpstr>Safety Precautions</vt:lpstr>
      <vt:lpstr>Administrative Procedures Instructions Stage</vt:lpstr>
      <vt:lpstr>Administrative Procedures  Walking Stage</vt:lpstr>
      <vt:lpstr> Administrative Procedures (Cont.)</vt:lpstr>
      <vt:lpstr>Walk and Turn Test Clues</vt:lpstr>
      <vt:lpstr>Walk and Turn Test Clues (Cont.) </vt:lpstr>
      <vt:lpstr>Walk and Turn Test Clues (Cont.)</vt:lpstr>
      <vt:lpstr>Walk and Turn Test Clues Summary</vt:lpstr>
      <vt:lpstr>Walk and Turn Test Criterion</vt:lpstr>
      <vt:lpstr>One Leg Stand</vt:lpstr>
      <vt:lpstr>Administrative Procedures</vt:lpstr>
      <vt:lpstr> Administrative Procedures (Cont.)</vt:lpstr>
      <vt:lpstr>One Leg Stand Test Clues</vt:lpstr>
      <vt:lpstr>One Leg Stand Test Criterion</vt:lpstr>
      <vt:lpstr>Taking Field Notes on the SFSTs</vt:lpstr>
      <vt:lpstr>Medical Assessment</vt:lpstr>
      <vt:lpstr>Horizontal Gaze Nystagmus</vt:lpstr>
      <vt:lpstr>PowerPoint Presentation</vt:lpstr>
      <vt:lpstr>One Leg Stand Field Notes</vt:lpstr>
      <vt:lpstr>Test Your Knowledge</vt:lpstr>
      <vt:lpstr>Test Your Knowledge (Cont.)</vt:lpstr>
      <vt:lpstr>Test Your Knowledge (Cont.)</vt:lpstr>
      <vt:lpstr>Test Your Knowledge (Cont.)</vt:lpstr>
      <vt:lpstr>Test Your Knowledge (Cont.)</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dc:creator>
  <cp:lastModifiedBy>Kyle Clark</cp:lastModifiedBy>
  <cp:revision>867</cp:revision>
  <cp:lastPrinted>2012-11-06T01:34:26Z</cp:lastPrinted>
  <dcterms:created xsi:type="dcterms:W3CDTF">2005-12-09T17:41:03Z</dcterms:created>
  <dcterms:modified xsi:type="dcterms:W3CDTF">2015-06-22T09:05:27Z</dcterms:modified>
</cp:coreProperties>
</file>