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9" r:id="rId3"/>
    <p:sldId id="264" r:id="rId4"/>
    <p:sldId id="278" r:id="rId5"/>
    <p:sldId id="257" r:id="rId6"/>
    <p:sldId id="267" r:id="rId7"/>
    <p:sldId id="282" r:id="rId8"/>
    <p:sldId id="258" r:id="rId9"/>
    <p:sldId id="289" r:id="rId10"/>
    <p:sldId id="263" r:id="rId11"/>
    <p:sldId id="280" r:id="rId12"/>
    <p:sldId id="261" r:id="rId13"/>
    <p:sldId id="270" r:id="rId14"/>
    <p:sldId id="274" r:id="rId15"/>
    <p:sldId id="271" r:id="rId16"/>
    <p:sldId id="277" r:id="rId17"/>
    <p:sldId id="276" r:id="rId18"/>
    <p:sldId id="283" r:id="rId19"/>
    <p:sldId id="275" r:id="rId20"/>
    <p:sldId id="281" r:id="rId21"/>
    <p:sldId id="285" r:id="rId22"/>
    <p:sldId id="286" r:id="rId23"/>
    <p:sldId id="284" r:id="rId24"/>
    <p:sldId id="288" r:id="rId25"/>
    <p:sldId id="291" r:id="rId26"/>
    <p:sldId id="279" r:id="rId27"/>
    <p:sldId id="292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3" d="100"/>
          <a:sy n="63" d="100"/>
        </p:scale>
        <p:origin x="-79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14E13C-ACA7-448A-BC2C-615C257F88D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BA439CD-5E02-409A-A669-5509580F1B97}">
      <dgm:prSet phldrT="[Text]"/>
      <dgm:spPr/>
      <dgm:t>
        <a:bodyPr/>
        <a:lstStyle/>
        <a:p>
          <a:r>
            <a:rPr lang="en-US" sz="2400" dirty="0">
              <a:latin typeface="Times New Roman" charset="0"/>
              <a:cs typeface="Times New Roman" charset="0"/>
            </a:rPr>
            <a:t>Check for onset at 45 Degrees</a:t>
          </a:r>
          <a:r>
            <a:rPr lang="en-US" sz="2400">
              <a:latin typeface="Times New Roman" charset="0"/>
              <a:cs typeface="Times New Roman" charset="0"/>
            </a:rPr>
            <a:t> </a:t>
          </a:r>
          <a:endParaRPr lang="en-US" sz="2400" dirty="0">
            <a:latin typeface="Times New Roman" charset="0"/>
            <a:cs typeface="Times New Roman" charset="0"/>
          </a:endParaRPr>
        </a:p>
      </dgm:t>
    </dgm:pt>
    <dgm:pt modelId="{944705D3-DD19-4B79-B874-DD50CDEDD2BF}" type="parTrans" cxnId="{25834564-29F3-4846-BCE8-6C8FB4B49D60}">
      <dgm:prSet/>
      <dgm:spPr/>
      <dgm:t>
        <a:bodyPr/>
        <a:lstStyle/>
        <a:p>
          <a:endParaRPr lang="en-US"/>
        </a:p>
      </dgm:t>
    </dgm:pt>
    <dgm:pt modelId="{E95F5D38-5F27-4A30-82D9-92F5E4675C9F}" type="sibTrans" cxnId="{25834564-29F3-4846-BCE8-6C8FB4B49D60}">
      <dgm:prSet/>
      <dgm:spPr/>
      <dgm:t>
        <a:bodyPr/>
        <a:lstStyle/>
        <a:p>
          <a:endParaRPr lang="en-US"/>
        </a:p>
      </dgm:t>
    </dgm:pt>
    <dgm:pt modelId="{55F03385-E763-4866-8163-78B3C24A79BD}">
      <dgm:prSet phldrT="[Text]"/>
      <dgm:spPr/>
      <dgm:t>
        <a:bodyPr/>
        <a:lstStyle/>
        <a:p>
          <a:r>
            <a:rPr lang="en-US" sz="2400" dirty="0">
              <a:latin typeface="Times New Roman" charset="0"/>
              <a:cs typeface="Times New Roman" charset="0"/>
            </a:rPr>
            <a:t>Second pass is 2 seconds out looking for lack of smooth pursuit and nystagmus at maximum deviation</a:t>
          </a:r>
        </a:p>
      </dgm:t>
    </dgm:pt>
    <dgm:pt modelId="{A3BFBCEA-DBF1-44C8-937A-0565A36A5940}" type="parTrans" cxnId="{B1A29051-58FB-45A6-B354-5F173E8ACFD2}">
      <dgm:prSet/>
      <dgm:spPr/>
      <dgm:t>
        <a:bodyPr/>
        <a:lstStyle/>
        <a:p>
          <a:endParaRPr lang="en-US"/>
        </a:p>
      </dgm:t>
    </dgm:pt>
    <dgm:pt modelId="{DF1C4A85-702B-4B37-BA93-E4D742DC6E0A}" type="sibTrans" cxnId="{B1A29051-58FB-45A6-B354-5F173E8ACFD2}">
      <dgm:prSet/>
      <dgm:spPr/>
      <dgm:t>
        <a:bodyPr/>
        <a:lstStyle/>
        <a:p>
          <a:endParaRPr lang="en-US"/>
        </a:p>
      </dgm:t>
    </dgm:pt>
    <dgm:pt modelId="{EB1E580B-792D-4C9B-AC1B-97C9D4FD7415}">
      <dgm:prSet phldrT="[Text]"/>
      <dgm:spPr/>
      <dgm:t>
        <a:bodyPr/>
        <a:lstStyle/>
        <a:p>
          <a:r>
            <a:rPr lang="en-US" sz="2400" dirty="0">
              <a:latin typeface="Times New Roman" charset="0"/>
              <a:cs typeface="Times New Roman" charset="0"/>
            </a:rPr>
            <a:t>First pass is 4 seconds out looking at the eye for onset, </a:t>
          </a:r>
          <a:r>
            <a:rPr lang="en-US" sz="2400" dirty="0" err="1">
              <a:latin typeface="Times New Roman" charset="0"/>
              <a:cs typeface="Times New Roman" charset="0"/>
            </a:rPr>
            <a:t>then</a:t>
          </a:r>
          <a:r>
            <a:rPr lang="en-US" sz="2400" dirty="0">
              <a:latin typeface="Times New Roman" charset="0"/>
              <a:cs typeface="Times New Roman" charset="0"/>
            </a:rPr>
            <a:t> the other eye at 4 seconds </a:t>
          </a:r>
          <a:endParaRPr lang="en-US" sz="2400">
            <a:latin typeface="Times New Roman" charset="0"/>
            <a:cs typeface="Times New Roman" charset="0"/>
          </a:endParaRPr>
        </a:p>
      </dgm:t>
    </dgm:pt>
    <dgm:pt modelId="{96E79B95-9D08-47A7-B815-0BDA08ACDD1D}" type="parTrans" cxnId="{BB016FA3-2E2E-483E-8450-DBD4B6C49924}">
      <dgm:prSet/>
      <dgm:spPr/>
    </dgm:pt>
    <dgm:pt modelId="{6CD6E4B1-6D70-4AC5-AD35-B525B42BCCDA}" type="sibTrans" cxnId="{BB016FA3-2E2E-483E-8450-DBD4B6C49924}">
      <dgm:prSet/>
      <dgm:spPr/>
    </dgm:pt>
    <dgm:pt modelId="{0A568C06-4FB0-403A-B800-A6F4A6529ABD}">
      <dgm:prSet phldrT="[Text]"/>
      <dgm:spPr/>
      <dgm:t>
        <a:bodyPr/>
        <a:lstStyle/>
        <a:p>
          <a:r>
            <a:rPr lang="en-US" sz="2400" dirty="0">
              <a:latin typeface="Times New Roman" charset="0"/>
              <a:cs typeface="Times New Roman" charset="0"/>
            </a:rPr>
            <a:t>Checks eyes only twice  </a:t>
          </a:r>
          <a:endParaRPr lang="en-US" sz="2400">
            <a:latin typeface="Times New Roman" charset="0"/>
            <a:cs typeface="Times New Roman" charset="0"/>
          </a:endParaRPr>
        </a:p>
      </dgm:t>
    </dgm:pt>
    <dgm:pt modelId="{55F8BEB9-304B-480B-93FE-E6995AB5840B}" type="parTrans" cxnId="{278BE1D4-417F-484F-95E4-34958DD897EA}">
      <dgm:prSet/>
      <dgm:spPr/>
    </dgm:pt>
    <dgm:pt modelId="{D1D7F8F6-5D6D-42C0-99B7-B42903579287}" type="sibTrans" cxnId="{278BE1D4-417F-484F-95E4-34958DD897EA}">
      <dgm:prSet/>
      <dgm:spPr/>
    </dgm:pt>
    <dgm:pt modelId="{6AD074AF-B7A4-44AD-8E9E-622A314D4DA3}" type="pres">
      <dgm:prSet presAssocID="{A414E13C-ACA7-448A-BC2C-615C257F88D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54B8555-E754-4691-A625-C60F6FF107CC}" type="pres">
      <dgm:prSet presAssocID="{2BA439CD-5E02-409A-A669-5509580F1B9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693DF8-C6EA-4431-AF18-9AD309C30844}" type="pres">
      <dgm:prSet presAssocID="{E95F5D38-5F27-4A30-82D9-92F5E4675C9F}" presName="sibTrans" presStyleCnt="0"/>
      <dgm:spPr/>
    </dgm:pt>
    <dgm:pt modelId="{EF98F029-F15F-4BC8-B359-D11644685839}" type="pres">
      <dgm:prSet presAssocID="{0A568C06-4FB0-403A-B800-A6F4A6529ABD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8A51AB-1D50-45E9-866B-D2114DF5821A}" type="pres">
      <dgm:prSet presAssocID="{D1D7F8F6-5D6D-42C0-99B7-B42903579287}" presName="sibTrans" presStyleCnt="0"/>
      <dgm:spPr/>
    </dgm:pt>
    <dgm:pt modelId="{B404D709-32B3-4482-AC50-760FAFE4B366}" type="pres">
      <dgm:prSet presAssocID="{EB1E580B-792D-4C9B-AC1B-97C9D4FD741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61F33A-2DA8-4671-9EBD-4FBB1DB8D19B}" type="pres">
      <dgm:prSet presAssocID="{6CD6E4B1-6D70-4AC5-AD35-B525B42BCCDA}" presName="sibTrans" presStyleCnt="0"/>
      <dgm:spPr/>
    </dgm:pt>
    <dgm:pt modelId="{0473F0D1-996E-4240-B2B1-1E690E631A5F}" type="pres">
      <dgm:prSet presAssocID="{55F03385-E763-4866-8163-78B3C24A79B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5834564-29F3-4846-BCE8-6C8FB4B49D60}" srcId="{A414E13C-ACA7-448A-BC2C-615C257F88DD}" destId="{2BA439CD-5E02-409A-A669-5509580F1B97}" srcOrd="0" destOrd="0" parTransId="{944705D3-DD19-4B79-B874-DD50CDEDD2BF}" sibTransId="{E95F5D38-5F27-4A30-82D9-92F5E4675C9F}"/>
    <dgm:cxn modelId="{278BE1D4-417F-484F-95E4-34958DD897EA}" srcId="{A414E13C-ACA7-448A-BC2C-615C257F88DD}" destId="{0A568C06-4FB0-403A-B800-A6F4A6529ABD}" srcOrd="1" destOrd="0" parTransId="{55F8BEB9-304B-480B-93FE-E6995AB5840B}" sibTransId="{D1D7F8F6-5D6D-42C0-99B7-B42903579287}"/>
    <dgm:cxn modelId="{733609AD-46CE-4652-B061-593C1119DB40}" type="presOf" srcId="{55F03385-E763-4866-8163-78B3C24A79BD}" destId="{0473F0D1-996E-4240-B2B1-1E690E631A5F}" srcOrd="0" destOrd="0" presId="urn:microsoft.com/office/officeart/2005/8/layout/default"/>
    <dgm:cxn modelId="{BB016FA3-2E2E-483E-8450-DBD4B6C49924}" srcId="{A414E13C-ACA7-448A-BC2C-615C257F88DD}" destId="{EB1E580B-792D-4C9B-AC1B-97C9D4FD7415}" srcOrd="2" destOrd="0" parTransId="{96E79B95-9D08-47A7-B815-0BDA08ACDD1D}" sibTransId="{6CD6E4B1-6D70-4AC5-AD35-B525B42BCCDA}"/>
    <dgm:cxn modelId="{22C45FF7-2EC0-4007-A5E9-22AF000C2778}" type="presOf" srcId="{0A568C06-4FB0-403A-B800-A6F4A6529ABD}" destId="{EF98F029-F15F-4BC8-B359-D11644685839}" srcOrd="0" destOrd="0" presId="urn:microsoft.com/office/officeart/2005/8/layout/default"/>
    <dgm:cxn modelId="{7504DDF9-58A5-4BC1-B86A-D5A17A1D255C}" type="presOf" srcId="{A414E13C-ACA7-448A-BC2C-615C257F88DD}" destId="{6AD074AF-B7A4-44AD-8E9E-622A314D4DA3}" srcOrd="0" destOrd="0" presId="urn:microsoft.com/office/officeart/2005/8/layout/default"/>
    <dgm:cxn modelId="{B1A29051-58FB-45A6-B354-5F173E8ACFD2}" srcId="{A414E13C-ACA7-448A-BC2C-615C257F88DD}" destId="{55F03385-E763-4866-8163-78B3C24A79BD}" srcOrd="3" destOrd="0" parTransId="{A3BFBCEA-DBF1-44C8-937A-0565A36A5940}" sibTransId="{DF1C4A85-702B-4B37-BA93-E4D742DC6E0A}"/>
    <dgm:cxn modelId="{72D0CE9A-1454-4727-946C-EBB7C833920C}" type="presOf" srcId="{EB1E580B-792D-4C9B-AC1B-97C9D4FD7415}" destId="{B404D709-32B3-4482-AC50-760FAFE4B366}" srcOrd="0" destOrd="0" presId="urn:microsoft.com/office/officeart/2005/8/layout/default"/>
    <dgm:cxn modelId="{E0D5674A-B534-46C6-879E-FC646C321BCD}" type="presOf" srcId="{2BA439CD-5E02-409A-A669-5509580F1B97}" destId="{154B8555-E754-4691-A625-C60F6FF107CC}" srcOrd="0" destOrd="0" presId="urn:microsoft.com/office/officeart/2005/8/layout/default"/>
    <dgm:cxn modelId="{0CBF3218-EED4-4235-90DC-63286EF58055}" type="presParOf" srcId="{6AD074AF-B7A4-44AD-8E9E-622A314D4DA3}" destId="{154B8555-E754-4691-A625-C60F6FF107CC}" srcOrd="0" destOrd="0" presId="urn:microsoft.com/office/officeart/2005/8/layout/default"/>
    <dgm:cxn modelId="{763D5E4F-00EB-473B-A3FA-E1CF4DF199C4}" type="presParOf" srcId="{6AD074AF-B7A4-44AD-8E9E-622A314D4DA3}" destId="{E3693DF8-C6EA-4431-AF18-9AD309C30844}" srcOrd="1" destOrd="0" presId="urn:microsoft.com/office/officeart/2005/8/layout/default"/>
    <dgm:cxn modelId="{5B84EB16-8944-4C70-AAAE-5BAF9F768EEE}" type="presParOf" srcId="{6AD074AF-B7A4-44AD-8E9E-622A314D4DA3}" destId="{EF98F029-F15F-4BC8-B359-D11644685839}" srcOrd="2" destOrd="0" presId="urn:microsoft.com/office/officeart/2005/8/layout/default"/>
    <dgm:cxn modelId="{67546D28-11BF-458E-81C7-A05655A34670}" type="presParOf" srcId="{6AD074AF-B7A4-44AD-8E9E-622A314D4DA3}" destId="{E28A51AB-1D50-45E9-866B-D2114DF5821A}" srcOrd="3" destOrd="0" presId="urn:microsoft.com/office/officeart/2005/8/layout/default"/>
    <dgm:cxn modelId="{6B70C42D-3534-493A-B7E9-458158A7D533}" type="presParOf" srcId="{6AD074AF-B7A4-44AD-8E9E-622A314D4DA3}" destId="{B404D709-32B3-4482-AC50-760FAFE4B366}" srcOrd="4" destOrd="0" presId="urn:microsoft.com/office/officeart/2005/8/layout/default"/>
    <dgm:cxn modelId="{86EA6168-73B7-4064-AF68-2BD7ADA70D24}" type="presParOf" srcId="{6AD074AF-B7A4-44AD-8E9E-622A314D4DA3}" destId="{E861F33A-2DA8-4671-9EBD-4FBB1DB8D19B}" srcOrd="5" destOrd="0" presId="urn:microsoft.com/office/officeart/2005/8/layout/default"/>
    <dgm:cxn modelId="{AE2B01B3-EFA3-4897-9256-375755B58972}" type="presParOf" srcId="{6AD074AF-B7A4-44AD-8E9E-622A314D4DA3}" destId="{0473F0D1-996E-4240-B2B1-1E690E631A5F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4B8555-E754-4691-A625-C60F6FF107CC}">
      <dsp:nvSpPr>
        <dsp:cNvPr id="0" name=""/>
        <dsp:cNvSpPr/>
      </dsp:nvSpPr>
      <dsp:spPr>
        <a:xfrm>
          <a:off x="465" y="878402"/>
          <a:ext cx="1813842" cy="10883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latin typeface="Times New Roman" charset="0"/>
              <a:cs typeface="Times New Roman" charset="0"/>
            </a:rPr>
            <a:t>Check for onset at 45 Degrees</a:t>
          </a:r>
          <a:r>
            <a:rPr lang="en-US" sz="1400" kern="1200">
              <a:latin typeface="Times New Roman" charset="0"/>
              <a:cs typeface="Times New Roman" charset="0"/>
            </a:rPr>
            <a:t> </a:t>
          </a:r>
          <a:endParaRPr lang="en-US" sz="1400" kern="1200" dirty="0">
            <a:latin typeface="Times New Roman" charset="0"/>
            <a:cs typeface="Times New Roman" charset="0"/>
          </a:endParaRPr>
        </a:p>
      </dsp:txBody>
      <dsp:txXfrm>
        <a:off x="465" y="878402"/>
        <a:ext cx="1813842" cy="1088305"/>
      </dsp:txXfrm>
    </dsp:sp>
    <dsp:sp modelId="{EF98F029-F15F-4BC8-B359-D11644685839}">
      <dsp:nvSpPr>
        <dsp:cNvPr id="0" name=""/>
        <dsp:cNvSpPr/>
      </dsp:nvSpPr>
      <dsp:spPr>
        <a:xfrm>
          <a:off x="1995692" y="878402"/>
          <a:ext cx="1813842" cy="10883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latin typeface="Times New Roman" charset="0"/>
              <a:cs typeface="Times New Roman" charset="0"/>
            </a:rPr>
            <a:t>Checks eyes only twice  </a:t>
          </a:r>
          <a:endParaRPr lang="en-US" sz="1400" kern="1200">
            <a:latin typeface="Times New Roman" charset="0"/>
            <a:cs typeface="Times New Roman" charset="0"/>
          </a:endParaRPr>
        </a:p>
      </dsp:txBody>
      <dsp:txXfrm>
        <a:off x="1995692" y="878402"/>
        <a:ext cx="1813842" cy="1088305"/>
      </dsp:txXfrm>
    </dsp:sp>
    <dsp:sp modelId="{B404D709-32B3-4482-AC50-760FAFE4B366}">
      <dsp:nvSpPr>
        <dsp:cNvPr id="0" name=""/>
        <dsp:cNvSpPr/>
      </dsp:nvSpPr>
      <dsp:spPr>
        <a:xfrm>
          <a:off x="465" y="2148092"/>
          <a:ext cx="1813842" cy="10883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latin typeface="Times New Roman" charset="0"/>
              <a:cs typeface="Times New Roman" charset="0"/>
            </a:rPr>
            <a:t>First pass is 4 seconds out looking at the eye for onset, </a:t>
          </a:r>
          <a:r>
            <a:rPr lang="en-US" sz="1400" kern="1200" dirty="0" err="1">
              <a:latin typeface="Times New Roman" charset="0"/>
              <a:cs typeface="Times New Roman" charset="0"/>
            </a:rPr>
            <a:t>then</a:t>
          </a:r>
          <a:r>
            <a:rPr lang="en-US" sz="1400" kern="1200" dirty="0">
              <a:latin typeface="Times New Roman" charset="0"/>
              <a:cs typeface="Times New Roman" charset="0"/>
            </a:rPr>
            <a:t> the other eye at 4 seconds </a:t>
          </a:r>
          <a:endParaRPr lang="en-US" sz="1400" kern="1200">
            <a:latin typeface="Times New Roman" charset="0"/>
            <a:cs typeface="Times New Roman" charset="0"/>
          </a:endParaRPr>
        </a:p>
      </dsp:txBody>
      <dsp:txXfrm>
        <a:off x="465" y="2148092"/>
        <a:ext cx="1813842" cy="1088305"/>
      </dsp:txXfrm>
    </dsp:sp>
    <dsp:sp modelId="{0473F0D1-996E-4240-B2B1-1E690E631A5F}">
      <dsp:nvSpPr>
        <dsp:cNvPr id="0" name=""/>
        <dsp:cNvSpPr/>
      </dsp:nvSpPr>
      <dsp:spPr>
        <a:xfrm>
          <a:off x="1995692" y="2148092"/>
          <a:ext cx="1813842" cy="10883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latin typeface="Times New Roman" charset="0"/>
              <a:cs typeface="Times New Roman" charset="0"/>
            </a:rPr>
            <a:t>Second pass is 2 seconds out looking for lack of smooth pursuit and nystagmus at maximum deviation</a:t>
          </a:r>
        </a:p>
      </dsp:txBody>
      <dsp:txXfrm>
        <a:off x="1995692" y="2148092"/>
        <a:ext cx="1813842" cy="10883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AF067C-D748-40F5-8652-DDBCE0A80D51}" type="datetimeFigureOut">
              <a:rPr lang="en-US"/>
              <a:t>6/22/2015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C1961B-E9BF-4070-BC95-8169D6CAB7D6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27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1961B-E9BF-4070-BC95-8169D6CAB7D6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0697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1961B-E9BF-4070-BC95-8169D6CAB7D6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7343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1961B-E9BF-4070-BC95-8169D6CAB7D6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5443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1961B-E9BF-4070-BC95-8169D6CAB7D6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2117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1961B-E9BF-4070-BC95-8169D6CAB7D6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0703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1961B-E9BF-4070-BC95-8169D6CAB7D6}" type="slidenum">
              <a:rPr lang="en-US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4699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1961B-E9BF-4070-BC95-8169D6CAB7D6}" type="slidenum">
              <a:rPr lang="en-US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075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1961B-E9BF-4070-BC95-8169D6CAB7D6}" type="slidenum">
              <a:rPr lang="en-US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2917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1961B-E9BF-4070-BC95-8169D6CAB7D6}" type="slidenum">
              <a:rPr lang="en-US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3318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1961B-E9BF-4070-BC95-8169D6CAB7D6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80868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1961B-E9BF-4070-BC95-8169D6CAB7D6}" type="slidenum">
              <a:rPr lang="en-US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571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1961B-E9BF-4070-BC95-8169D6CAB7D6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93573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1961B-E9BF-4070-BC95-8169D6CAB7D6}" type="slidenum">
              <a:rPr lang="en-US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56822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1961B-E9BF-4070-BC95-8169D6CAB7D6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78293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1961B-E9BF-4070-BC95-8169D6CAB7D6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27408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1961B-E9BF-4070-BC95-8169D6CAB7D6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423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1961B-E9BF-4070-BC95-8169D6CAB7D6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4385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1961B-E9BF-4070-BC95-8169D6CAB7D6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66923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1961B-E9BF-4070-BC95-8169D6CAB7D6}" type="slidenum">
              <a:rPr lang="en-US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45028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1961B-E9BF-4070-BC95-8169D6CAB7D6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938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1961B-E9BF-4070-BC95-8169D6CAB7D6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1265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1961B-E9BF-4070-BC95-8169D6CAB7D6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185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1961B-E9BF-4070-BC95-8169D6CAB7D6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1426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1961B-E9BF-4070-BC95-8169D6CAB7D6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1893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1961B-E9BF-4070-BC95-8169D6CAB7D6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0067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1961B-E9BF-4070-BC95-8169D6CAB7D6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9839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1961B-E9BF-4070-BC95-8169D6CAB7D6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617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0B3EDE-6969-4366-B883-18BA40EFCB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6994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A05E68-5BB4-410A-BAD6-FE9A549084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2057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7736C4-0569-4685-8859-6A7D83C841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82612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8392B8D-C666-4F96-8F6F-EA3B785540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52593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13BEC27-7C46-4874-8124-83291AFF27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3554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C4F0F1-225F-4C2D-A7EF-BE95A9FD31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3747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11E8D3-D1C7-4661-B146-E2AE57F5EC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7172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6AB545-CD02-4E19-8144-03C570904D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1076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9E53C1-5BC2-4BA0-A5BD-37B7B4C74A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0068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952691-073E-4B13-A937-53B48782C8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9299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8F8FDA-F023-459F-8E9D-B28069B7EA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1117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43CCAE-7A91-4555-AD34-5C4EA06232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5782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60807C-F08A-42FC-86F2-B1A513D0E1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2849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D029024-F963-4053-9A6C-3A929698192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1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3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US" altLang="en-US" sz="4400"/>
              <a:t>Introduction to Field Sobriety Testing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altLang="en-US" sz="3200"/>
          </a:p>
          <a:p>
            <a:r>
              <a:rPr lang="en-US" altLang="en-US" sz="3200" dirty="0"/>
              <a:t>Presented by William Maze</a:t>
            </a:r>
          </a:p>
          <a:p>
            <a:endParaRPr lang="en-US" altLang="en-US" sz="32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 descr="C:\Documents and Settings\wjmaze\Desktop\1977 Arrest Release 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0"/>
            <a:ext cx="9048750" cy="424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792288" y="4495800"/>
            <a:ext cx="555942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54/64=.84375 </a:t>
            </a:r>
          </a:p>
          <a:p>
            <a:r>
              <a:rPr lang="en-US" altLang="en-US"/>
              <a:t>Therefore, the tests are 84% accurate, right?</a:t>
            </a:r>
          </a:p>
          <a:p>
            <a:r>
              <a:rPr lang="en-US" altLang="en-US"/>
              <a:t>If you arrest everyone: 64/64=.100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571500" y="914400"/>
            <a:ext cx="8001000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>
                <a:latin typeface="TimesNewRoman" charset="0"/>
              </a:rPr>
              <a:t>“As a rule, a police officer is reluctant to arrest a driver unless there is a high degree of certainty that the mandatory chemical test (breath, blood or urine) will yield a BAC reading of .10% or higher. Not only is it costly in officer time and effort to transport and test a driver who cannot be booked, it also leads to charges of harassment and generates bad community relations. These considerations certainly contribute to an over-representation among arrested drivers of those individuals whose BAC is quite high and for whom there is less uncertainty regarding impairment.” –1977 Study</a:t>
            </a:r>
          </a:p>
          <a:p>
            <a:endParaRPr lang="en-US" altLang="en-US">
              <a:latin typeface="TimesNewRoman" charset="0"/>
            </a:endParaRP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99281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wjmaze\Desktop\1977 Arrest Releas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0"/>
            <a:ext cx="9048750" cy="424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28600" y="4419600"/>
            <a:ext cx="86868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sz="2000">
                <a:latin typeface="TimesNewRoman" charset="0"/>
              </a:rPr>
              <a:t>“[N]ote that the officers indicated they would have arrested 101 persons, 47 of whom had BACs below .10%. Obviously, an error rate of 47% in making arrests is not acceptable. Actually, officers in the field are reluctant to err in the direction of false alarms, and observations indicate that the most common error probably is a false negative.”</a:t>
            </a:r>
            <a:endParaRPr lang="en-US" altLang="en-US" sz="20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Officer Inexperience?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>
                <a:latin typeface="TimesNewRoman" charset="0"/>
              </a:rPr>
              <a:t>Police officer-examiners were recruited from Los Angeles area agencies and were selected to represent a broad spectrum of experience with DWI testing. This ranged from relatively new officers with less than 200 DWI arrests to veteran officers with as many as 2000 arrests. </a:t>
            </a:r>
          </a:p>
          <a:p>
            <a:endParaRPr lang="en-US" altLang="en-US">
              <a:latin typeface="TimesNewRoman" charset="0"/>
            </a:endParaRPr>
          </a:p>
          <a:p>
            <a:endParaRPr lang="en-US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 Box 3"/>
          <p:cNvSpPr txBox="1">
            <a:spLocks noGrp="1" noChangeArrowheads="1"/>
          </p:cNvSpPr>
          <p:nvPr>
            <p:ph type="title"/>
          </p:nvPr>
        </p:nvSpPr>
        <p:spPr>
          <a:xfrm>
            <a:off x="685800" y="2857500"/>
            <a:ext cx="7772400" cy="1143000"/>
          </a:xfrm>
          <a:noFill/>
          <a:ln/>
        </p:spPr>
        <p:txBody>
          <a:bodyPr/>
          <a:lstStyle/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en-US" altLang="en-US" sz="2400">
                <a:solidFill>
                  <a:schemeClr val="tx1"/>
                </a:solidFill>
                <a:latin typeface="TimesNewRoman" charset="0"/>
              </a:rPr>
              <a:t>“[I]ndividual differences in skill and in response to alcohol which underlie these misclassifications inevitably will be troublesome for a quantified test battery. A case in point is the male participant, age 28, whose drinking practices categorized him as a heavy drinker. He was of muscular build and appeared to be in top physical condition. His peak BAC reading was .147%, but there was no sign of intoxication in test performance, speech, or appearance. At the other extreme, a female, age 63, appeared to be intoxicated at .067% BAC, and could not perform the balance or walking tests. She is a light drinker, and she is arthritic.”</a:t>
            </a:r>
            <a:br>
              <a:rPr lang="en-US" altLang="en-US" sz="2400">
                <a:solidFill>
                  <a:schemeClr val="tx1"/>
                </a:solidFill>
                <a:latin typeface="TimesNewRoman" charset="0"/>
              </a:rPr>
            </a:br>
            <a:r>
              <a:rPr lang="en-US" altLang="en-US" sz="2400">
                <a:solidFill>
                  <a:schemeClr val="tx1"/>
                </a:solidFill>
                <a:latin typeface="TimesNewRoman" charset="0"/>
              </a:rPr>
              <a:t/>
            </a:r>
            <a:br>
              <a:rPr lang="en-US" altLang="en-US" sz="2400">
                <a:solidFill>
                  <a:schemeClr val="tx1"/>
                </a:solidFill>
                <a:latin typeface="TimesNewRoman" charset="0"/>
              </a:rPr>
            </a:br>
            <a:endParaRPr lang="en-US" altLang="en-US" sz="24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1981 Study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10 Police officers</a:t>
            </a:r>
          </a:p>
          <a:p>
            <a:r>
              <a:rPr lang="en-US" altLang="en-US" sz="2800"/>
              <a:t>297 Participants – One mysteriously leaves</a:t>
            </a:r>
          </a:p>
          <a:p>
            <a:r>
              <a:rPr lang="en-US" altLang="en-US" sz="2800"/>
              <a:t>BAC ranged from 0.00 to 0.18</a:t>
            </a:r>
          </a:p>
          <a:p>
            <a:r>
              <a:rPr lang="en-US" altLang="en-US" sz="2800"/>
              <a:t>Introduced standardized testing</a:t>
            </a:r>
          </a:p>
          <a:p>
            <a:r>
              <a:rPr lang="en-US" altLang="en-US" sz="2800"/>
              <a:t>AGN is replaced by “gaze nystagmus” </a:t>
            </a:r>
          </a:p>
          <a:p>
            <a:r>
              <a:rPr lang="en-US" altLang="en-US" sz="2800"/>
              <a:t>Claimed 81% accurate for &gt;.10 BAC</a:t>
            </a:r>
          </a:p>
          <a:p>
            <a:r>
              <a:rPr lang="en-US" altLang="en-US" sz="2800"/>
              <a:t>Claimed interrater reliability and test-retest reliability of .60 to .80</a:t>
            </a:r>
          </a:p>
          <a:p>
            <a:endParaRPr lang="en-US" altLang="en-US" sz="28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Important Stuff!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800"/>
              <a:t>BAC were targeted at .00, .05, .11, and .15</a:t>
            </a:r>
          </a:p>
          <a:p>
            <a:r>
              <a:rPr lang="en-US" altLang="en-US" sz="2800"/>
              <a:t>79% should have been clearly sober or clearly intoxicated</a:t>
            </a:r>
          </a:p>
          <a:p>
            <a:endParaRPr lang="en-US" altLang="en-US" sz="2800"/>
          </a:p>
        </p:txBody>
      </p:sp>
      <p:graphicFrame>
        <p:nvGraphicFramePr>
          <p:cNvPr id="26628" name="Object 4"/>
          <p:cNvGraphicFramePr>
            <a:graphicFrameLocks noGrp="1" noChangeAspect="1"/>
          </p:cNvGraphicFramePr>
          <p:nvPr>
            <p:ph type="chart" sz="half" idx="2"/>
          </p:nvPr>
        </p:nvGraphicFramePr>
        <p:xfrm>
          <a:off x="4572000" y="1371600"/>
          <a:ext cx="38100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0" name="Chart" r:id="rId4" imgW="3810166" imgH="4114941" progId="MSGraph.Chart.8">
                  <p:embed followColorScheme="full"/>
                </p:oleObj>
              </mc:Choice>
              <mc:Fallback>
                <p:oleObj name="Chart" r:id="rId4" imgW="3810166" imgH="4114941" progId="MSGraph.Chart.8">
                  <p:embed followColorScheme="full"/>
                  <p:pic>
                    <p:nvPicPr>
                      <p:cNvPr id="2662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371600"/>
                        <a:ext cx="3810000" cy="411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5" name="Picture 3" descr="C:\Documents and Settings\wjmaze\Desktop\1981 matrix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600" y="-990600"/>
            <a:ext cx="74168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1173163" y="4648200"/>
            <a:ext cx="620022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t">
            <a:spAutoFit/>
          </a:bodyPr>
          <a:lstStyle/>
          <a:p>
            <a:r>
              <a:rPr lang="en-US" altLang="en-US" dirty="0"/>
              <a:t>38/118 = 32% FALSE ARRESTS AT .00 and .05</a:t>
            </a:r>
            <a:endParaRPr lang="en-US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Times New Roman"/>
              </a:rPr>
              <a:t>1981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latin typeface="Times New Roman" charset="0"/>
                <a:cs typeface="Times New Roman" charset="0"/>
              </a:rPr>
              <a:t>18 percent of the subjects who had no alcohol in their system were misjudged by the officers to be impaired.</a:t>
            </a:r>
          </a:p>
        </p:txBody>
      </p:sp>
      <p:pic>
        <p:nvPicPr>
          <p:cNvPr id="5" name="Content Placeholder 4" descr="fool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8200" y="2133600"/>
            <a:ext cx="3810000" cy="3810000"/>
          </a:xfrm>
        </p:spPr>
      </p:pic>
    </p:spTree>
    <p:extLst>
      <p:ext uri="{BB962C8B-B14F-4D97-AF65-F5344CB8AC3E}">
        <p14:creationId xmlns:p14="http://schemas.microsoft.com/office/powerpoint/2010/main" val="642116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Documents and Settings\wjmaze\Desktop\cronbac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100" y="992188"/>
            <a:ext cx="6781800" cy="487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104900" y="228600"/>
            <a:ext cx="6934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2800"/>
              <a:t>Interrater and test-retest reliability .60 to .80</a:t>
            </a:r>
          </a:p>
          <a:p>
            <a:endParaRPr lang="en-US" altLang="en-US" sz="2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Documents and Settings\wjmaze\Desktop\volunte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81000"/>
            <a:ext cx="4887913" cy="501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57200" y="2773363"/>
            <a:ext cx="4114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4000"/>
              <a:t>I need a volunteer</a:t>
            </a:r>
          </a:p>
          <a:p>
            <a:r>
              <a:rPr lang="en-US" altLang="en-US" sz="4000"/>
              <a:t>from the audience!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Times New Roman"/>
              </a:rPr>
              <a:t>Gaze Nystagmus in 1981</a:t>
            </a:r>
            <a:br>
              <a:rPr lang="en-US" dirty="0">
                <a:cs typeface="Times New Roman"/>
              </a:rPr>
            </a:b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(No longer AGN and not HGN)</a:t>
            </a:r>
          </a:p>
        </p:txBody>
      </p:sp>
      <p:pic>
        <p:nvPicPr>
          <p:cNvPr id="6" name="Content Placeholder 5" descr="crossed-my-eyes-1a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876300" y="2895600"/>
            <a:ext cx="3429000" cy="2286000"/>
          </a:xfrm>
        </p:spPr>
      </p:pic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44195903"/>
              </p:ext>
            </p:extLst>
          </p:nvPr>
        </p:nvGraphicFramePr>
        <p:xfrm>
          <a:off x="4648200" y="1981200"/>
          <a:ext cx="38100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7103148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Times New Roman"/>
              </a:rPr>
              <a:t>1983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Times New Roman"/>
              </a:rPr>
              <a:t>Field Validation - Use of FST battery in standardized fashion</a:t>
            </a:r>
          </a:p>
          <a:p>
            <a:r>
              <a:rPr lang="en-US" dirty="0">
                <a:cs typeface="Times New Roman"/>
              </a:rPr>
              <a:t>Washington DC, Arlington, Maryland and North Carolina</a:t>
            </a:r>
          </a:p>
          <a:p>
            <a:r>
              <a:rPr lang="en-US" dirty="0">
                <a:cs typeface="Times New Roman"/>
              </a:rPr>
              <a:t>NC data does not appear in many sections</a:t>
            </a:r>
          </a:p>
        </p:txBody>
      </p:sp>
    </p:spTree>
    <p:extLst>
      <p:ext uri="{BB962C8B-B14F-4D97-AF65-F5344CB8AC3E}">
        <p14:creationId xmlns:p14="http://schemas.microsoft.com/office/powerpoint/2010/main" val="24284415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Times New Roman"/>
              </a:rPr>
              <a:t>Maryland Super Troopers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Times New Roman"/>
              </a:rPr>
              <a:t>Maryland State Police, unlike all other police agencies, reported accuracy rates of 92%, 94% and 96%, while everyone else admitted to false arrests around 25-28%</a:t>
            </a:r>
          </a:p>
          <a:p>
            <a:r>
              <a:rPr lang="en-US" dirty="0">
                <a:cs typeface="Times New Roman"/>
              </a:rPr>
              <a:t>WAT boasted a 53% accuracy (or, in plain English, a 47% false arrest rate)</a:t>
            </a:r>
          </a:p>
          <a:p>
            <a:r>
              <a:rPr lang="en-US" dirty="0">
                <a:cs typeface="Times New Roman"/>
              </a:rPr>
              <a:t>Study concludes that WAT + GN = 92% accuracy</a:t>
            </a:r>
            <a:endParaRPr lang="en-US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83356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Times New Roman"/>
              </a:rPr>
              <a:t>1983 to 1986: The Rise of HGN</a:t>
            </a:r>
            <a:endParaRPr lang="en-US"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>
                <a:latin typeface="Times New Roman" charset="0"/>
                <a:cs typeface="Times New Roman" charset="0"/>
              </a:rPr>
              <a:t>Gregory W. Good &amp; Arol R. Augsburger, Use of Horizontal Gaze Nystagmus as a Part of Roadside Sobriety Testing</a:t>
            </a:r>
            <a:r>
              <a:rPr lang="en-US" dirty="0">
                <a:latin typeface="Times New Roman" charset="0"/>
                <a:cs typeface="Times New Roman" charset="0"/>
              </a:rPr>
              <a:t>, 63 Am. J. of Optometry &amp; Physiological Optics 467, 469 (1986).</a:t>
            </a:r>
          </a:p>
          <a:p>
            <a:r>
              <a:rPr lang="en-US" dirty="0">
                <a:latin typeface="Times New Roman" charset="0"/>
                <a:cs typeface="Times New Roman" charset="0"/>
              </a:rPr>
              <a:t>Two optometrists at Ohio State University report 4 or more clues on HGN 92% accurate </a:t>
            </a:r>
            <a:endParaRPr lang="en-US">
              <a:latin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2581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Times New Roman"/>
              </a:rPr>
              <a:t>Good &amp; Augsburger</a:t>
            </a:r>
            <a:endParaRPr lang="en-US">
              <a:cs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latin typeface="Times New Roman" charset="0"/>
                <a:cs typeface="Times New Roman" charset="0"/>
              </a:rPr>
              <a:t>4+ Clues = Over .10</a:t>
            </a:r>
          </a:p>
          <a:p>
            <a:pPr marL="0" indent="0">
              <a:buNone/>
            </a:pPr>
            <a:r>
              <a:rPr lang="en-US" b="1" dirty="0">
                <a:latin typeface="Times New Roman" charset="0"/>
                <a:cs typeface="Times New Roman" charset="0"/>
              </a:rPr>
              <a:t>92%</a:t>
            </a:r>
          </a:p>
          <a:p>
            <a:pPr marL="0" indent="0">
              <a:buNone/>
            </a:pPr>
            <a:endParaRPr lang="en-US" b="1" dirty="0">
              <a:latin typeface="Times New Roman" charset="0"/>
              <a:cs typeface="Times New Roman" charset="0"/>
            </a:endParaRPr>
          </a:p>
          <a:p>
            <a:pPr marL="0" indent="0">
              <a:buNone/>
            </a:pPr>
            <a:r>
              <a:rPr lang="en-US" b="1" dirty="0">
                <a:latin typeface="Times New Roman" charset="0"/>
                <a:cs typeface="Times New Roman" charset="0"/>
              </a:rPr>
              <a:t>4+ Clues ≠ Over .10</a:t>
            </a:r>
          </a:p>
          <a:p>
            <a:pPr marL="0" indent="0">
              <a:buNone/>
            </a:pPr>
            <a:r>
              <a:rPr lang="en-US" b="1" dirty="0">
                <a:latin typeface="Times New Roman" charset="0"/>
                <a:cs typeface="Times New Roman" charset="0"/>
              </a:rPr>
              <a:t>82%</a:t>
            </a:r>
          </a:p>
        </p:txBody>
      </p:sp>
      <p:pic>
        <p:nvPicPr>
          <p:cNvPr id="7" name="Online Image Placeholder 6" descr="Poll: 82% Support In North Carolina For Autism Insurance Bill"/>
          <p:cNvPicPr>
            <a:picLocks noGrp="1" noChangeAspect="1"/>
          </p:cNvPicPr>
          <p:nvPr>
            <p:ph type="clipArt" sz="half" idx="2"/>
          </p:nvPr>
        </p:nvPicPr>
        <p:blipFill>
          <a:blip r:embed="rId3"/>
          <a:stretch>
            <a:fillRect/>
          </a:stretch>
        </p:blipFill>
        <p:spPr>
          <a:xfrm>
            <a:off x="4953000" y="1889760"/>
            <a:ext cx="3749039" cy="3749040"/>
          </a:xfrm>
        </p:spPr>
      </p:pic>
    </p:spTree>
    <p:extLst>
      <p:ext uri="{BB962C8B-B14F-4D97-AF65-F5344CB8AC3E}">
        <p14:creationId xmlns:p14="http://schemas.microsoft.com/office/powerpoint/2010/main" val="4181364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Times New Roman"/>
              </a:rPr>
              <a:t>Colorado Study (1995)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Times New Roman"/>
              </a:rPr>
              <a:t>Exaggerated Claims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latin typeface="Open Sans" charset="0"/>
              </a:rPr>
              <a:t>NHTSA claims the SFST battery is 93% accurate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>
                <a:cs typeface="Times New Roman"/>
              </a:rPr>
              <a:t>Hidden Data in Study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z="2800" dirty="0">
                <a:latin typeface="Open Sans" charset="0"/>
              </a:rPr>
              <a:t>The average blood alcohol content of studied motorists was .15</a:t>
            </a:r>
            <a:endParaRPr lang="en-US" sz="2800">
              <a:latin typeface="Open Sans" charset="0"/>
            </a:endParaRPr>
          </a:p>
          <a:p>
            <a:r>
              <a:rPr lang="en-US" sz="2800" dirty="0">
                <a:latin typeface="Open Sans" charset="0"/>
              </a:rPr>
              <a:t>12% of people under .05 failed the HGN test. </a:t>
            </a:r>
            <a:r>
              <a:rPr lang="en-US" sz="2400" dirty="0">
                <a:latin typeface="Open Sans" charset="0"/>
              </a:rPr>
              <a:t> </a:t>
            </a:r>
          </a:p>
          <a:p>
            <a:pPr marL="0" indent="0">
              <a:buNone/>
            </a:pPr>
            <a:endParaRPr lang="en-US" sz="2400" dirty="0">
              <a:latin typeface="Open Sans" charset="0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601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Florida (1997): 95% Accurate!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latin typeface="Times New Roman" charset="0"/>
                <a:cs typeface="Times New Roman" charset="0"/>
              </a:rPr>
              <a:t>18% of sober people show 5 or 6 clues on HGN and upwards of 50% fail the test with 4 or more clues</a:t>
            </a:r>
          </a:p>
          <a:p>
            <a:r>
              <a:rPr lang="en-US" altLang="en-US" dirty="0">
                <a:latin typeface="Times New Roman" charset="0"/>
                <a:cs typeface="Times New Roman" charset="0"/>
              </a:rPr>
              <a:t>At least 32% of sober people failed the OLS. </a:t>
            </a:r>
          </a:p>
          <a:p>
            <a:r>
              <a:rPr lang="en-US" altLang="en-US" dirty="0"/>
              <a:t>76% of sober motorists failed the WAT with two or more clues!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Times New Roman"/>
              </a:rPr>
              <a:t>San Diego .08 Validation (1998)</a:t>
            </a:r>
            <a:endParaRPr lang="en-US"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Times New Roman"/>
              </a:rPr>
              <a:t>Claims 91% accurate</a:t>
            </a:r>
          </a:p>
          <a:p>
            <a:r>
              <a:rPr lang="en-US" dirty="0">
                <a:cs typeface="Times New Roman"/>
              </a:rPr>
              <a:t>Average BAC was, as in Florida and </a:t>
            </a:r>
            <a:r>
              <a:rPr lang="en-US" dirty="0" err="1">
                <a:cs typeface="Times New Roman"/>
              </a:rPr>
              <a:t>Colorda</a:t>
            </a:r>
            <a:r>
              <a:rPr lang="en-US" dirty="0">
                <a:cs typeface="Times New Roman"/>
              </a:rPr>
              <a:t>, .15, even though the study was intended to validate .08</a:t>
            </a:r>
          </a:p>
          <a:p>
            <a:r>
              <a:rPr lang="en-US" dirty="0">
                <a:latin typeface="Times New Roman" charset="0"/>
                <a:cs typeface="Times New Roman" charset="0"/>
              </a:rPr>
              <a:t>False arrests were six times more likely than false releases using PBTs </a:t>
            </a:r>
          </a:p>
        </p:txBody>
      </p:sp>
    </p:spTree>
    <p:extLst>
      <p:ext uri="{BB962C8B-B14F-4D97-AF65-F5344CB8AC3E}">
        <p14:creationId xmlns:p14="http://schemas.microsoft.com/office/powerpoint/2010/main" val="313781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makes a field sobriety test valid and valid for what?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696200" cy="4114800"/>
          </a:xfrm>
        </p:spPr>
        <p:txBody>
          <a:bodyPr/>
          <a:lstStyle/>
          <a:p>
            <a:endParaRPr lang="en-US" altLang="en-US" sz="2800"/>
          </a:p>
          <a:p>
            <a:r>
              <a:rPr lang="en-US" altLang="en-US" sz="2800"/>
              <a:t>Does it accurately discriminate impaired motorists from sober motorists?</a:t>
            </a:r>
          </a:p>
          <a:p>
            <a:r>
              <a:rPr lang="en-US" altLang="en-US" sz="2800"/>
              <a:t>Should these tests be used for probable cause? Circumstantial evidence? Direct evidence?</a:t>
            </a:r>
          </a:p>
          <a:p>
            <a:r>
              <a:rPr lang="en-US" altLang="en-US" sz="2800"/>
              <a:t>Think about Daubert and read US v Horn, 185 F Supp 530 (2002)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Big Studies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1977</a:t>
            </a:r>
          </a:p>
          <a:p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1981</a:t>
            </a:r>
          </a:p>
          <a:p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1983</a:t>
            </a:r>
          </a:p>
          <a:p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Florida</a:t>
            </a:r>
          </a:p>
          <a:p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Colorado</a:t>
            </a:r>
          </a:p>
          <a:p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 Diego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Dr. Marcelline Burns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>
                <a:solidFill>
                  <a:srgbClr val="222222"/>
                </a:solidFill>
              </a:rPr>
              <a:t>Research psychologist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solidFill>
                  <a:srgbClr val="222222"/>
                </a:solidFill>
              </a:rPr>
              <a:t>Co-founder of the Southern California Research Institute in Los Angeles</a:t>
            </a:r>
            <a:r>
              <a:rPr lang="en-US" altLang="en-US" sz="2800"/>
              <a:t> 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solidFill>
                  <a:srgbClr val="333333"/>
                </a:solidFill>
                <a:cs typeface="Arial" panose="020B0604020202020204" pitchFamily="34" charset="0"/>
              </a:rPr>
              <a:t>Author: Medical-Legal Aspects of Drugs</a:t>
            </a:r>
            <a:r>
              <a:rPr lang="en-US" altLang="en-US" sz="2800"/>
              <a:t> 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Will NOT release her DATA!!!</a:t>
            </a:r>
          </a:p>
        </p:txBody>
      </p:sp>
      <p:pic>
        <p:nvPicPr>
          <p:cNvPr id="3077" name="Picture 5" descr="C:\Documents and Settings\wjmaze\Application Data\Microsoft\Media Catalog\burns.jpg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11725" y="1981200"/>
            <a:ext cx="2979738" cy="37338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“TESTS”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600200"/>
            <a:ext cx="38100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Grip strength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Maze tracing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Telegraph key (10 seconds tapping)</a:t>
            </a:r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altLang="en-US" sz="2400">
                <a:latin typeface="TimesNewRoman" charset="0"/>
              </a:rPr>
              <a:t>Tongue Twisters (“methodist, episcopal, sophisticated statistics.”) </a:t>
            </a:r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altLang="en-US" sz="2400">
                <a:latin typeface="TimesNewRoman" charset="0"/>
              </a:rPr>
              <a:t>Two-Point Tactile Discrimination </a:t>
            </a:r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altLang="en-US" sz="2400">
                <a:latin typeface="TimesNewRoman" charset="0"/>
              </a:rPr>
              <a:t>Color-number naming</a:t>
            </a:r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altLang="en-US" sz="2400">
                <a:latin typeface="TimesNewRoman" charset="0"/>
              </a:rPr>
              <a:t>Serial Performance </a:t>
            </a:r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</a:pPr>
            <a:endParaRPr lang="en-US" altLang="en-US" sz="2400">
              <a:latin typeface="TimesNewRoman" charset="0"/>
            </a:endParaRPr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</a:pPr>
            <a:endParaRPr lang="en-US" altLang="en-US" sz="2400">
              <a:latin typeface="TimesNewRoman" charset="0"/>
            </a:endParaRPr>
          </a:p>
          <a:p>
            <a:pPr>
              <a:lnSpc>
                <a:spcPct val="90000"/>
              </a:lnSpc>
            </a:pPr>
            <a:endParaRPr lang="en-US" altLang="en-US" sz="2400">
              <a:latin typeface="TimesNewRoman" charset="0"/>
            </a:endParaRPr>
          </a:p>
          <a:p>
            <a:pPr>
              <a:lnSpc>
                <a:spcPct val="90000"/>
              </a:lnSpc>
            </a:pPr>
            <a:endParaRPr lang="en-US" altLang="en-US" sz="2400"/>
          </a:p>
          <a:p>
            <a:pPr>
              <a:lnSpc>
                <a:spcPct val="90000"/>
              </a:lnSpc>
            </a:pPr>
            <a:endParaRPr lang="en-US" altLang="en-US" sz="2400"/>
          </a:p>
        </p:txBody>
      </p:sp>
      <p:pic>
        <p:nvPicPr>
          <p:cNvPr id="13317" name="Picture 5" descr="C:\Documents and Settings\wjmaze\Desktop\dynomomet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752600"/>
            <a:ext cx="373380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Times New Roman"/>
              </a:rPr>
              <a:t>WAT, OLS, &amp; </a:t>
            </a:r>
            <a:r>
              <a:rPr lang="en-US" u="sng" dirty="0">
                <a:cs typeface="Times New Roman"/>
              </a:rPr>
              <a:t>NOT</a:t>
            </a:r>
            <a:r>
              <a:rPr lang="en-US" dirty="0">
                <a:cs typeface="Times New Roman"/>
              </a:rPr>
              <a:t> HGN</a:t>
            </a:r>
            <a:endParaRPr lang="en-US" dirty="0" err="1">
              <a:cs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>
                <a:cs typeface="Times New Roman"/>
              </a:rPr>
              <a:t>1977 study formed 3 test battery</a:t>
            </a:r>
          </a:p>
          <a:p>
            <a:r>
              <a:rPr lang="en-US" dirty="0">
                <a:cs typeface="Times New Roman"/>
              </a:rPr>
              <a:t>Familiar "Walk and Turn" and "One Leg Stand"</a:t>
            </a:r>
          </a:p>
          <a:p>
            <a:r>
              <a:rPr lang="en-US" dirty="0">
                <a:cs typeface="Times New Roman"/>
              </a:rPr>
              <a:t>Introduced "Alcohol Gaze Nystagmus"</a:t>
            </a:r>
          </a:p>
        </p:txBody>
      </p:sp>
      <p:pic>
        <p:nvPicPr>
          <p:cNvPr id="5" name="Online Image Placeholder 4" descr="Drunk Driving Accidents"/>
          <p:cNvPicPr>
            <a:picLocks noGrp="1" noChangeAspect="1"/>
          </p:cNvPicPr>
          <p:nvPr>
            <p:ph type="clipArt" sz="half" idx="2"/>
          </p:nvPr>
        </p:nvPicPr>
        <p:blipFill>
          <a:blip r:embed="rId3"/>
          <a:stretch>
            <a:fillRect/>
          </a:stretch>
        </p:blipFill>
        <p:spPr>
          <a:xfrm>
            <a:off x="4355375" y="2149475"/>
            <a:ext cx="4794975" cy="3182354"/>
          </a:xfrm>
        </p:spPr>
      </p:pic>
    </p:spTree>
    <p:extLst>
      <p:ext uri="{BB962C8B-B14F-4D97-AF65-F5344CB8AC3E}">
        <p14:creationId xmlns:p14="http://schemas.microsoft.com/office/powerpoint/2010/main" val="3347444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772400" cy="1524000"/>
          </a:xfrm>
        </p:spPr>
        <p:txBody>
          <a:bodyPr anchor="ctr"/>
          <a:lstStyle/>
          <a:p>
            <a:r>
              <a:rPr lang="en-US" altLang="en-US" sz="5400" b="1">
                <a:solidFill>
                  <a:srgbClr val="222222"/>
                </a:solidFill>
                <a:cs typeface="Arial" panose="020B0604020202020204" pitchFamily="34" charset="0"/>
              </a:rPr>
              <a:t>"</a:t>
            </a:r>
            <a:r>
              <a:rPr lang="en-US" altLang="en-US" sz="5400" b="1">
                <a:solidFill>
                  <a:srgbClr val="000000"/>
                </a:solidFill>
                <a:cs typeface="Arial" panose="020B0604020202020204" pitchFamily="34" charset="0"/>
              </a:rPr>
              <a:t>Lies</a:t>
            </a:r>
            <a:r>
              <a:rPr lang="en-US" altLang="en-US" sz="5400" b="1">
                <a:solidFill>
                  <a:srgbClr val="222222"/>
                </a:solidFill>
                <a:cs typeface="Arial" panose="020B0604020202020204" pitchFamily="34" charset="0"/>
              </a:rPr>
              <a:t>, damned </a:t>
            </a:r>
            <a:r>
              <a:rPr lang="en-US" altLang="en-US" sz="5400" b="1">
                <a:solidFill>
                  <a:srgbClr val="000000"/>
                </a:solidFill>
                <a:cs typeface="Arial" panose="020B0604020202020204" pitchFamily="34" charset="0"/>
              </a:rPr>
              <a:t>lies</a:t>
            </a:r>
            <a:r>
              <a:rPr lang="en-US" altLang="en-US" sz="5400" b="1">
                <a:solidFill>
                  <a:srgbClr val="222222"/>
                </a:solidFill>
                <a:cs typeface="Arial" panose="020B0604020202020204" pitchFamily="34" charset="0"/>
              </a:rPr>
              <a:t>, and </a:t>
            </a:r>
            <a:r>
              <a:rPr lang="en-US" altLang="en-US" sz="5400" b="1">
                <a:solidFill>
                  <a:srgbClr val="000000"/>
                </a:solidFill>
                <a:cs typeface="Arial" panose="020B0604020202020204" pitchFamily="34" charset="0"/>
              </a:rPr>
              <a:t>statistics</a:t>
            </a:r>
            <a:r>
              <a:rPr lang="en-US" altLang="en-US" sz="5400" b="1">
                <a:solidFill>
                  <a:srgbClr val="222222"/>
                </a:solidFill>
                <a:cs typeface="Arial" panose="020B0604020202020204" pitchFamily="34" charset="0"/>
              </a:rPr>
              <a:t>"</a:t>
            </a:r>
            <a:r>
              <a:rPr lang="en-US" altLang="en-US" sz="5400" b="1"/>
              <a:t>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/>
          <a:lstStyle/>
          <a:p>
            <a:r>
              <a:rPr lang="en-US" altLang="en-US" sz="3200"/>
              <a:t>The Walk and Turn is 68% accurate.</a:t>
            </a:r>
          </a:p>
          <a:p>
            <a:r>
              <a:rPr lang="en-US" altLang="en-US" sz="3200"/>
              <a:t>The One Leg Stand is 65% accurate.</a:t>
            </a:r>
          </a:p>
          <a:p>
            <a:r>
              <a:rPr lang="en-US" altLang="en-US" sz="3200"/>
              <a:t>The AGN is 77% accurate.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dont-play-the-role-of-the-fool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73731" y="78332"/>
            <a:ext cx="8649517" cy="5637692"/>
          </a:xfrm>
        </p:spPr>
      </p:pic>
    </p:spTree>
    <p:extLst>
      <p:ext uri="{BB962C8B-B14F-4D97-AF65-F5344CB8AC3E}">
        <p14:creationId xmlns:p14="http://schemas.microsoft.com/office/powerpoint/2010/main" val="203775229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3057</TotalTime>
  <Words>645</Words>
  <Application>Microsoft Office PowerPoint</Application>
  <PresentationFormat>On-screen Show (4:3)</PresentationFormat>
  <Paragraphs>69</Paragraphs>
  <Slides>27</Slides>
  <Notes>27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Default Design</vt:lpstr>
      <vt:lpstr>Introduction to Field Sobriety Testing</vt:lpstr>
      <vt:lpstr>PowerPoint Presentation</vt:lpstr>
      <vt:lpstr>What makes a field sobriety test valid and valid for what?</vt:lpstr>
      <vt:lpstr>The Big Studies</vt:lpstr>
      <vt:lpstr>Dr. Marcelline Burns</vt:lpstr>
      <vt:lpstr>“TESTS”</vt:lpstr>
      <vt:lpstr>WAT, OLS, &amp; NOT HGN</vt:lpstr>
      <vt:lpstr>"Lies, damned lies, and statistics" </vt:lpstr>
      <vt:lpstr>PowerPoint Presentation</vt:lpstr>
      <vt:lpstr>PowerPoint Presentation</vt:lpstr>
      <vt:lpstr>PowerPoint Presentation</vt:lpstr>
      <vt:lpstr>PowerPoint Presentation</vt:lpstr>
      <vt:lpstr>Officer Inexperience?</vt:lpstr>
      <vt:lpstr>“[I]ndividual differences in skill and in response to alcohol which underlie these misclassifications inevitably will be troublesome for a quantified test battery. A case in point is the male participant, age 28, whose drinking practices categorized him as a heavy drinker. He was of muscular build and appeared to be in top physical condition. His peak BAC reading was .147%, but there was no sign of intoxication in test performance, speech, or appearance. At the other extreme, a female, age 63, appeared to be intoxicated at .067% BAC, and could not perform the balance or walking tests. She is a light drinker, and she is arthritic.”  </vt:lpstr>
      <vt:lpstr>1981 Study</vt:lpstr>
      <vt:lpstr>Important Stuff!</vt:lpstr>
      <vt:lpstr>PowerPoint Presentation</vt:lpstr>
      <vt:lpstr>1981 Study</vt:lpstr>
      <vt:lpstr>PowerPoint Presentation</vt:lpstr>
      <vt:lpstr>Gaze Nystagmus in 1981 (No longer AGN and not HGN)</vt:lpstr>
      <vt:lpstr>1983 Study</vt:lpstr>
      <vt:lpstr>Maryland Super Troopers</vt:lpstr>
      <vt:lpstr>1983 to 1986: The Rise of HGN</vt:lpstr>
      <vt:lpstr>Good &amp; Augsburger</vt:lpstr>
      <vt:lpstr>Colorado Study (1995)</vt:lpstr>
      <vt:lpstr>Florida (1997): 95% Accurate!</vt:lpstr>
      <vt:lpstr>San Diego .08 Validation (1998)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Field Sobriety Testing</dc:title>
  <dc:creator>William</dc:creator>
  <cp:lastModifiedBy>William</cp:lastModifiedBy>
  <cp:revision>8</cp:revision>
  <dcterms:created xsi:type="dcterms:W3CDTF">2012-07-10T18:59:26Z</dcterms:created>
  <dcterms:modified xsi:type="dcterms:W3CDTF">2015-06-22T08:53:04Z</dcterms:modified>
</cp:coreProperties>
</file>